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08883-714D-436F-9624-F65AFC3A7E7B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81C4B-3F3A-4CF5-8B06-A594073FCA97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349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897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191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0833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8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326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267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584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389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801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748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545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C16B-31E9-4544-8570-28164F94D5F5}" type="datetimeFigureOut">
              <a:rPr lang="en-AU" smtClean="0"/>
              <a:t>2/09/2016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A5136-9398-43B3-90BF-3CFB772C519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649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 Executive’s Contempt for Parliament: It’s Uncourtly Behaviour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Thomas Spencer</a:t>
            </a:r>
          </a:p>
          <a:p>
            <a:r>
              <a:rPr lang="en-AU" dirty="0" smtClean="0"/>
              <a:t>Sessional Academic, University of Queensland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418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000" b="1" dirty="0" smtClean="0"/>
              <a:t>Part 1 - Introduction </a:t>
            </a:r>
            <a:endParaRPr lang="en-AU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n-AU" sz="2000" dirty="0" smtClean="0">
                <a:cs typeface="Times New Roman" panose="02020603050405020304" pitchFamily="18" charset="0"/>
              </a:rPr>
              <a:t>My goal today is to recall the curiality of Parliament, as founding parliamentary autonomy and hence authority</a:t>
            </a:r>
          </a:p>
          <a:p>
            <a:endParaRPr lang="en-AU" sz="2000" dirty="0" smtClean="0">
              <a:cs typeface="Times New Roman" panose="02020603050405020304" pitchFamily="18" charset="0"/>
            </a:endParaRPr>
          </a:p>
          <a:p>
            <a:r>
              <a:rPr lang="en-AU" sz="2000" dirty="0" smtClean="0">
                <a:cs typeface="Times New Roman" panose="02020603050405020304" pitchFamily="18" charset="0"/>
              </a:rPr>
              <a:t>“But Parliament in Australia isn’t a court, it’s a legislature” – Fair point?     A transition in nature of “Parliament” over centuries – effect?</a:t>
            </a:r>
          </a:p>
          <a:p>
            <a:pPr marL="0" indent="0">
              <a:buNone/>
            </a:pPr>
            <a:endParaRPr lang="en-AU" sz="2000" dirty="0" smtClean="0">
              <a:cs typeface="Times New Roman" panose="02020603050405020304" pitchFamily="18" charset="0"/>
            </a:endParaRPr>
          </a:p>
          <a:p>
            <a:r>
              <a:rPr lang="en-AU" sz="2000" dirty="0" smtClean="0">
                <a:cs typeface="Times New Roman" panose="02020603050405020304" pitchFamily="18" charset="0"/>
              </a:rPr>
              <a:t>Diceyan Parliament - a power that acts – positive - very familiar  Parliament as a forum through which executive power acts? unfamiliar</a:t>
            </a:r>
          </a:p>
          <a:p>
            <a:endParaRPr lang="en-AU" sz="2000" dirty="0" smtClean="0">
              <a:cs typeface="Times New Roman" panose="02020603050405020304" pitchFamily="18" charset="0"/>
            </a:endParaRPr>
          </a:p>
          <a:p>
            <a:r>
              <a:rPr lang="en-AU" sz="2000" dirty="0">
                <a:cs typeface="Times New Roman" panose="02020603050405020304" pitchFamily="18" charset="0"/>
              </a:rPr>
              <a:t>There’s also been a transition from monarchical to democratic power = </a:t>
            </a:r>
            <a:r>
              <a:rPr lang="en-AU" sz="2000" dirty="0" smtClean="0">
                <a:cs typeface="Times New Roman" panose="02020603050405020304" pitchFamily="18" charset="0"/>
              </a:rPr>
              <a:t>scepticism </a:t>
            </a:r>
            <a:r>
              <a:rPr lang="en-AU" sz="2000" dirty="0">
                <a:cs typeface="Times New Roman" panose="02020603050405020304" pitchFamily="18" charset="0"/>
              </a:rPr>
              <a:t>– Crown just sits in Tower of London (Maitland, 1908)</a:t>
            </a:r>
            <a:endParaRPr lang="en-AU" sz="2000" dirty="0" smtClean="0">
              <a:cs typeface="Times New Roman" panose="02020603050405020304" pitchFamily="18" charset="0"/>
            </a:endParaRPr>
          </a:p>
          <a:p>
            <a:endParaRPr lang="en-AU" sz="2000" dirty="0" smtClean="0">
              <a:cs typeface="Times New Roman" panose="02020603050405020304" pitchFamily="18" charset="0"/>
            </a:endParaRPr>
          </a:p>
          <a:p>
            <a:r>
              <a:rPr lang="en-AU" sz="2000" i="1" dirty="0"/>
              <a:t>Jackson </a:t>
            </a:r>
            <a:r>
              <a:rPr lang="en-AU" sz="2000" dirty="0"/>
              <a:t>(2005) – Fox Hunting Case – judicial House of Lords validated legislation that had by-passed legislative House of Lords</a:t>
            </a:r>
          </a:p>
          <a:p>
            <a:endParaRPr lang="en-A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431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966123"/>
          </a:xfrm>
        </p:spPr>
        <p:txBody>
          <a:bodyPr>
            <a:normAutofit/>
          </a:bodyPr>
          <a:lstStyle/>
          <a:p>
            <a:r>
              <a:rPr lang="en-AU" sz="2000" b="1" dirty="0" smtClean="0"/>
              <a:t>Crown authority differentiated from monarch, parliamentary Executive, legislature – originates in courts</a:t>
            </a:r>
          </a:p>
          <a:p>
            <a:endParaRPr lang="en-AU" sz="2000" dirty="0"/>
          </a:p>
          <a:p>
            <a:r>
              <a:rPr lang="en-AU" sz="2000" dirty="0"/>
              <a:t>Crown – ultimately a symbol </a:t>
            </a:r>
            <a:r>
              <a:rPr lang="en-AU" sz="2000" dirty="0" smtClean="0"/>
              <a:t>of sovereignty - embodied, not exhausted, </a:t>
            </a:r>
            <a:r>
              <a:rPr lang="en-AU" sz="2000" dirty="0"/>
              <a:t>by </a:t>
            </a:r>
            <a:r>
              <a:rPr lang="en-AU" sz="2000" dirty="0" smtClean="0"/>
              <a:t>various </a:t>
            </a:r>
            <a:r>
              <a:rPr lang="en-AU" sz="2000" dirty="0"/>
              <a:t>forms </a:t>
            </a:r>
            <a:r>
              <a:rPr lang="en-AU" sz="2000" dirty="0" smtClean="0"/>
              <a:t>it occurs in.</a:t>
            </a:r>
          </a:p>
          <a:p>
            <a:endParaRPr lang="en-AU" sz="2000" dirty="0"/>
          </a:p>
          <a:p>
            <a:r>
              <a:rPr lang="en-AU" sz="2000" b="1" dirty="0" smtClean="0"/>
              <a:t>Argument </a:t>
            </a:r>
          </a:p>
          <a:p>
            <a:r>
              <a:rPr lang="en-AU" sz="2000" b="1" dirty="0" smtClean="0"/>
              <a:t>Part 2</a:t>
            </a:r>
            <a:r>
              <a:rPr lang="en-AU" sz="2000" dirty="0" smtClean="0"/>
              <a:t> – Crown’s differentiation from Executive, through progressive separation of autonomous forum, from executive branch</a:t>
            </a:r>
          </a:p>
          <a:p>
            <a:endParaRPr lang="en-AU" sz="2000" dirty="0" smtClean="0"/>
          </a:p>
          <a:p>
            <a:r>
              <a:rPr lang="en-AU" sz="2000" b="1" dirty="0" smtClean="0"/>
              <a:t>Part 3 </a:t>
            </a:r>
            <a:r>
              <a:rPr lang="en-AU" sz="2000" dirty="0" smtClean="0"/>
              <a:t>– An exclusive cognisance/jurisdiction</a:t>
            </a:r>
          </a:p>
          <a:p>
            <a:endParaRPr lang="en-AU" sz="2000" dirty="0" smtClean="0"/>
          </a:p>
          <a:p>
            <a:r>
              <a:rPr lang="en-AU" sz="2000" b="1" dirty="0" smtClean="0"/>
              <a:t>Part 4 </a:t>
            </a:r>
            <a:r>
              <a:rPr lang="en-AU" sz="2000" dirty="0" smtClean="0"/>
              <a:t>– Legislators’ duty to act judicially</a:t>
            </a:r>
          </a:p>
          <a:p>
            <a:endParaRPr lang="en-AU" sz="2000" dirty="0" smtClean="0"/>
          </a:p>
          <a:p>
            <a:r>
              <a:rPr lang="en-AU" sz="2000" b="1" dirty="0" smtClean="0"/>
              <a:t>Part 5 </a:t>
            </a:r>
            <a:r>
              <a:rPr lang="en-AU" sz="2000" dirty="0" smtClean="0"/>
              <a:t>– Restoration of parliamentary autonomy</a:t>
            </a:r>
          </a:p>
          <a:p>
            <a:endParaRPr lang="en-AU" sz="2000" dirty="0" smtClean="0"/>
          </a:p>
          <a:p>
            <a:endParaRPr lang="en-AU" sz="2000" dirty="0"/>
          </a:p>
          <a:p>
            <a:endParaRPr lang="en-AU" sz="2000" dirty="0"/>
          </a:p>
          <a:p>
            <a:endParaRPr lang="en-AU" sz="2000" i="1" dirty="0"/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95504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en-AU" sz="2000" b="1" dirty="0" smtClean="0"/>
              <a:t>Part 2 </a:t>
            </a:r>
            <a:r>
              <a:rPr lang="en-AU" sz="2000" dirty="0" smtClean="0"/>
              <a:t>– Crown’s differentiation from Executive</a:t>
            </a:r>
          </a:p>
          <a:p>
            <a:endParaRPr lang="en-AU" sz="2000" dirty="0" smtClean="0"/>
          </a:p>
          <a:p>
            <a:r>
              <a:rPr lang="en-AU" sz="2000" dirty="0" smtClean="0"/>
              <a:t>A forum for defining supreme power -  progressively separate from the executive branch</a:t>
            </a:r>
          </a:p>
          <a:p>
            <a:endParaRPr lang="en-AU" sz="2000" i="1" dirty="0" smtClean="0"/>
          </a:p>
          <a:p>
            <a:r>
              <a:rPr lang="en-AU" sz="2000" dirty="0" smtClean="0"/>
              <a:t>(a) </a:t>
            </a:r>
            <a:r>
              <a:rPr lang="en-AU" sz="2000" i="1" dirty="0" smtClean="0"/>
              <a:t>Prohibitions </a:t>
            </a:r>
            <a:r>
              <a:rPr lang="en-AU" sz="2000" dirty="0" smtClean="0"/>
              <a:t>(1607) – also </a:t>
            </a:r>
            <a:r>
              <a:rPr lang="en-AU" sz="2000" i="1" dirty="0" smtClean="0"/>
              <a:t>Proclamations </a:t>
            </a:r>
            <a:r>
              <a:rPr lang="en-AU" sz="2000" dirty="0" smtClean="0"/>
              <a:t>(1612)</a:t>
            </a:r>
          </a:p>
          <a:p>
            <a:endParaRPr lang="en-AU" sz="2000" dirty="0" smtClean="0"/>
          </a:p>
          <a:p>
            <a:r>
              <a:rPr lang="en-AU" sz="2000" dirty="0" smtClean="0"/>
              <a:t>(b) Glorious Revolution (1688) – cf </a:t>
            </a:r>
            <a:r>
              <a:rPr lang="en-AU" sz="2000" i="1" dirty="0" smtClean="0"/>
              <a:t>Bodruddaza </a:t>
            </a:r>
            <a:r>
              <a:rPr lang="en-AU" sz="2000" dirty="0" smtClean="0"/>
              <a:t> </a:t>
            </a:r>
          </a:p>
          <a:p>
            <a:r>
              <a:rPr lang="en-AU" sz="2000" dirty="0" smtClean="0"/>
              <a:t>- sovereignty of Parliament – autonomy to define Crown’s judicial, exec, leg prerogative, independently of even supreme power (i.e. Executive)</a:t>
            </a:r>
          </a:p>
          <a:p>
            <a:r>
              <a:rPr lang="en-AU" sz="2000" dirty="0" smtClean="0"/>
              <a:t>- defined Commonwealth at Federation</a:t>
            </a:r>
          </a:p>
          <a:p>
            <a:r>
              <a:rPr lang="en-AU" sz="2000" dirty="0" smtClean="0"/>
              <a:t>constitutional supremacy – like Dicey’s legislative supremacy – asserts supreme power, not autonomy to define Crown prerogative indie of sup p.</a:t>
            </a:r>
          </a:p>
          <a:p>
            <a:r>
              <a:rPr lang="en-AU" sz="2000" dirty="0" smtClean="0"/>
              <a:t>(c) </a:t>
            </a:r>
            <a:r>
              <a:rPr lang="en-AU" sz="2000" i="1" dirty="0" smtClean="0"/>
              <a:t>O’Connell </a:t>
            </a:r>
            <a:r>
              <a:rPr lang="en-AU" sz="2000" dirty="0" smtClean="0"/>
              <a:t>(1844) – s 4 </a:t>
            </a:r>
            <a:r>
              <a:rPr lang="en-AU" sz="2000" i="1" dirty="0" smtClean="0"/>
              <a:t>Appellate Jurisdn Act 1876</a:t>
            </a:r>
            <a:r>
              <a:rPr lang="en-AU" sz="2000" dirty="0" smtClean="0"/>
              <a:t>, </a:t>
            </a:r>
            <a:r>
              <a:rPr lang="en-AU" sz="2000" i="1" dirty="0" smtClean="0"/>
              <a:t>Grobbelaar </a:t>
            </a:r>
            <a:r>
              <a:rPr lang="en-AU" sz="2000" dirty="0" smtClean="0"/>
              <a:t>(2002)</a:t>
            </a:r>
          </a:p>
          <a:p>
            <a:endParaRPr lang="en-AU" sz="2000" dirty="0" smtClean="0"/>
          </a:p>
          <a:p>
            <a:r>
              <a:rPr lang="en-AU" sz="2000" dirty="0" smtClean="0"/>
              <a:t>(d) </a:t>
            </a:r>
            <a:r>
              <a:rPr lang="en-AU" sz="2000" i="1" dirty="0" smtClean="0"/>
              <a:t>Jackson </a:t>
            </a:r>
            <a:r>
              <a:rPr lang="en-AU" sz="2000" dirty="0" smtClean="0"/>
              <a:t>(2005)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72670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r>
              <a:rPr lang="en-AU" sz="2000" b="1" dirty="0" smtClean="0"/>
              <a:t>Part 3</a:t>
            </a:r>
            <a:r>
              <a:rPr lang="en-AU" sz="2000" dirty="0" smtClean="0"/>
              <a:t> – An Exclusive Cognisance/Jurisdiction</a:t>
            </a:r>
          </a:p>
          <a:p>
            <a:r>
              <a:rPr lang="en-AU" sz="2000" dirty="0" smtClean="0"/>
              <a:t>Who is Article 9, Bill of Rights directed against?</a:t>
            </a:r>
          </a:p>
          <a:p>
            <a:endParaRPr lang="en-AU" sz="2000" dirty="0" smtClean="0"/>
          </a:p>
          <a:p>
            <a:r>
              <a:rPr lang="en-AU" sz="2000" dirty="0" smtClean="0"/>
              <a:t>(a) Excluding Executive</a:t>
            </a:r>
          </a:p>
          <a:p>
            <a:endParaRPr lang="en-AU" sz="2000" dirty="0" smtClean="0"/>
          </a:p>
          <a:p>
            <a:r>
              <a:rPr lang="en-AU" sz="2000" dirty="0" smtClean="0"/>
              <a:t>Section 49 of Australian Constitution – Senate/House of Representatives powers, privileges and immunities - those of House of Commons, until declared to be otherwise</a:t>
            </a:r>
          </a:p>
          <a:p>
            <a:endParaRPr lang="en-AU" sz="2000" dirty="0"/>
          </a:p>
          <a:p>
            <a:r>
              <a:rPr lang="en-AU" sz="2000" dirty="0" smtClean="0"/>
              <a:t>Traceable to Article 9 of Bill of Rights 1688 yet</a:t>
            </a:r>
          </a:p>
          <a:p>
            <a:r>
              <a:rPr lang="en-AU" sz="2000" dirty="0" smtClean="0"/>
              <a:t>(i) supreme court of England and Wales – part of High Court of Parliament</a:t>
            </a:r>
          </a:p>
          <a:p>
            <a:r>
              <a:rPr lang="en-AU" sz="2000" dirty="0" smtClean="0"/>
              <a:t>(ii) (monarchical) executive power – originated externally to legislature</a:t>
            </a:r>
          </a:p>
          <a:p>
            <a:endParaRPr lang="en-AU" sz="2000" dirty="0"/>
          </a:p>
          <a:p>
            <a:r>
              <a:rPr lang="en-AU" sz="2000" dirty="0" smtClean="0"/>
              <a:t>Basis of Crown immunity – simply that forum is part of forum of which supreme court has not been differentiated?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60832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4525963"/>
          </a:xfrm>
        </p:spPr>
        <p:txBody>
          <a:bodyPr/>
          <a:lstStyle/>
          <a:p>
            <a:r>
              <a:rPr lang="en-AU" sz="2000" b="1" dirty="0"/>
              <a:t>Part 3</a:t>
            </a:r>
            <a:r>
              <a:rPr lang="en-AU" sz="2000" dirty="0"/>
              <a:t> – An Exclusive Cognisance/Jurisdiction</a:t>
            </a:r>
          </a:p>
          <a:p>
            <a:r>
              <a:rPr lang="en-AU" sz="2000" dirty="0" smtClean="0"/>
              <a:t>(b) Responsible Government</a:t>
            </a:r>
          </a:p>
          <a:p>
            <a:r>
              <a:rPr lang="en-AU" sz="2000" dirty="0" smtClean="0"/>
              <a:t>In 1832, parliamentary Executive replaced monarchical Executive, undoing political threat to autonomy of parliamentary forum</a:t>
            </a:r>
          </a:p>
          <a:p>
            <a:endParaRPr lang="en-AU" sz="2000" dirty="0"/>
          </a:p>
          <a:p>
            <a:r>
              <a:rPr lang="en-AU" sz="2000" dirty="0" smtClean="0"/>
              <a:t>(c) Excluding the Courts</a:t>
            </a:r>
          </a:p>
          <a:p>
            <a:r>
              <a:rPr lang="en-AU" sz="2000" dirty="0" smtClean="0"/>
              <a:t>(i) </a:t>
            </a:r>
            <a:r>
              <a:rPr lang="en-AU" sz="2000" i="1" dirty="0" smtClean="0"/>
              <a:t>Stockdale v Hansard </a:t>
            </a:r>
            <a:r>
              <a:rPr lang="en-AU" sz="2000" dirty="0" smtClean="0"/>
              <a:t>(1839)</a:t>
            </a:r>
          </a:p>
          <a:p>
            <a:r>
              <a:rPr lang="en-AU" sz="2000" dirty="0" smtClean="0"/>
              <a:t>(ii) </a:t>
            </a:r>
            <a:r>
              <a:rPr lang="en-AU" sz="2000" i="1" dirty="0" smtClean="0"/>
              <a:t>Sheriff of Middlesex </a:t>
            </a:r>
            <a:r>
              <a:rPr lang="en-AU" sz="2000" dirty="0" smtClean="0"/>
              <a:t>(1840) </a:t>
            </a:r>
          </a:p>
          <a:p>
            <a:endParaRPr lang="en-AU" sz="2000" dirty="0"/>
          </a:p>
          <a:p>
            <a:r>
              <a:rPr lang="en-AU" sz="2000" dirty="0" smtClean="0"/>
              <a:t>(d) A Separation of the Judiciary</a:t>
            </a:r>
          </a:p>
          <a:p>
            <a:r>
              <a:rPr lang="en-AU" sz="2000" i="1" dirty="0" smtClean="0"/>
              <a:t>O’Connell</a:t>
            </a:r>
            <a:endParaRPr lang="en-AU" sz="2000" i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532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r>
              <a:rPr lang="en-AU" sz="2000" b="1" dirty="0" smtClean="0"/>
              <a:t>Part 3 </a:t>
            </a:r>
            <a:r>
              <a:rPr lang="en-AU" sz="2000" dirty="0" smtClean="0"/>
              <a:t>– An Exclusive Cognisance/Jurisdiction (continued)</a:t>
            </a:r>
          </a:p>
          <a:p>
            <a:r>
              <a:rPr lang="en-AU" sz="2000" dirty="0" smtClean="0"/>
              <a:t>(e) – An Exclusive Jurisdiction Today</a:t>
            </a:r>
          </a:p>
          <a:p>
            <a:r>
              <a:rPr lang="en-AU" sz="2000" i="1" dirty="0" smtClean="0"/>
              <a:t>Egan v Willis </a:t>
            </a:r>
            <a:r>
              <a:rPr lang="en-AU" sz="2000" dirty="0" smtClean="0"/>
              <a:t>(1998)</a:t>
            </a:r>
          </a:p>
          <a:p>
            <a:r>
              <a:rPr lang="en-AU" sz="2000" dirty="0" smtClean="0"/>
              <a:t>- applied </a:t>
            </a:r>
            <a:r>
              <a:rPr lang="en-AU" sz="2000" i="1" dirty="0" smtClean="0"/>
              <a:t>Kielley</a:t>
            </a:r>
            <a:r>
              <a:rPr lang="en-AU" sz="2000" dirty="0" smtClean="0"/>
              <a:t>, responsible government</a:t>
            </a:r>
          </a:p>
          <a:p>
            <a:pPr marL="0" indent="0">
              <a:buNone/>
            </a:pPr>
            <a:endParaRPr lang="en-AU" sz="2000" dirty="0" smtClean="0"/>
          </a:p>
          <a:p>
            <a:r>
              <a:rPr lang="en-AU" sz="2000" b="1" dirty="0"/>
              <a:t>…it is for the courts to judge of the existence in either House of Parliament of a privilege, but, given an undoubted privilege, it is for the House to judge of the occasion and of the manner of its exercise.</a:t>
            </a:r>
          </a:p>
          <a:p>
            <a:pPr marL="0" indent="0">
              <a:buNone/>
            </a:pPr>
            <a:endParaRPr lang="en-AU" sz="2000" dirty="0" smtClean="0"/>
          </a:p>
          <a:p>
            <a:r>
              <a:rPr lang="en-AU" sz="2000" i="1" dirty="0" smtClean="0"/>
              <a:t>Fitzpatrick and Browne </a:t>
            </a:r>
            <a:r>
              <a:rPr lang="en-AU" sz="2000" dirty="0" smtClean="0"/>
              <a:t>(1955)</a:t>
            </a:r>
            <a:endParaRPr lang="en-AU" sz="2000" i="1" dirty="0" smtClean="0"/>
          </a:p>
          <a:p>
            <a:r>
              <a:rPr lang="en-AU" sz="2000" i="1" dirty="0" smtClean="0"/>
              <a:t>Wheat Case </a:t>
            </a:r>
            <a:r>
              <a:rPr lang="en-AU" sz="2000" dirty="0" smtClean="0"/>
              <a:t>(Inter-State Commission not introduced, despite explicit provisions) – not applied</a:t>
            </a:r>
          </a:p>
          <a:p>
            <a:endParaRPr lang="en-AU" sz="2000" dirty="0" smtClean="0"/>
          </a:p>
          <a:p>
            <a:r>
              <a:rPr lang="en-AU" sz="2000" dirty="0" smtClean="0"/>
              <a:t>Instead, application of Article 9, and </a:t>
            </a:r>
            <a:r>
              <a:rPr lang="en-AU" sz="2000" i="1" dirty="0" smtClean="0"/>
              <a:t>Kielley, </a:t>
            </a:r>
            <a:r>
              <a:rPr lang="en-AU" sz="2000" dirty="0" smtClean="0"/>
              <a:t>in </a:t>
            </a:r>
            <a:r>
              <a:rPr lang="en-AU" sz="2000" i="1" dirty="0" smtClean="0"/>
              <a:t>Egan v Willis </a:t>
            </a:r>
            <a:r>
              <a:rPr lang="en-AU" sz="2000" dirty="0" smtClean="0"/>
              <a:t>neglected </a:t>
            </a:r>
            <a:r>
              <a:rPr lang="en-AU" sz="2000" i="1" dirty="0" smtClean="0"/>
              <a:t>O’Connell </a:t>
            </a:r>
            <a:r>
              <a:rPr lang="en-AU" sz="2000" dirty="0" smtClean="0"/>
              <a:t>(1844)</a:t>
            </a:r>
          </a:p>
          <a:p>
            <a:endParaRPr lang="en-AU" sz="2000" i="1" dirty="0"/>
          </a:p>
          <a:p>
            <a:r>
              <a:rPr lang="en-AU" sz="2000" dirty="0" smtClean="0"/>
              <a:t>Lack of curiality in legislature reflects </a:t>
            </a:r>
            <a:r>
              <a:rPr lang="en-AU" sz="2000" i="1" dirty="0" smtClean="0"/>
              <a:t>Prohibitions, </a:t>
            </a:r>
            <a:r>
              <a:rPr lang="en-AU" sz="2000" dirty="0" smtClean="0"/>
              <a:t>1688 Revolution, </a:t>
            </a:r>
            <a:r>
              <a:rPr lang="en-AU" sz="2000" i="1" dirty="0" smtClean="0"/>
              <a:t>O’Connell</a:t>
            </a:r>
            <a:r>
              <a:rPr lang="en-AU" sz="2000" dirty="0" smtClean="0"/>
              <a:t>, </a:t>
            </a:r>
            <a:r>
              <a:rPr lang="en-AU" sz="2000" i="1" dirty="0" smtClean="0"/>
              <a:t>Jackson </a:t>
            </a:r>
            <a:r>
              <a:rPr lang="en-AU" sz="2000" dirty="0" smtClean="0"/>
              <a:t>process – autonomous forum departs executive branch 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314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AU" sz="2000" b="1" dirty="0"/>
              <a:t>Part </a:t>
            </a:r>
            <a:r>
              <a:rPr lang="en-AU" sz="2000" b="1" dirty="0" smtClean="0"/>
              <a:t>4</a:t>
            </a:r>
            <a:r>
              <a:rPr lang="en-AU" sz="2000" dirty="0" smtClean="0"/>
              <a:t> </a:t>
            </a:r>
            <a:r>
              <a:rPr lang="en-AU" sz="2000" dirty="0"/>
              <a:t>– </a:t>
            </a:r>
            <a:r>
              <a:rPr lang="en-AU" sz="2000" dirty="0" smtClean="0"/>
              <a:t>A Legislators’ Duty to Act Judicially</a:t>
            </a:r>
            <a:endParaRPr lang="en-AU" sz="2000" dirty="0"/>
          </a:p>
          <a:p>
            <a:endParaRPr lang="en-AU" sz="2000" dirty="0" smtClean="0"/>
          </a:p>
          <a:p>
            <a:r>
              <a:rPr lang="en-AU" sz="2000" dirty="0" smtClean="0"/>
              <a:t>Reiteration – Australian Constitution divides authority from power, through English differentiation of Crown from Executive</a:t>
            </a:r>
          </a:p>
          <a:p>
            <a:endParaRPr lang="en-AU" sz="2000" dirty="0" smtClean="0"/>
          </a:p>
          <a:p>
            <a:r>
              <a:rPr lang="en-AU" sz="2000" dirty="0" smtClean="0"/>
              <a:t>Autonomy founding sovereignty symbolised by Crown originates in courts</a:t>
            </a:r>
          </a:p>
          <a:p>
            <a:endParaRPr lang="en-AU" sz="2000" dirty="0" smtClean="0"/>
          </a:p>
          <a:p>
            <a:r>
              <a:rPr lang="en-AU" sz="2000" dirty="0" smtClean="0"/>
              <a:t>Parliamentary powers, privileges, immunities – a Crown prerogative, with judicial authority</a:t>
            </a:r>
          </a:p>
          <a:p>
            <a:endParaRPr lang="en-AU" sz="2000" i="1" dirty="0" smtClean="0"/>
          </a:p>
          <a:p>
            <a:r>
              <a:rPr lang="en-AU" sz="2000" i="1" dirty="0" smtClean="0"/>
              <a:t>Egan v Willis </a:t>
            </a:r>
            <a:r>
              <a:rPr lang="en-AU" sz="2000" dirty="0" smtClean="0"/>
              <a:t>– revisit.  </a:t>
            </a:r>
            <a:r>
              <a:rPr lang="en-AU" sz="2000" i="1" dirty="0" smtClean="0"/>
              <a:t>Parliamentary Privileges Act 1987</a:t>
            </a:r>
            <a:r>
              <a:rPr lang="en-AU" sz="2000" dirty="0" smtClean="0"/>
              <a:t> (Cth) – juxtaposes legislative/judicial</a:t>
            </a:r>
          </a:p>
          <a:p>
            <a:endParaRPr lang="en-AU" sz="2000" dirty="0"/>
          </a:p>
          <a:p>
            <a:r>
              <a:rPr lang="en-AU" sz="2000" dirty="0" smtClean="0"/>
              <a:t>Liberalisation of privilege – </a:t>
            </a:r>
            <a:r>
              <a:rPr lang="en-AU" sz="2000" i="1" dirty="0" smtClean="0"/>
              <a:t>Attorney-General v Leigh </a:t>
            </a:r>
            <a:r>
              <a:rPr lang="en-AU" sz="2000" dirty="0" smtClean="0"/>
              <a:t>(2013)</a:t>
            </a:r>
          </a:p>
          <a:p>
            <a:endParaRPr lang="en-AU" sz="2000" dirty="0" smtClean="0"/>
          </a:p>
          <a:p>
            <a:r>
              <a:rPr lang="en-AU" sz="2000" i="1" dirty="0" smtClean="0"/>
              <a:t>Minister of Interior v Harris </a:t>
            </a:r>
            <a:r>
              <a:rPr lang="en-AU" sz="2000" dirty="0" smtClean="0"/>
              <a:t>(1952)</a:t>
            </a:r>
            <a:endParaRPr lang="en-AU" sz="2000" i="1" dirty="0"/>
          </a:p>
        </p:txBody>
      </p:sp>
    </p:spTree>
    <p:extLst>
      <p:ext uri="{BB962C8B-B14F-4D97-AF65-F5344CB8AC3E}">
        <p14:creationId xmlns:p14="http://schemas.microsoft.com/office/powerpoint/2010/main" val="3942905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en-AU" sz="2000" b="1" dirty="0"/>
              <a:t>Part </a:t>
            </a:r>
            <a:r>
              <a:rPr lang="en-AU" sz="2000" b="1" dirty="0" smtClean="0"/>
              <a:t>5</a:t>
            </a:r>
            <a:r>
              <a:rPr lang="en-AU" sz="2000" dirty="0" smtClean="0"/>
              <a:t> </a:t>
            </a:r>
            <a:r>
              <a:rPr lang="en-AU" sz="2000" dirty="0"/>
              <a:t>– </a:t>
            </a:r>
            <a:r>
              <a:rPr lang="en-AU" sz="2000" dirty="0" smtClean="0"/>
              <a:t>The Restoration of Parliamentary Autonomy</a:t>
            </a:r>
          </a:p>
          <a:p>
            <a:endParaRPr lang="en-AU" sz="2000" dirty="0" smtClean="0"/>
          </a:p>
          <a:p>
            <a:r>
              <a:rPr lang="en-AU" sz="2000" dirty="0" smtClean="0"/>
              <a:t>Duty upon legislators to act judicially needed to recover the sovereignty of Parliament</a:t>
            </a:r>
          </a:p>
          <a:p>
            <a:endParaRPr lang="en-AU" sz="2000" dirty="0" smtClean="0"/>
          </a:p>
          <a:p>
            <a:r>
              <a:rPr lang="en-AU" sz="2000" dirty="0" smtClean="0"/>
              <a:t>To enable them to participate in autonomy to define Crown prerogative independently of parliamentary Executive</a:t>
            </a:r>
          </a:p>
          <a:p>
            <a:endParaRPr lang="en-AU" sz="2000" dirty="0" smtClean="0"/>
          </a:p>
          <a:p>
            <a:r>
              <a:rPr lang="en-AU" sz="2000" dirty="0" smtClean="0"/>
              <a:t>Otherwise, parliamentary Executive merely asserting supremacy, like James II before Glorious Revolution</a:t>
            </a:r>
          </a:p>
          <a:p>
            <a:endParaRPr lang="en-AU" sz="2000" dirty="0" smtClean="0"/>
          </a:p>
          <a:p>
            <a:r>
              <a:rPr lang="en-AU" sz="2000" dirty="0" smtClean="0"/>
              <a:t>“Parliamentary autonomy” – restore and enhance reputation, as the Crown</a:t>
            </a:r>
          </a:p>
          <a:p>
            <a:endParaRPr lang="en-AU" sz="2000" dirty="0"/>
          </a:p>
          <a:p>
            <a:r>
              <a:rPr lang="en-AU" sz="2000" dirty="0" smtClean="0"/>
              <a:t>Further research needed re: legislators autonomy?</a:t>
            </a:r>
            <a:endParaRPr lang="en-AU" sz="20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0750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arliament Document" ma:contentTypeID="0x0101006DEF5EB6A44C4F4FBFC805361E87C16C009C8527D2AFB7F54D895EE2A38F752470" ma:contentTypeVersion="6" ma:contentTypeDescription="Parliament Document Content Type" ma:contentTypeScope="" ma:versionID="910eb8d535dfaa401c850f362511dafb">
  <xsd:schema xmlns:xsd="http://www.w3.org/2001/XMLSchema" xmlns:p="http://schemas.microsoft.com/office/2006/metadata/properties" xmlns:ns1="http://schemas.microsoft.com/sharepoint/v3" xmlns:ns2="baf3f7c4-b5d0-4033-afee-8098af627f92" xmlns:ns4="3353e96c-70f1-452c-815e-8549fa211661" targetNamespace="http://schemas.microsoft.com/office/2006/metadata/properties" ma:root="true" ma:fieldsID="aca8dc0de393fd8392a58e47f96c02dc" ns1:_="" ns2:_="" ns4:_="">
    <xsd:import namespace="http://schemas.microsoft.com/sharepoint/v3"/>
    <xsd:import namespace="baf3f7c4-b5d0-4033-afee-8098af627f92"/>
    <xsd:import namespace="3353e96c-70f1-452c-815e-8549fa211661"/>
    <xsd:element name="properties">
      <xsd:complexType>
        <xsd:sequence>
          <xsd:element name="documentManagement">
            <xsd:complexType>
              <xsd:all>
                <xsd:element ref="ns2:DescriptionText"/>
                <xsd:element ref="ns2:Valid_x0020_Date" minOccurs="0"/>
                <xsd:element ref="ns2:Issued_x0020_Date" minOccurs="0"/>
                <xsd:element ref="ns2:Review_x0020_Cycle" minOccurs="0"/>
                <xsd:element ref="ns2:Parliament" minOccurs="0"/>
                <xsd:element ref="ns2:Session" minOccurs="0"/>
                <xsd:element ref="ns1:PublishingStartDate" minOccurs="0"/>
                <xsd:element ref="ns1:PublishingExpirationDate" minOccurs="0"/>
                <xsd:element ref="ns4:Sort_x0020_Index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15" nillable="true" ma:displayName="Publishing Start Date" ma:description="" ma:hidden="true" ma:internalName="PublishingStartDate">
      <xsd:simpleType>
        <xsd:restriction base="dms:Unknown"/>
      </xsd:simpleType>
    </xsd:element>
    <xsd:element name="PublishingExpirationDate" ma:index="16" nillable="true" ma:displayName="Publishing Expiration Date" ma:description="" ma:hidden="tru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baf3f7c4-b5d0-4033-afee-8098af627f92" elementFormDefault="qualified">
    <xsd:import namespace="http://schemas.microsoft.com/office/2006/documentManagement/types"/>
    <xsd:element name="DescriptionText" ma:index="8" ma:displayName="Description" ma:description="An account of the content of the resource. Abstract." ma:internalName="DescriptionText">
      <xsd:simpleType>
        <xsd:restriction base="dms:Note"/>
      </xsd:simpleType>
    </xsd:element>
    <xsd:element name="Valid_x0020_Date" ma:index="9" nillable="true" ma:displayName="Valid Date" ma:description="The date the resource becomes valid." ma:format="DateOnly" ma:internalName="Valid_x0020_Date">
      <xsd:simpleType>
        <xsd:restriction base="dms:DateTime"/>
      </xsd:simpleType>
    </xsd:element>
    <xsd:element name="Issued_x0020_Date" ma:index="10" nillable="true" ma:displayName="Issued Date" ma:description="The date on which the resource was made formally available." ma:format="DateOnly" ma:internalName="Issued_x0020_Date">
      <xsd:simpleType>
        <xsd:restriction base="dms:DateTime"/>
      </xsd:simpleType>
    </xsd:element>
    <xsd:element name="Review_x0020_Cycle" ma:index="11" nillable="true" ma:displayName="Review Cycle" ma:default="0" ma:description="The number of days until the item of content is due for review. Enter 0 (zero) if no review is required." ma:internalName="Review_x0020_Cycle" ma:readOnly="false" ma:percentage="FALSE">
      <xsd:simpleType>
        <xsd:restriction base="dms:Number"/>
      </xsd:simpleType>
    </xsd:element>
    <xsd:element name="Parliament" ma:index="12" nillable="true" ma:displayName="Parliament" ma:description="The Parliament to which the item of content pertains." ma:list="{a9bf5d08-3f6e-4c69-865f-7016e4b2d6c5}" ma:internalName="Parliament" ma:showField="Title" ma:web="3353e96c-70f1-452c-815e-8549fa211661">
      <xsd:simpleType>
        <xsd:restriction base="dms:Lookup"/>
      </xsd:simpleType>
    </xsd:element>
    <xsd:element name="Session" ma:index="13" nillable="true" ma:displayName="Session" ma:description="The Session of Parliament to which the content is to be published." ma:list="{a6e676dd-2ffd-4eb1-ba16-7c888f66a284}" ma:internalName="Session" ma:showField="Title" ma:web="3353e96c-70f1-452c-815e-8549fa211661">
      <xsd:simpleType>
        <xsd:restriction base="dms:Lookup"/>
      </xsd:simpleType>
    </xsd:element>
  </xsd:schema>
  <xsd:schema xmlns:xsd="http://www.w3.org/2001/XMLSchema" xmlns:dms="http://schemas.microsoft.com/office/2006/documentManagement/types" targetNamespace="3353e96c-70f1-452c-815e-8549fa211661" elementFormDefault="qualified">
    <xsd:import namespace="http://schemas.microsoft.com/office/2006/documentManagement/types"/>
    <xsd:element name="Sort_x0020_Index" ma:index="17" nillable="true" ma:displayName="Sort Index" ma:decimals="0" ma:internalName="Sort_x0020_Index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7" ma:displayName="Title"/>
        <xsd:element ref="dc:subject" maxOccurs="1" ma:index="14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Valid_x0020_Date xmlns="baf3f7c4-b5d0-4033-afee-8098af627f92" xsi:nil="true"/>
    <Review_x0020_Cycle xmlns="baf3f7c4-b5d0-4033-afee-8098af627f92">0</Review_x0020_Cycle>
    <DescriptionText xmlns="baf3f7c4-b5d0-4033-afee-8098af627f92">Paper Spencer Thomas Powerpoint</DescriptionText>
    <Parliament xmlns="baf3f7c4-b5d0-4033-afee-8098af627f92" xsi:nil="true"/>
    <Issued_x0020_Date xmlns="baf3f7c4-b5d0-4033-afee-8098af627f92" xsi:nil="true"/>
    <PublishingExpirationDate xmlns="http://schemas.microsoft.com/sharepoint/v3" xsi:nil="true"/>
    <PublishingStartDate xmlns="http://schemas.microsoft.com/sharepoint/v3" xsi:nil="true"/>
    <Sort_x0020_Index xmlns="3353e96c-70f1-452c-815e-8549fa211661" xsi:nil="true"/>
    <Session xmlns="baf3f7c4-b5d0-4033-afee-8098af627f92" xsi:nil="true"/>
  </documentManagement>
</p:properties>
</file>

<file path=customXml/itemProps1.xml><?xml version="1.0" encoding="utf-8"?>
<ds:datastoreItem xmlns:ds="http://schemas.openxmlformats.org/officeDocument/2006/customXml" ds:itemID="{16163B0B-C8DA-4C9F-9F3D-9DA6CA29ACDE}"/>
</file>

<file path=customXml/itemProps2.xml><?xml version="1.0" encoding="utf-8"?>
<ds:datastoreItem xmlns:ds="http://schemas.openxmlformats.org/officeDocument/2006/customXml" ds:itemID="{66336753-F371-4B48-A7B9-9E53436A34F2}"/>
</file>

<file path=customXml/itemProps3.xml><?xml version="1.0" encoding="utf-8"?>
<ds:datastoreItem xmlns:ds="http://schemas.openxmlformats.org/officeDocument/2006/customXml" ds:itemID="{18E1C149-7D18-4ED2-8DE3-3DAC42BF0538}"/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796</Words>
  <Application>Microsoft Office PowerPoint</Application>
  <PresentationFormat>On-screen Show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Executive’s Contempt for Parliament: It’s Uncourtly Behaviour</vt:lpstr>
      <vt:lpstr>Part 1 - Introduction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Executive’s Contempt for Parliament: It’s Uncourtly Behaviour</dc:title>
  <dc:subject>Paper Spencer Thomas Powerpoint</dc:subject>
  <dc:creator>Owner</dc:creator>
  <cp:lastModifiedBy>Owner</cp:lastModifiedBy>
  <cp:revision>119</cp:revision>
  <dcterms:created xsi:type="dcterms:W3CDTF">2016-09-01T16:40:53Z</dcterms:created>
  <dcterms:modified xsi:type="dcterms:W3CDTF">2016-09-02T19:08:23Z</dcterms:modified>
  <cp:contentType>Parliament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0x0101006DEF5EB6A44C4F4FBFC805361E87C16C009C8527D2AFB7F54D895EE2A38F752470</vt:lpwstr>
  </property>
</Properties>
</file>