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2" r:id="rId10"/>
    <p:sldId id="263" r:id="rId11"/>
    <p:sldId id="264" r:id="rId12"/>
    <p:sldId id="261" r:id="rId13"/>
    <p:sldId id="265"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46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A86B"/>
    <a:srgbClr val="003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6" d="100"/>
          <a:sy n="96" d="100"/>
        </p:scale>
        <p:origin x="840" y="84"/>
      </p:cViewPr>
      <p:guideLst>
        <p:guide orient="horz" pos="1620"/>
        <p:guide pos="464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ynan, Ophelia (REPS)" userId="5447a2e9-ed9a-4d18-8da1-7e45532309c7" providerId="ADAL" clId="{6D40FA89-5C39-47AD-A908-7440D37AC6A9}"/>
    <pc:docChg chg="modSld">
      <pc:chgData name="Tynan, Ophelia (REPS)" userId="5447a2e9-ed9a-4d18-8da1-7e45532309c7" providerId="ADAL" clId="{6D40FA89-5C39-47AD-A908-7440D37AC6A9}" dt="2023-09-20T05:21:03.864" v="55" actId="20577"/>
      <pc:docMkLst>
        <pc:docMk/>
      </pc:docMkLst>
      <pc:sldChg chg="modSp mod">
        <pc:chgData name="Tynan, Ophelia (REPS)" userId="5447a2e9-ed9a-4d18-8da1-7e45532309c7" providerId="ADAL" clId="{6D40FA89-5C39-47AD-A908-7440D37AC6A9}" dt="2023-09-20T05:21:03.864" v="55" actId="20577"/>
        <pc:sldMkLst>
          <pc:docMk/>
          <pc:sldMk cId="2983840132" sldId="257"/>
        </pc:sldMkLst>
        <pc:spChg chg="mod">
          <ac:chgData name="Tynan, Ophelia (REPS)" userId="5447a2e9-ed9a-4d18-8da1-7e45532309c7" providerId="ADAL" clId="{6D40FA89-5C39-47AD-A908-7440D37AC6A9}" dt="2023-09-20T05:21:03.864" v="55" actId="20577"/>
          <ac:spMkLst>
            <pc:docMk/>
            <pc:sldMk cId="2983840132" sldId="257"/>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4" descr="Department of the House of Representatives title slide image." title="DHR title slid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2" name="Title 1"/>
          <p:cNvSpPr>
            <a:spLocks noGrp="1"/>
          </p:cNvSpPr>
          <p:nvPr>
            <p:ph type="ctrTitle"/>
          </p:nvPr>
        </p:nvSpPr>
        <p:spPr>
          <a:xfrm>
            <a:off x="395536" y="1779662"/>
            <a:ext cx="6768752" cy="1440160"/>
          </a:xfrm>
        </p:spPr>
        <p:txBody>
          <a:bodyPr/>
          <a:lstStyle/>
          <a:p>
            <a:r>
              <a:rPr lang="en-US" noProof="0"/>
              <a:t>Click to edit Master title style</a:t>
            </a:r>
            <a:endParaRPr lang="en-AU" noProof="0" dirty="0"/>
          </a:p>
        </p:txBody>
      </p:sp>
      <p:sp>
        <p:nvSpPr>
          <p:cNvPr id="3" name="Subtitle 2"/>
          <p:cNvSpPr>
            <a:spLocks noGrp="1"/>
          </p:cNvSpPr>
          <p:nvPr>
            <p:ph type="subTitle" idx="1"/>
          </p:nvPr>
        </p:nvSpPr>
        <p:spPr>
          <a:xfrm>
            <a:off x="395536" y="3316132"/>
            <a:ext cx="6192688" cy="319836"/>
          </a:xfrm>
        </p:spPr>
        <p:txBody>
          <a:bodyPr anchor="b">
            <a:normAutofit/>
          </a:bodyPr>
          <a:lstStyle>
            <a:lvl1pPr marL="0" indent="0" algn="l">
              <a:buNone/>
              <a:defRPr sz="2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AU" noProof="0" dirty="0"/>
          </a:p>
        </p:txBody>
      </p:sp>
    </p:spTree>
    <p:extLst>
      <p:ext uri="{BB962C8B-B14F-4D97-AF65-F5344CB8AC3E}">
        <p14:creationId xmlns:p14="http://schemas.microsoft.com/office/powerpoint/2010/main" val="76588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AU" noProof="0" dirty="0"/>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dirty="0"/>
          </a:p>
        </p:txBody>
      </p:sp>
      <p:sp>
        <p:nvSpPr>
          <p:cNvPr id="6" name="Slide Number Placeholder 5"/>
          <p:cNvSpPr>
            <a:spLocks noGrp="1"/>
          </p:cNvSpPr>
          <p:nvPr>
            <p:ph type="sldNum" sz="quarter" idx="12"/>
          </p:nvPr>
        </p:nvSpPr>
        <p:spPr/>
        <p:txBody>
          <a:bodyPr/>
          <a:lstStyle>
            <a:lvl1pPr>
              <a:defRPr>
                <a:solidFill>
                  <a:schemeClr val="accent2"/>
                </a:solidFill>
              </a:defRPr>
            </a:lvl1pPr>
          </a:lstStyle>
          <a:p>
            <a:fld id="{769C925B-37FA-4AF4-A680-849C74F6945B}" type="slidenum">
              <a:rPr lang="en-AU" smtClean="0"/>
              <a:pPr/>
              <a:t>‹#›</a:t>
            </a:fld>
            <a:endParaRPr lang="en-AU" dirty="0"/>
          </a:p>
        </p:txBody>
      </p:sp>
    </p:spTree>
    <p:extLst>
      <p:ext uri="{BB962C8B-B14F-4D97-AF65-F5344CB8AC3E}">
        <p14:creationId xmlns:p14="http://schemas.microsoft.com/office/powerpoint/2010/main" val="74293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ew section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7584" y="2247715"/>
            <a:ext cx="7772400" cy="1021556"/>
          </a:xfrm>
        </p:spPr>
        <p:txBody>
          <a:bodyPr anchor="b">
            <a:normAutofit/>
          </a:bodyPr>
          <a:lstStyle>
            <a:lvl1pPr algn="l">
              <a:defRPr sz="3600" b="1" cap="all">
                <a:solidFill>
                  <a:srgbClr val="003359"/>
                </a:solidFill>
              </a:defRPr>
            </a:lvl1pPr>
          </a:lstStyle>
          <a:p>
            <a:r>
              <a:rPr lang="en-AU" noProof="0" dirty="0"/>
              <a:t>click</a:t>
            </a:r>
            <a:r>
              <a:rPr lang="en-US" dirty="0"/>
              <a:t> to edit master title style</a:t>
            </a:r>
            <a:endParaRPr lang="en-AU" dirty="0"/>
          </a:p>
        </p:txBody>
      </p:sp>
      <p:sp>
        <p:nvSpPr>
          <p:cNvPr id="3" name="Text Placeholder 2"/>
          <p:cNvSpPr>
            <a:spLocks noGrp="1"/>
          </p:cNvSpPr>
          <p:nvPr>
            <p:ph type="body" idx="1"/>
          </p:nvPr>
        </p:nvSpPr>
        <p:spPr>
          <a:xfrm>
            <a:off x="827584" y="3273829"/>
            <a:ext cx="7772400" cy="963122"/>
          </a:xfrm>
        </p:spPr>
        <p:txBody>
          <a:bodyPr anchor="t">
            <a:normAutofit/>
          </a:bodyPr>
          <a:lstStyle>
            <a:lvl1pPr marL="0" indent="0">
              <a:buNone/>
              <a:defRPr sz="3200">
                <a:solidFill>
                  <a:srgbClr val="A3A86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pic>
        <p:nvPicPr>
          <p:cNvPr id="4" name="Picture 3" descr="DHR footer image." title="Foot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631436"/>
            <a:ext cx="9144000" cy="512064"/>
          </a:xfrm>
          <a:prstGeom prst="rect">
            <a:avLst/>
          </a:prstGeom>
        </p:spPr>
      </p:pic>
    </p:spTree>
    <p:extLst>
      <p:ext uri="{BB962C8B-B14F-4D97-AF65-F5344CB8AC3E}">
        <p14:creationId xmlns:p14="http://schemas.microsoft.com/office/powerpoint/2010/main" val="113065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and two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AU" noProof="0" dirty="0"/>
          </a:p>
        </p:txBody>
      </p:sp>
      <p:sp>
        <p:nvSpPr>
          <p:cNvPr id="3" name="Content Placeholder 2"/>
          <p:cNvSpPr>
            <a:spLocks noGrp="1"/>
          </p:cNvSpPr>
          <p:nvPr>
            <p:ph sz="half" idx="1"/>
          </p:nvPr>
        </p:nvSpPr>
        <p:spPr>
          <a:xfrm>
            <a:off x="457200" y="1275605"/>
            <a:ext cx="4038600" cy="3319017"/>
          </a:xfrm>
        </p:spPr>
        <p:txBody>
          <a:bodyPr/>
          <a:lstStyle>
            <a:lvl1pPr>
              <a:defRPr sz="22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dirty="0"/>
          </a:p>
        </p:txBody>
      </p:sp>
      <p:sp>
        <p:nvSpPr>
          <p:cNvPr id="4" name="Content Placeholder 3"/>
          <p:cNvSpPr>
            <a:spLocks noGrp="1"/>
          </p:cNvSpPr>
          <p:nvPr>
            <p:ph sz="half" idx="2"/>
          </p:nvPr>
        </p:nvSpPr>
        <p:spPr>
          <a:xfrm>
            <a:off x="4648200" y="1275605"/>
            <a:ext cx="4038600" cy="3319017"/>
          </a:xfrm>
        </p:spPr>
        <p:txBody>
          <a:bodyPr/>
          <a:lstStyle>
            <a:lvl1pPr>
              <a:defRPr sz="22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dirty="0"/>
          </a:p>
        </p:txBody>
      </p:sp>
      <p:sp>
        <p:nvSpPr>
          <p:cNvPr id="7" name="Slide Number Placeholder 6"/>
          <p:cNvSpPr>
            <a:spLocks noGrp="1"/>
          </p:cNvSpPr>
          <p:nvPr>
            <p:ph type="sldNum" sz="quarter" idx="12"/>
          </p:nvPr>
        </p:nvSpPr>
        <p:spPr/>
        <p:txBody>
          <a:bodyPr/>
          <a:lstStyle>
            <a:lvl1pPr>
              <a:defRPr>
                <a:solidFill>
                  <a:schemeClr val="accent2"/>
                </a:solidFill>
              </a:defRPr>
            </a:lvl1pPr>
          </a:lstStyle>
          <a:p>
            <a:fld id="{769C925B-37FA-4AF4-A680-849C74F6945B}" type="slidenum">
              <a:rPr lang="en-AU" smtClean="0"/>
              <a:pPr/>
              <a:t>‹#›</a:t>
            </a:fld>
            <a:endParaRPr lang="en-AU" dirty="0"/>
          </a:p>
        </p:txBody>
      </p:sp>
    </p:spTree>
    <p:extLst>
      <p:ext uri="{BB962C8B-B14F-4D97-AF65-F5344CB8AC3E}">
        <p14:creationId xmlns:p14="http://schemas.microsoft.com/office/powerpoint/2010/main" val="273563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endParaRPr lang="en-AU" noProof="0" dirty="0"/>
          </a:p>
        </p:txBody>
      </p:sp>
      <p:sp>
        <p:nvSpPr>
          <p:cNvPr id="3" name="Text Placeholder 2"/>
          <p:cNvSpPr>
            <a:spLocks noGrp="1"/>
          </p:cNvSpPr>
          <p:nvPr>
            <p:ph type="body" idx="1"/>
          </p:nvPr>
        </p:nvSpPr>
        <p:spPr>
          <a:xfrm>
            <a:off x="457200" y="1347614"/>
            <a:ext cx="4040188" cy="47982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457200" y="1851670"/>
            <a:ext cx="4040188" cy="288032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dirty="0"/>
          </a:p>
        </p:txBody>
      </p:sp>
      <p:sp>
        <p:nvSpPr>
          <p:cNvPr id="5" name="Text Placeholder 4"/>
          <p:cNvSpPr>
            <a:spLocks noGrp="1"/>
          </p:cNvSpPr>
          <p:nvPr>
            <p:ph type="body" sz="quarter" idx="3"/>
          </p:nvPr>
        </p:nvSpPr>
        <p:spPr>
          <a:xfrm>
            <a:off x="4645026" y="1347614"/>
            <a:ext cx="4041775" cy="47982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45026" y="1851670"/>
            <a:ext cx="4041775" cy="288032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dirty="0"/>
          </a:p>
        </p:txBody>
      </p:sp>
      <p:sp>
        <p:nvSpPr>
          <p:cNvPr id="9" name="Slide Number Placeholder 8"/>
          <p:cNvSpPr>
            <a:spLocks noGrp="1"/>
          </p:cNvSpPr>
          <p:nvPr>
            <p:ph type="sldNum" sz="quarter" idx="12"/>
          </p:nvPr>
        </p:nvSpPr>
        <p:spPr/>
        <p:txBody>
          <a:bodyPr/>
          <a:lstStyle>
            <a:lvl1pPr>
              <a:defRPr>
                <a:solidFill>
                  <a:schemeClr val="accent2"/>
                </a:solidFill>
              </a:defRPr>
            </a:lvl1pPr>
          </a:lstStyle>
          <a:p>
            <a:fld id="{769C925B-37FA-4AF4-A680-849C74F6945B}" type="slidenum">
              <a:rPr lang="en-AU" smtClean="0"/>
              <a:pPr/>
              <a:t>‹#›</a:t>
            </a:fld>
            <a:endParaRPr lang="en-AU" dirty="0"/>
          </a:p>
        </p:txBody>
      </p:sp>
    </p:spTree>
    <p:extLst>
      <p:ext uri="{BB962C8B-B14F-4D97-AF65-F5344CB8AC3E}">
        <p14:creationId xmlns:p14="http://schemas.microsoft.com/office/powerpoint/2010/main" val="1884545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5" name="Slide Number Placeholder 4"/>
          <p:cNvSpPr>
            <a:spLocks noGrp="1"/>
          </p:cNvSpPr>
          <p:nvPr>
            <p:ph type="sldNum" sz="quarter" idx="12"/>
          </p:nvPr>
        </p:nvSpPr>
        <p:spPr/>
        <p:txBody>
          <a:bodyPr/>
          <a:lstStyle>
            <a:lvl1pPr>
              <a:defRPr>
                <a:solidFill>
                  <a:schemeClr val="accent2"/>
                </a:solidFill>
              </a:defRPr>
            </a:lvl1pPr>
          </a:lstStyle>
          <a:p>
            <a:fld id="{769C925B-37FA-4AF4-A680-849C74F6945B}" type="slidenum">
              <a:rPr lang="en-AU" smtClean="0"/>
              <a:pPr/>
              <a:t>‹#›</a:t>
            </a:fld>
            <a:endParaRPr lang="en-AU" dirty="0"/>
          </a:p>
        </p:txBody>
      </p:sp>
    </p:spTree>
    <p:extLst>
      <p:ext uri="{BB962C8B-B14F-4D97-AF65-F5344CB8AC3E}">
        <p14:creationId xmlns:p14="http://schemas.microsoft.com/office/powerpoint/2010/main" val="2188876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113588"/>
            <a:ext cx="5486400" cy="29163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accent2"/>
                </a:solidFill>
              </a:defRPr>
            </a:lvl1pPr>
          </a:lstStyle>
          <a:p>
            <a:fld id="{769C925B-37FA-4AF4-A680-849C74F6945B}" type="slidenum">
              <a:rPr lang="en-AU" smtClean="0"/>
              <a:pPr/>
              <a:t>‹#›</a:t>
            </a:fld>
            <a:endParaRPr lang="en-AU" dirty="0"/>
          </a:p>
        </p:txBody>
      </p:sp>
    </p:spTree>
    <p:extLst>
      <p:ext uri="{BB962C8B-B14F-4D97-AF65-F5344CB8AC3E}">
        <p14:creationId xmlns:p14="http://schemas.microsoft.com/office/powerpoint/2010/main" val="296202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Vertical text layout">
    <p:spTree>
      <p:nvGrpSpPr>
        <p:cNvPr id="1" name=""/>
        <p:cNvGrpSpPr/>
        <p:nvPr/>
      </p:nvGrpSpPr>
      <p:grpSpPr>
        <a:xfrm>
          <a:off x="0" y="0"/>
          <a:ext cx="0" cy="0"/>
          <a:chOff x="0" y="0"/>
          <a:chExt cx="0" cy="0"/>
        </a:xfrm>
      </p:grpSpPr>
      <p:sp>
        <p:nvSpPr>
          <p:cNvPr id="2" name="Title 1"/>
          <p:cNvSpPr>
            <a:spLocks noGrp="1"/>
          </p:cNvSpPr>
          <p:nvPr>
            <p:ph type="title"/>
          </p:nvPr>
        </p:nvSpPr>
        <p:spPr>
          <a:xfrm rot="5400000">
            <a:off x="6320202" y="2461735"/>
            <a:ext cx="3690409" cy="994122"/>
          </a:xfrm>
        </p:spPr>
        <p:txBody>
          <a:bodyPr>
            <a:noAutofit/>
          </a:bodyPr>
          <a:lstStyle>
            <a:lvl1pPr>
              <a:defRPr sz="3200">
                <a:solidFill>
                  <a:schemeClr val="accent3"/>
                </a:solidFill>
              </a:defRPr>
            </a:lvl1pPr>
          </a:lstStyle>
          <a:p>
            <a:r>
              <a:rPr lang="en-US"/>
              <a:t>Click to edit Master title style</a:t>
            </a:r>
            <a:endParaRPr lang="en-AU" dirty="0"/>
          </a:p>
        </p:txBody>
      </p:sp>
      <p:sp>
        <p:nvSpPr>
          <p:cNvPr id="3" name="Vertical Text Placeholder 2"/>
          <p:cNvSpPr>
            <a:spLocks noGrp="1"/>
          </p:cNvSpPr>
          <p:nvPr>
            <p:ph type="body" orient="vert" idx="1"/>
          </p:nvPr>
        </p:nvSpPr>
        <p:spPr>
          <a:xfrm>
            <a:off x="457200" y="1203597"/>
            <a:ext cx="6923112" cy="3600401"/>
          </a:xfrm>
        </p:spPr>
        <p:txBody>
          <a:bodyPr vert="eaVert"/>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31029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Header image." title="Header image."/>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2" name="Title Placeholder 1"/>
          <p:cNvSpPr>
            <a:spLocks noGrp="1"/>
          </p:cNvSpPr>
          <p:nvPr>
            <p:ph type="title"/>
          </p:nvPr>
        </p:nvSpPr>
        <p:spPr>
          <a:xfrm>
            <a:off x="457200" y="267494"/>
            <a:ext cx="6995120" cy="745592"/>
          </a:xfrm>
          <a:prstGeom prst="rect">
            <a:avLst/>
          </a:prstGeom>
        </p:spPr>
        <p:txBody>
          <a:bodyPr vert="horz" lIns="91440" tIns="45720" rIns="91440" bIns="45720" rtlCol="0" anchor="ctr">
            <a:normAutofit/>
          </a:bodyPr>
          <a:lstStyle/>
          <a:p>
            <a:r>
              <a:rPr lang="en-US" noProof="0"/>
              <a:t>Click to edit Master title style</a:t>
            </a:r>
            <a:endParaRPr lang="en-AU" noProof="0" dirty="0"/>
          </a:p>
        </p:txBody>
      </p:sp>
      <p:sp>
        <p:nvSpPr>
          <p:cNvPr id="3" name="Text Placeholder 2"/>
          <p:cNvSpPr>
            <a:spLocks noGrp="1"/>
          </p:cNvSpPr>
          <p:nvPr>
            <p:ph type="body" idx="1"/>
          </p:nvPr>
        </p:nvSpPr>
        <p:spPr>
          <a:xfrm>
            <a:off x="457200" y="1275605"/>
            <a:ext cx="8229600" cy="331901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rgbClr val="A3A86B"/>
                </a:solidFill>
              </a:defRPr>
            </a:lvl1pPr>
          </a:lstStyle>
          <a:p>
            <a:fld id="{769C925B-37FA-4AF4-A680-849C74F6945B}" type="slidenum">
              <a:rPr lang="en-AU" smtClean="0"/>
              <a:pPr/>
              <a:t>‹#›</a:t>
            </a:fld>
            <a:endParaRPr lang="en-AU" dirty="0"/>
          </a:p>
        </p:txBody>
      </p:sp>
    </p:spTree>
    <p:extLst>
      <p:ext uri="{BB962C8B-B14F-4D97-AF65-F5344CB8AC3E}">
        <p14:creationId xmlns:p14="http://schemas.microsoft.com/office/powerpoint/2010/main" val="23230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7" r:id="rId7"/>
    <p:sldLayoutId id="2147483658" r:id="rId8"/>
  </p:sldLayoutIdLst>
  <p:txStyles>
    <p:titleStyle>
      <a:lvl1pPr algn="l" defTabSz="914400" rtl="0" eaLnBrk="1" latinLnBrk="0" hangingPunct="1">
        <a:spcBef>
          <a:spcPct val="0"/>
        </a:spcBef>
        <a:buNone/>
        <a:defRPr sz="34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rgbClr val="003359"/>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gt;"/>
        <a:defRPr sz="2400" kern="1200">
          <a:solidFill>
            <a:srgbClr val="00335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335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335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33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ph.gov.au/Parliamentary_Business/Committees/House/Procedure/~/link.aspx?_id=D11AF324287E4E6A90CB2F908033FD2E&amp;_z=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5536" y="1779662"/>
            <a:ext cx="7488832" cy="1440160"/>
          </a:xfrm>
        </p:spPr>
        <p:txBody>
          <a:bodyPr>
            <a:noAutofit/>
          </a:bodyPr>
          <a:lstStyle/>
          <a:p>
            <a:r>
              <a:rPr lang="en-AU" sz="2800" dirty="0"/>
              <a:t>‘It’s a bit unfair on the bin chickens’:</a:t>
            </a:r>
            <a:br>
              <a:rPr lang="en-AU" sz="2800" dirty="0"/>
            </a:br>
            <a:r>
              <a:rPr lang="en-AU" sz="2800" dirty="0"/>
              <a:t>Tensions between unparliamentary language and freedom of speech</a:t>
            </a:r>
          </a:p>
        </p:txBody>
      </p:sp>
      <p:sp>
        <p:nvSpPr>
          <p:cNvPr id="5" name="Subtitle 4"/>
          <p:cNvSpPr>
            <a:spLocks noGrp="1"/>
          </p:cNvSpPr>
          <p:nvPr>
            <p:ph type="subTitle" idx="1"/>
          </p:nvPr>
        </p:nvSpPr>
        <p:spPr/>
        <p:txBody>
          <a:bodyPr>
            <a:normAutofit fontScale="77500" lnSpcReduction="20000"/>
          </a:bodyPr>
          <a:lstStyle/>
          <a:p>
            <a:r>
              <a:rPr lang="en-AU" dirty="0"/>
              <a:t>Ophelia Tynan, Department of the House of Representatives</a:t>
            </a:r>
          </a:p>
        </p:txBody>
      </p:sp>
    </p:spTree>
    <p:extLst>
      <p:ext uri="{BB962C8B-B14F-4D97-AF65-F5344CB8AC3E}">
        <p14:creationId xmlns:p14="http://schemas.microsoft.com/office/powerpoint/2010/main" val="2960935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FFB38-77DF-6194-C826-11A81D7FBC5A}"/>
              </a:ext>
            </a:extLst>
          </p:cNvPr>
          <p:cNvSpPr>
            <a:spLocks noGrp="1"/>
          </p:cNvSpPr>
          <p:nvPr>
            <p:ph type="title"/>
          </p:nvPr>
        </p:nvSpPr>
        <p:spPr/>
        <p:txBody>
          <a:bodyPr/>
          <a:lstStyle/>
          <a:p>
            <a:r>
              <a:rPr lang="en-AU" dirty="0"/>
              <a:t>Changes?</a:t>
            </a:r>
          </a:p>
        </p:txBody>
      </p:sp>
      <p:sp>
        <p:nvSpPr>
          <p:cNvPr id="3" name="Content Placeholder 2">
            <a:extLst>
              <a:ext uri="{FF2B5EF4-FFF2-40B4-BE49-F238E27FC236}">
                <a16:creationId xmlns:a16="http://schemas.microsoft.com/office/drawing/2014/main" id="{DFFC30CD-35EE-A7EB-DB49-A225BA4AC332}"/>
              </a:ext>
            </a:extLst>
          </p:cNvPr>
          <p:cNvSpPr>
            <a:spLocks noGrp="1"/>
          </p:cNvSpPr>
          <p:nvPr>
            <p:ph idx="1"/>
          </p:nvPr>
        </p:nvSpPr>
        <p:spPr>
          <a:xfrm>
            <a:off x="457200" y="1275605"/>
            <a:ext cx="8229600" cy="3528393"/>
          </a:xfrm>
        </p:spPr>
        <p:txBody>
          <a:bodyPr>
            <a:normAutofit fontScale="62500" lnSpcReduction="20000"/>
          </a:bodyPr>
          <a:lstStyle/>
          <a:p>
            <a:pPr marL="0" indent="0">
              <a:buNone/>
            </a:pPr>
            <a:r>
              <a:rPr lang="en-AU" dirty="0"/>
              <a:t>House Standing Committee on Procedure </a:t>
            </a:r>
            <a:r>
              <a:rPr lang="en-AU" i="1" dirty="0">
                <a:hlinkClick r:id="rId2"/>
              </a:rPr>
              <a:t>Raising the Standard </a:t>
            </a:r>
            <a:r>
              <a:rPr lang="en-AU" dirty="0"/>
              <a:t>report:</a:t>
            </a:r>
          </a:p>
          <a:p>
            <a:pPr marL="0" indent="0">
              <a:buNone/>
            </a:pPr>
            <a:endParaRPr lang="en-AU" dirty="0"/>
          </a:p>
          <a:p>
            <a:pPr marL="0" indent="0">
              <a:buNone/>
            </a:pPr>
            <a:r>
              <a:rPr lang="en-AU" dirty="0"/>
              <a:t>Recommendation 1</a:t>
            </a:r>
          </a:p>
          <a:p>
            <a:pPr marL="0" indent="0">
              <a:buNone/>
            </a:pPr>
            <a:endParaRPr lang="en-AU" dirty="0"/>
          </a:p>
          <a:p>
            <a:pPr marL="0" indent="0">
              <a:buNone/>
            </a:pPr>
            <a:r>
              <a:rPr lang="en-AU" dirty="0"/>
              <a:t>3.55   The Committee recommends that standing order 89 be amended as follows:</a:t>
            </a:r>
          </a:p>
          <a:p>
            <a:pPr marL="0" indent="0">
              <a:buNone/>
            </a:pPr>
            <a:endParaRPr lang="en-AU" dirty="0"/>
          </a:p>
          <a:p>
            <a:pPr marL="0" indent="0">
              <a:buNone/>
            </a:pPr>
            <a:r>
              <a:rPr lang="en-AU" dirty="0"/>
              <a:t>89 Offensive words</a:t>
            </a:r>
          </a:p>
          <a:p>
            <a:pPr marL="0" indent="0">
              <a:buNone/>
            </a:pPr>
            <a:r>
              <a:rPr lang="en-AU" dirty="0"/>
              <a:t>A Member must not use offensive words, including words that are sexist, racist, homophobic and otherwise exclusionary or discriminatory, against:</a:t>
            </a:r>
          </a:p>
          <a:p>
            <a:pPr marL="400050" lvl="1" indent="0">
              <a:buNone/>
            </a:pPr>
            <a:r>
              <a:rPr lang="en-AU" sz="2900" dirty="0"/>
              <a:t>(a) either House of the Parliament or a Member of the Parliament; or</a:t>
            </a:r>
          </a:p>
          <a:p>
            <a:pPr marL="400050" lvl="1" indent="0">
              <a:buNone/>
            </a:pPr>
            <a:r>
              <a:rPr lang="en-AU" sz="2900" dirty="0"/>
              <a:t>(b) a member of the Judiciary.</a:t>
            </a:r>
          </a:p>
        </p:txBody>
      </p:sp>
    </p:spTree>
    <p:extLst>
      <p:ext uri="{BB962C8B-B14F-4D97-AF65-F5344CB8AC3E}">
        <p14:creationId xmlns:p14="http://schemas.microsoft.com/office/powerpoint/2010/main" val="358111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AU" sz="2800" dirty="0"/>
              <a:t>Unparliamentary language and conduct</a:t>
            </a:r>
          </a:p>
        </p:txBody>
      </p:sp>
      <p:sp>
        <p:nvSpPr>
          <p:cNvPr id="5" name="Content Placeholder 4"/>
          <p:cNvSpPr>
            <a:spLocks noGrp="1"/>
          </p:cNvSpPr>
          <p:nvPr>
            <p:ph idx="1"/>
          </p:nvPr>
        </p:nvSpPr>
        <p:spPr/>
        <p:txBody>
          <a:bodyPr/>
          <a:lstStyle/>
          <a:p>
            <a:r>
              <a:rPr lang="en-AU" dirty="0"/>
              <a:t>History</a:t>
            </a:r>
            <a:r>
              <a:rPr lang="en-AU"/>
              <a:t>: Designed </a:t>
            </a:r>
            <a:r>
              <a:rPr lang="en-AU" dirty="0"/>
              <a:t>to reduce ‘gentlemanly violence’ between Members and encourage image of ‘serious’ and ‘quiet’ parliamentarian</a:t>
            </a:r>
          </a:p>
          <a:p>
            <a:r>
              <a:rPr lang="en-AU" dirty="0"/>
              <a:t>Relevant procedural law: House SOs 89-91, Senate SO 193(3) + Chair’s rulings</a:t>
            </a:r>
          </a:p>
        </p:txBody>
      </p:sp>
    </p:spTree>
    <p:extLst>
      <p:ext uri="{BB962C8B-B14F-4D97-AF65-F5344CB8AC3E}">
        <p14:creationId xmlns:p14="http://schemas.microsoft.com/office/powerpoint/2010/main" val="298384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Types of unparliamentary language</a:t>
            </a:r>
          </a:p>
        </p:txBody>
      </p:sp>
      <p:sp>
        <p:nvSpPr>
          <p:cNvPr id="5" name="Content Placeholder 4"/>
          <p:cNvSpPr>
            <a:spLocks noGrp="1"/>
          </p:cNvSpPr>
          <p:nvPr>
            <p:ph idx="1"/>
          </p:nvPr>
        </p:nvSpPr>
        <p:spPr/>
        <p:txBody>
          <a:bodyPr>
            <a:normAutofit fontScale="92500" lnSpcReduction="20000"/>
          </a:bodyPr>
          <a:lstStyle/>
          <a:p>
            <a:pPr marL="0" indent="0">
              <a:buNone/>
            </a:pPr>
            <a:r>
              <a:rPr lang="en-AU" dirty="0"/>
              <a:t>There are </a:t>
            </a:r>
            <a:r>
              <a:rPr lang="en-AU" b="1" dirty="0"/>
              <a:t>four types </a:t>
            </a:r>
            <a:r>
              <a:rPr lang="en-AU" dirty="0"/>
              <a:t>of unparliamentary language that are recognised in the SOs of both/either House:</a:t>
            </a:r>
          </a:p>
          <a:p>
            <a:r>
              <a:rPr lang="en-AU" dirty="0"/>
              <a:t>Disrespectful ref to Monarch, </a:t>
            </a:r>
            <a:r>
              <a:rPr lang="en-AU" dirty="0" err="1"/>
              <a:t>Govr</a:t>
            </a:r>
            <a:r>
              <a:rPr lang="en-AU" dirty="0"/>
              <a:t>-G or State </a:t>
            </a:r>
            <a:r>
              <a:rPr lang="en-AU" dirty="0" err="1"/>
              <a:t>Govr</a:t>
            </a:r>
            <a:endParaRPr lang="en-AU" dirty="0"/>
          </a:p>
          <a:p>
            <a:r>
              <a:rPr lang="en-AU" dirty="0"/>
              <a:t>Offensive words against another Member/Senator/House or member of Judiciary</a:t>
            </a:r>
          </a:p>
          <a:p>
            <a:r>
              <a:rPr lang="en-AU" dirty="0"/>
              <a:t>‘Imputations of improper motives … and all personal reflections’</a:t>
            </a:r>
          </a:p>
          <a:p>
            <a:r>
              <a:rPr lang="en-AU" dirty="0"/>
              <a:t>Reflections on a vote of the Senate (Senate-specific)</a:t>
            </a:r>
          </a:p>
        </p:txBody>
      </p:sp>
    </p:spTree>
    <p:extLst>
      <p:ext uri="{BB962C8B-B14F-4D97-AF65-F5344CB8AC3E}">
        <p14:creationId xmlns:p14="http://schemas.microsoft.com/office/powerpoint/2010/main" val="1531534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Types of unparliamentary language</a:t>
            </a:r>
          </a:p>
        </p:txBody>
      </p:sp>
      <p:sp>
        <p:nvSpPr>
          <p:cNvPr id="5" name="Content Placeholder 4"/>
          <p:cNvSpPr>
            <a:spLocks noGrp="1"/>
          </p:cNvSpPr>
          <p:nvPr>
            <p:ph idx="1"/>
          </p:nvPr>
        </p:nvSpPr>
        <p:spPr/>
        <p:txBody>
          <a:bodyPr>
            <a:normAutofit lnSpcReduction="10000"/>
          </a:bodyPr>
          <a:lstStyle/>
          <a:p>
            <a:pPr marL="0" indent="0">
              <a:buNone/>
            </a:pPr>
            <a:r>
              <a:rPr lang="en-AU" dirty="0"/>
              <a:t>In practice, what does this look like?</a:t>
            </a:r>
          </a:p>
          <a:p>
            <a:pPr marL="0" indent="0">
              <a:buNone/>
            </a:pPr>
            <a:endParaRPr lang="en-AU" dirty="0"/>
          </a:p>
          <a:p>
            <a:pPr marL="0" indent="0">
              <a:buNone/>
            </a:pPr>
            <a:r>
              <a:rPr lang="en-AU" dirty="0"/>
              <a:t>House examples of unparliamentary language in 2022-23:</a:t>
            </a:r>
          </a:p>
          <a:p>
            <a:r>
              <a:rPr lang="en-AU" dirty="0"/>
              <a:t>68 instances ruled on by Chair/Speaker</a:t>
            </a:r>
          </a:p>
          <a:p>
            <a:r>
              <a:rPr lang="en-AU" dirty="0"/>
              <a:t>Two considered in detail by Speaker Dick</a:t>
            </a:r>
          </a:p>
          <a:p>
            <a:r>
              <a:rPr lang="en-AU" dirty="0"/>
              <a:t>One refusal to withdraw</a:t>
            </a:r>
          </a:p>
          <a:p>
            <a:pPr marL="0" indent="0">
              <a:buNone/>
            </a:pPr>
            <a:endParaRPr lang="en-AU" dirty="0"/>
          </a:p>
        </p:txBody>
      </p:sp>
    </p:spTree>
    <p:extLst>
      <p:ext uri="{BB962C8B-B14F-4D97-AF65-F5344CB8AC3E}">
        <p14:creationId xmlns:p14="http://schemas.microsoft.com/office/powerpoint/2010/main" val="202136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Example: Contextual rulings</a:t>
            </a:r>
          </a:p>
        </p:txBody>
      </p:sp>
      <p:sp>
        <p:nvSpPr>
          <p:cNvPr id="5" name="Content Placeholder 4"/>
          <p:cNvSpPr>
            <a:spLocks noGrp="1"/>
          </p:cNvSpPr>
          <p:nvPr>
            <p:ph idx="1"/>
          </p:nvPr>
        </p:nvSpPr>
        <p:spPr/>
        <p:txBody>
          <a:bodyPr/>
          <a:lstStyle/>
          <a:p>
            <a:pPr marL="0" indent="0">
              <a:buNone/>
            </a:pPr>
            <a:r>
              <a:rPr lang="en-AU" dirty="0"/>
              <a:t>‘Fifty shades of flex!’ (26 Oct 2022)</a:t>
            </a:r>
          </a:p>
          <a:p>
            <a:pPr marL="0" indent="0">
              <a:buNone/>
            </a:pPr>
            <a:endParaRPr lang="en-AU" dirty="0"/>
          </a:p>
          <a:p>
            <a:pPr marL="0" indent="0">
              <a:buNone/>
            </a:pPr>
            <a:r>
              <a:rPr lang="en-AU" dirty="0"/>
              <a:t>'Sit down, sunshine.’ (16 Feb 2023)</a:t>
            </a:r>
          </a:p>
        </p:txBody>
      </p:sp>
    </p:spTree>
    <p:extLst>
      <p:ext uri="{BB962C8B-B14F-4D97-AF65-F5344CB8AC3E}">
        <p14:creationId xmlns:p14="http://schemas.microsoft.com/office/powerpoint/2010/main" val="3033974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Examples: Personal reflections</a:t>
            </a:r>
          </a:p>
        </p:txBody>
      </p:sp>
      <p:sp>
        <p:nvSpPr>
          <p:cNvPr id="5" name="Content Placeholder 4"/>
          <p:cNvSpPr>
            <a:spLocks noGrp="1"/>
          </p:cNvSpPr>
          <p:nvPr>
            <p:ph idx="1"/>
          </p:nvPr>
        </p:nvSpPr>
        <p:spPr/>
        <p:txBody>
          <a:bodyPr>
            <a:normAutofit fontScale="85000" lnSpcReduction="20000"/>
          </a:bodyPr>
          <a:lstStyle/>
          <a:p>
            <a:pPr marL="0" indent="0">
              <a:buNone/>
            </a:pPr>
            <a:r>
              <a:rPr lang="en-AU" dirty="0"/>
              <a:t>'We've heard the blather and the noise from the bin chickens over there for the last 24 hours...’ (9 Nov 2022)</a:t>
            </a:r>
          </a:p>
          <a:p>
            <a:pPr marL="0" indent="0">
              <a:buNone/>
            </a:pPr>
            <a:endParaRPr lang="en-AU" dirty="0"/>
          </a:p>
          <a:p>
            <a:pPr marL="0" indent="0">
              <a:buNone/>
            </a:pPr>
            <a:r>
              <a:rPr lang="en-AU" dirty="0"/>
              <a:t>'It's not Foghorn Leghorn interjections from the peanut gallery, it's policy interventions which reduce power prices—’ (14 Jun 2023)</a:t>
            </a:r>
          </a:p>
          <a:p>
            <a:pPr marL="0" indent="0">
              <a:buNone/>
            </a:pPr>
            <a:endParaRPr lang="en-AU" dirty="0"/>
          </a:p>
          <a:p>
            <a:pPr marL="0" indent="0">
              <a:buNone/>
            </a:pPr>
            <a:r>
              <a:rPr lang="en-AU" dirty="0"/>
              <a:t>‘I'm sorry that it appears that you aren't able to read the very simple instructions...’ (21 Jun 2023)</a:t>
            </a:r>
          </a:p>
        </p:txBody>
      </p:sp>
    </p:spTree>
    <p:extLst>
      <p:ext uri="{BB962C8B-B14F-4D97-AF65-F5344CB8AC3E}">
        <p14:creationId xmlns:p14="http://schemas.microsoft.com/office/powerpoint/2010/main" val="161405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AU" dirty="0"/>
              <a:t>Examples: Allegations of corruption and lying</a:t>
            </a:r>
          </a:p>
        </p:txBody>
      </p:sp>
      <p:sp>
        <p:nvSpPr>
          <p:cNvPr id="5" name="Content Placeholder 4"/>
          <p:cNvSpPr>
            <a:spLocks noGrp="1"/>
          </p:cNvSpPr>
          <p:nvPr>
            <p:ph idx="1"/>
          </p:nvPr>
        </p:nvSpPr>
        <p:spPr/>
        <p:txBody>
          <a:bodyPr>
            <a:normAutofit fontScale="92500" lnSpcReduction="20000"/>
          </a:bodyPr>
          <a:lstStyle/>
          <a:p>
            <a:pPr marL="0" indent="0">
              <a:buNone/>
            </a:pPr>
            <a:r>
              <a:rPr lang="en-AU" dirty="0"/>
              <a:t>Lying: '...for the Prime Minister to somehow, in this tricky and slippery way that he's been conducting himself—’ (15 Jun 2023)</a:t>
            </a:r>
          </a:p>
          <a:p>
            <a:pPr marL="0" indent="0">
              <a:buNone/>
            </a:pPr>
            <a:endParaRPr lang="en-AU" dirty="0"/>
          </a:p>
          <a:p>
            <a:pPr marL="0" indent="0">
              <a:buNone/>
            </a:pPr>
            <a:r>
              <a:rPr lang="en-AU" dirty="0"/>
              <a:t>Corruption: 'The member for Hume was asked about this fakery and trickery today and he said it is all part of managing the budget. This is what happens when you put this ringleader for rorts in a key economic portfolio.’ (28 Mar 2023)</a:t>
            </a:r>
          </a:p>
        </p:txBody>
      </p:sp>
    </p:spTree>
    <p:extLst>
      <p:ext uri="{BB962C8B-B14F-4D97-AF65-F5344CB8AC3E}">
        <p14:creationId xmlns:p14="http://schemas.microsoft.com/office/powerpoint/2010/main" val="4277956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AU" dirty="0"/>
              <a:t>Examples: Inflammatory or offensive language</a:t>
            </a:r>
          </a:p>
        </p:txBody>
      </p:sp>
      <p:sp>
        <p:nvSpPr>
          <p:cNvPr id="5" name="Content Placeholder 4"/>
          <p:cNvSpPr>
            <a:spLocks noGrp="1"/>
          </p:cNvSpPr>
          <p:nvPr>
            <p:ph idx="1"/>
          </p:nvPr>
        </p:nvSpPr>
        <p:spPr/>
        <p:txBody>
          <a:bodyPr/>
          <a:lstStyle/>
          <a:p>
            <a:pPr marL="0" indent="0">
              <a:buNone/>
            </a:pPr>
            <a:r>
              <a:rPr lang="en-AU" dirty="0"/>
              <a:t>'You ****</a:t>
            </a:r>
            <a:r>
              <a:rPr lang="en-AU" dirty="0" err="1"/>
              <a:t>ing</a:t>
            </a:r>
            <a:r>
              <a:rPr lang="en-AU" dirty="0"/>
              <a:t> ugly big nosed slut. And you're a fat ****. Climate change is bullshit.’ (29 Nov 2023)</a:t>
            </a:r>
          </a:p>
          <a:p>
            <a:pPr marL="0" indent="0">
              <a:buNone/>
            </a:pPr>
            <a:endParaRPr lang="en-AU" dirty="0"/>
          </a:p>
          <a:p>
            <a:pPr marL="0" indent="0">
              <a:buNone/>
            </a:pPr>
            <a:r>
              <a:rPr lang="en-AU" dirty="0"/>
              <a:t>' Yet he was shafting him from behind by appointing himself as Treasurer...’ (14 Feb 2023)</a:t>
            </a:r>
          </a:p>
        </p:txBody>
      </p:sp>
    </p:spTree>
    <p:extLst>
      <p:ext uri="{BB962C8B-B14F-4D97-AF65-F5344CB8AC3E}">
        <p14:creationId xmlns:p14="http://schemas.microsoft.com/office/powerpoint/2010/main" val="1173867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Observations</a:t>
            </a:r>
          </a:p>
        </p:txBody>
      </p:sp>
      <p:sp>
        <p:nvSpPr>
          <p:cNvPr id="5" name="Content Placeholder 4"/>
          <p:cNvSpPr>
            <a:spLocks noGrp="1"/>
          </p:cNvSpPr>
          <p:nvPr>
            <p:ph idx="1"/>
          </p:nvPr>
        </p:nvSpPr>
        <p:spPr/>
        <p:txBody>
          <a:bodyPr>
            <a:normAutofit fontScale="92500" lnSpcReduction="20000"/>
          </a:bodyPr>
          <a:lstStyle/>
          <a:p>
            <a:pPr marL="0" indent="0">
              <a:buNone/>
            </a:pPr>
            <a:r>
              <a:rPr lang="en-AU" dirty="0"/>
              <a:t>A review of all instances of unparliamentary language in 2022-23 to 26 June 2023 indicate:</a:t>
            </a:r>
          </a:p>
          <a:p>
            <a:r>
              <a:rPr lang="en-AU" dirty="0"/>
              <a:t>Men vastly outnumber women in using unparliamentary language</a:t>
            </a:r>
          </a:p>
          <a:p>
            <a:r>
              <a:rPr lang="en-AU" dirty="0"/>
              <a:t>Allegations of lying and personal reflections are still common and often ruled out of order</a:t>
            </a:r>
          </a:p>
          <a:p>
            <a:r>
              <a:rPr lang="en-AU" dirty="0"/>
              <a:t>Allegations of corruption are usually considered breaches of SOs, even if external investigations have made adverse findings.</a:t>
            </a:r>
          </a:p>
        </p:txBody>
      </p:sp>
    </p:spTree>
    <p:extLst>
      <p:ext uri="{BB962C8B-B14F-4D97-AF65-F5344CB8AC3E}">
        <p14:creationId xmlns:p14="http://schemas.microsoft.com/office/powerpoint/2010/main" val="2067751143"/>
      </p:ext>
    </p:extLst>
  </p:cSld>
  <p:clrMapOvr>
    <a:masterClrMapping/>
  </p:clrMapOvr>
</p:sld>
</file>

<file path=ppt/theme/theme1.xml><?xml version="1.0" encoding="utf-8"?>
<a:theme xmlns:a="http://schemas.openxmlformats.org/drawingml/2006/main" name="Office Theme">
  <a:themeElements>
    <a:clrScheme name="Dept House of Reps">
      <a:dk1>
        <a:sysClr val="windowText" lastClr="000000"/>
      </a:dk1>
      <a:lt1>
        <a:sysClr val="window" lastClr="FFFFFF"/>
      </a:lt1>
      <a:dk2>
        <a:srgbClr val="44697D"/>
      </a:dk2>
      <a:lt2>
        <a:srgbClr val="D1C99D"/>
      </a:lt2>
      <a:accent1>
        <a:srgbClr val="006A4D"/>
      </a:accent1>
      <a:accent2>
        <a:srgbClr val="A3A86B"/>
      </a:accent2>
      <a:accent3>
        <a:srgbClr val="003359"/>
      </a:accent3>
      <a:accent4>
        <a:srgbClr val="EFBD47"/>
      </a:accent4>
      <a:accent5>
        <a:srgbClr val="E37222"/>
      </a:accent5>
      <a:accent6>
        <a:srgbClr val="5F57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oR_Powerpoint_16x9.potx" id="{EA79AE03-6207-4E63-92D1-DCC8543D6D9C}" vid="{55799A1D-5709-40B4-B6ED-4797C680F92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ce6c727-fa65-4fcf-b3f0-bca0fb7ee328">
      <Terms xmlns="http://schemas.microsoft.com/office/infopath/2007/PartnerControls"/>
    </lcf76f155ced4ddcb4097134ff3c332f>
    <TaxCatchAll xmlns="e6833d0f-1038-4ba9-9915-c0eb3e631fa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63574872B4A54458F0EDBAA6073F93E" ma:contentTypeVersion="10" ma:contentTypeDescription="Create a new document." ma:contentTypeScope="" ma:versionID="81b9cbf14122af8e7f10f57dbf651851">
  <xsd:schema xmlns:xsd="http://www.w3.org/2001/XMLSchema" xmlns:xs="http://www.w3.org/2001/XMLSchema" xmlns:p="http://schemas.microsoft.com/office/2006/metadata/properties" xmlns:ns2="5ce6c727-fa65-4fcf-b3f0-bca0fb7ee328" xmlns:ns3="e6833d0f-1038-4ba9-9915-c0eb3e631faf" targetNamespace="http://schemas.microsoft.com/office/2006/metadata/properties" ma:root="true" ma:fieldsID="63de6b3fc19810fcbfdffb304bda2c2f" ns2:_="" ns3:_="">
    <xsd:import namespace="5ce6c727-fa65-4fcf-b3f0-bca0fb7ee328"/>
    <xsd:import namespace="e6833d0f-1038-4ba9-9915-c0eb3e631fa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6c727-fa65-4fcf-b3f0-bca0fb7ee3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9a74cbd-bcda-4e2a-9850-f2d88d4ffda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833d0f-1038-4ba9-9915-c0eb3e631fa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401de635-af27-4228-96a7-d3067bd3a6c5}" ma:internalName="TaxCatchAll" ma:showField="CatchAllData" ma:web="e6833d0f-1038-4ba9-9915-c0eb3e631f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16DBD6-3AF2-4BC2-BC3C-8B4E94849378}">
  <ds:schemaRefs>
    <ds:schemaRef ds:uri="http://schemas.microsoft.com/sharepoint/v3/contenttype/forms"/>
  </ds:schemaRefs>
</ds:datastoreItem>
</file>

<file path=customXml/itemProps2.xml><?xml version="1.0" encoding="utf-8"?>
<ds:datastoreItem xmlns:ds="http://schemas.openxmlformats.org/officeDocument/2006/customXml" ds:itemID="{F031BF8C-894B-40CF-9231-30F5782A5BD5}">
  <ds:schemaRefs>
    <ds:schemaRef ds:uri="http://schemas.microsoft.com/office/2006/metadata/properties"/>
    <ds:schemaRef ds:uri="http://schemas.microsoft.com/office/infopath/2007/PartnerControls"/>
    <ds:schemaRef ds:uri="5ce6c727-fa65-4fcf-b3f0-bca0fb7ee328"/>
    <ds:schemaRef ds:uri="e6833d0f-1038-4ba9-9915-c0eb3e631faf"/>
  </ds:schemaRefs>
</ds:datastoreItem>
</file>

<file path=customXml/itemProps3.xml><?xml version="1.0" encoding="utf-8"?>
<ds:datastoreItem xmlns:ds="http://schemas.openxmlformats.org/officeDocument/2006/customXml" ds:itemID="{8CD1CAB1-9720-4FA8-8FC0-B77EB2E3F0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6c727-fa65-4fcf-b3f0-bca0fb7ee328"/>
    <ds:schemaRef ds:uri="e6833d0f-1038-4ba9-9915-c0eb3e631f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HoR_Powerpoint_16x9</Template>
  <TotalTime>114</TotalTime>
  <Words>543</Words>
  <Application>Microsoft Office PowerPoint</Application>
  <PresentationFormat>On-screen Show (16:9)</PresentationFormat>
  <Paragraphs>52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‘It’s a bit unfair on the bin chickens’: Tensions between unparliamentary language and freedom of speech</vt:lpstr>
      <vt:lpstr>Unparliamentary language and conduct</vt:lpstr>
      <vt:lpstr>Types of unparliamentary language</vt:lpstr>
      <vt:lpstr>Types of unparliamentary language</vt:lpstr>
      <vt:lpstr>Example: Contextual rulings</vt:lpstr>
      <vt:lpstr>Examples: Personal reflections</vt:lpstr>
      <vt:lpstr>Examples: Allegations of corruption and lying</vt:lpstr>
      <vt:lpstr>Examples: Inflammatory or offensive language</vt:lpstr>
      <vt:lpstr>Observations</vt:lpstr>
      <vt:lpstr>Changes?</vt:lpstr>
    </vt:vector>
  </TitlesOfParts>
  <Company>Parliament of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a bit unfair on the bin chickens’: Tensions between unparliamentary language and freedom of speech</dc:title>
  <dc:subject>[Subject]</dc:subject>
  <dc:creator>Tynan, Ophelia (REPS)</dc:creator>
  <cp:lastModifiedBy>Tynan, Ophelia (REPS)</cp:lastModifiedBy>
  <cp:revision>1</cp:revision>
  <dcterms:created xsi:type="dcterms:W3CDTF">2023-09-19T04:27:35Z</dcterms:created>
  <dcterms:modified xsi:type="dcterms:W3CDTF">2023-09-20T05:21:03Z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MSIP_Label_234ea0fa-41da-4eb0-b95e-07c328641c0b_Enabled">
    <vt:lpwstr>true</vt:lpwstr>
  </property>
  <property fmtid="{D5CDD505-2E9C-101B-9397-08002B2CF9AE}" pid="4" name="MSIP_Label_234ea0fa-41da-4eb0-b95e-07c328641c0b_SetDate">
    <vt:lpwstr>2022-02-01T03:38:27Z</vt:lpwstr>
  </property>
  <property fmtid="{D5CDD505-2E9C-101B-9397-08002B2CF9AE}" pid="5" name="MSIP_Label_234ea0fa-41da-4eb0-b95e-07c328641c0b_Method">
    <vt:lpwstr>Standard</vt:lpwstr>
  </property>
  <property fmtid="{D5CDD505-2E9C-101B-9397-08002B2CF9AE}" pid="6" name="MSIP_Label_234ea0fa-41da-4eb0-b95e-07c328641c0b_Name">
    <vt:lpwstr>BLANK</vt:lpwstr>
  </property>
  <property fmtid="{D5CDD505-2E9C-101B-9397-08002B2CF9AE}" pid="7" name="MSIP_Label_234ea0fa-41da-4eb0-b95e-07c328641c0b_SiteId">
    <vt:lpwstr>f6214c15-3a99-47d1-b862-c9648e927316</vt:lpwstr>
  </property>
  <property fmtid="{D5CDD505-2E9C-101B-9397-08002B2CF9AE}" pid="8" name="MSIP_Label_234ea0fa-41da-4eb0-b95e-07c328641c0b_ActionId">
    <vt:lpwstr>a2218419-4a21-43df-a612-ab6d47447258</vt:lpwstr>
  </property>
  <property fmtid="{D5CDD505-2E9C-101B-9397-08002B2CF9AE}" pid="9" name="MSIP_Label_234ea0fa-41da-4eb0-b95e-07c328641c0b_ContentBits">
    <vt:lpwstr>0</vt:lpwstr>
  </property>
  <property fmtid="{D5CDD505-2E9C-101B-9397-08002B2CF9AE}" pid="10" name="ContentTypeId">
    <vt:lpwstr>0x010100463574872B4A54458F0EDBAA6073F93E</vt:lpwstr>
  </property>
</Properties>
</file>