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96" r:id="rId5"/>
    <p:sldMasterId id="2147483699" r:id="rId6"/>
    <p:sldMasterId id="2147483706" r:id="rId7"/>
    <p:sldMasterId id="2147483719" r:id="rId8"/>
    <p:sldMasterId id="2147483757" r:id="rId9"/>
    <p:sldMasterId id="2147483835" r:id="rId10"/>
    <p:sldMasterId id="2147483648" r:id="rId11"/>
  </p:sldMasterIdLst>
  <p:notesMasterIdLst>
    <p:notesMasterId r:id="rId47"/>
  </p:notesMasterIdLst>
  <p:sldIdLst>
    <p:sldId id="264" r:id="rId12"/>
    <p:sldId id="284" r:id="rId13"/>
    <p:sldId id="446" r:id="rId14"/>
    <p:sldId id="274" r:id="rId15"/>
    <p:sldId id="513" r:id="rId16"/>
    <p:sldId id="517" r:id="rId17"/>
    <p:sldId id="519" r:id="rId18"/>
    <p:sldId id="516" r:id="rId19"/>
    <p:sldId id="520" r:id="rId20"/>
    <p:sldId id="521" r:id="rId21"/>
    <p:sldId id="515" r:id="rId22"/>
    <p:sldId id="522" r:id="rId23"/>
    <p:sldId id="532" r:id="rId24"/>
    <p:sldId id="530" r:id="rId25"/>
    <p:sldId id="531" r:id="rId26"/>
    <p:sldId id="533" r:id="rId27"/>
    <p:sldId id="529" r:id="rId28"/>
    <p:sldId id="527" r:id="rId29"/>
    <p:sldId id="549" r:id="rId30"/>
    <p:sldId id="539" r:id="rId31"/>
    <p:sldId id="552" r:id="rId32"/>
    <p:sldId id="550" r:id="rId33"/>
    <p:sldId id="524" r:id="rId34"/>
    <p:sldId id="553" r:id="rId35"/>
    <p:sldId id="525" r:id="rId36"/>
    <p:sldId id="534" r:id="rId37"/>
    <p:sldId id="535" r:id="rId38"/>
    <p:sldId id="526" r:id="rId39"/>
    <p:sldId id="538" r:id="rId40"/>
    <p:sldId id="537" r:id="rId41"/>
    <p:sldId id="543" r:id="rId42"/>
    <p:sldId id="555" r:id="rId43"/>
    <p:sldId id="547" r:id="rId44"/>
    <p:sldId id="536" r:id="rId45"/>
    <p:sldId id="548" r:id="rId4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SMYTH, Liam" initials="LSL" lastIdx="2" clrIdx="0">
    <p:extLst>
      <p:ext uri="{19B8F6BF-5375-455C-9EA6-DF929625EA0E}">
        <p15:presenceInfo xmlns:p15="http://schemas.microsoft.com/office/powerpoint/2012/main" userId="S::LAURENCESMYTHLC@parliament.uk::bcd14d79-8541-434d-b13e-c9bf6a1bc8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660"/>
  </p:normalViewPr>
  <p:slideViewPr>
    <p:cSldViewPr snapToGrid="0">
      <p:cViewPr varScale="1">
        <p:scale>
          <a:sx n="73" d="100"/>
          <a:sy n="73" d="100"/>
        </p:scale>
        <p:origin x="72" y="7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750146C-6953-4718-B4D1-907FB23BFF6F}" type="datetimeFigureOut">
              <a:rPr lang="en-GB" smtClean="0"/>
              <a:t>12/09/2023</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B1DC1BD4-B9B6-45B0-8CE4-BB1D87DBA1C4}" type="slidenum">
              <a:rPr lang="en-GB" smtClean="0"/>
              <a:t>‹#›</a:t>
            </a:fld>
            <a:endParaRPr lang="en-GB"/>
          </a:p>
        </p:txBody>
      </p:sp>
    </p:spTree>
    <p:extLst>
      <p:ext uri="{BB962C8B-B14F-4D97-AF65-F5344CB8AC3E}">
        <p14:creationId xmlns:p14="http://schemas.microsoft.com/office/powerpoint/2010/main" val="96293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C1BD4-B9B6-45B0-8CE4-BB1D87DBA1C4}" type="slidenum">
              <a:rPr lang="en-GB" smtClean="0"/>
              <a:t>2</a:t>
            </a:fld>
            <a:endParaRPr lang="en-GB"/>
          </a:p>
        </p:txBody>
      </p:sp>
    </p:spTree>
    <p:extLst>
      <p:ext uri="{BB962C8B-B14F-4D97-AF65-F5344CB8AC3E}">
        <p14:creationId xmlns:p14="http://schemas.microsoft.com/office/powerpoint/2010/main" val="371575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C1BD4-B9B6-45B0-8CE4-BB1D87DBA1C4}" type="slidenum">
              <a:rPr lang="en-GB" smtClean="0"/>
              <a:t>13</a:t>
            </a:fld>
            <a:endParaRPr lang="en-GB"/>
          </a:p>
        </p:txBody>
      </p:sp>
    </p:spTree>
    <p:extLst>
      <p:ext uri="{BB962C8B-B14F-4D97-AF65-F5344CB8AC3E}">
        <p14:creationId xmlns:p14="http://schemas.microsoft.com/office/powerpoint/2010/main" val="232786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C1BD4-B9B6-45B0-8CE4-BB1D87DBA1C4}" type="slidenum">
              <a:rPr lang="en-GB" smtClean="0"/>
              <a:t>14</a:t>
            </a:fld>
            <a:endParaRPr lang="en-GB"/>
          </a:p>
        </p:txBody>
      </p:sp>
    </p:spTree>
    <p:extLst>
      <p:ext uri="{BB962C8B-B14F-4D97-AF65-F5344CB8AC3E}">
        <p14:creationId xmlns:p14="http://schemas.microsoft.com/office/powerpoint/2010/main" val="362381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C1BD4-B9B6-45B0-8CE4-BB1D87DBA1C4}" type="slidenum">
              <a:rPr lang="en-GB" smtClean="0"/>
              <a:t>16</a:t>
            </a:fld>
            <a:endParaRPr lang="en-GB"/>
          </a:p>
        </p:txBody>
      </p:sp>
    </p:spTree>
    <p:extLst>
      <p:ext uri="{BB962C8B-B14F-4D97-AF65-F5344CB8AC3E}">
        <p14:creationId xmlns:p14="http://schemas.microsoft.com/office/powerpoint/2010/main" val="100852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761963" y="5429264"/>
            <a:ext cx="11049000" cy="857256"/>
          </a:xfrm>
          <a:prstGeom prst="rect">
            <a:avLst/>
          </a:prstGeom>
        </p:spPr>
        <p:txBody>
          <a:bodyPr/>
          <a:lstStyle>
            <a:lvl1pPr>
              <a:defRPr sz="2000" baseline="0">
                <a:solidFill>
                  <a:schemeClr val="bg2"/>
                </a:solidFill>
              </a:defRPr>
            </a:lvl1pPr>
          </a:lstStyle>
          <a:p>
            <a:pPr lvl="0"/>
            <a:r>
              <a:rPr lang="en-US"/>
              <a:t>Click to edit Master text styles</a:t>
            </a:r>
          </a:p>
        </p:txBody>
      </p:sp>
      <p:sp>
        <p:nvSpPr>
          <p:cNvPr id="4" name="Rectangle 2"/>
          <p:cNvSpPr>
            <a:spLocks noGrp="1" noChangeArrowheads="1"/>
          </p:cNvSpPr>
          <p:nvPr>
            <p:ph type="title"/>
          </p:nvPr>
        </p:nvSpPr>
        <p:spPr bwMode="auto">
          <a:xfrm>
            <a:off x="704851" y="3957638"/>
            <a:ext cx="11106189"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aseline="0">
                <a:solidFill>
                  <a:schemeClr val="bg2"/>
                </a:solidFill>
              </a:defRPr>
            </a:lvl1pPr>
          </a:lstStyle>
          <a:p>
            <a:pPr lvl="0"/>
            <a:r>
              <a:rPr lang="en-US"/>
              <a:t>Click to edit Master title style</a:t>
            </a:r>
            <a:endParaRPr lang="en-GB"/>
          </a:p>
        </p:txBody>
      </p:sp>
    </p:spTree>
    <p:extLst>
      <p:ext uri="{BB962C8B-B14F-4D97-AF65-F5344CB8AC3E}">
        <p14:creationId xmlns:p14="http://schemas.microsoft.com/office/powerpoint/2010/main" val="19561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0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9195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404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478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93801" y="2895601"/>
            <a:ext cx="49911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88101" y="2895601"/>
            <a:ext cx="49911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315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0535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296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8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135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654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895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38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9051" y="2165351"/>
            <a:ext cx="2571749" cy="3959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93800" y="2165351"/>
            <a:ext cx="7512051" cy="395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0485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2165350"/>
            <a:ext cx="10274300" cy="2730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93801" y="2895601"/>
            <a:ext cx="49911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388101" y="2895600"/>
            <a:ext cx="4991100"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388101" y="4586289"/>
            <a:ext cx="4991100"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94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04851" y="3957638"/>
            <a:ext cx="10363200" cy="1371600"/>
          </a:xfrm>
        </p:spPr>
        <p:txBody>
          <a:bodyPr/>
          <a:lstStyle>
            <a:lvl1pPr>
              <a:defRPr/>
            </a:lvl1pPr>
          </a:lstStyle>
          <a:p>
            <a:r>
              <a:rPr lang="en-US"/>
              <a:t>Click to edit Master title style</a:t>
            </a:r>
            <a:endParaRPr lang="en-GB"/>
          </a:p>
        </p:txBody>
      </p:sp>
      <p:sp>
        <p:nvSpPr>
          <p:cNvPr id="5123" name="Rectangle 3"/>
          <p:cNvSpPr>
            <a:spLocks noGrp="1" noChangeArrowheads="1"/>
          </p:cNvSpPr>
          <p:nvPr>
            <p:ph type="subTitle" idx="1"/>
          </p:nvPr>
        </p:nvSpPr>
        <p:spPr>
          <a:xfrm>
            <a:off x="814917" y="5410200"/>
            <a:ext cx="10157883" cy="685800"/>
          </a:xfrm>
        </p:spPr>
        <p:txBody>
          <a:bodyPr/>
          <a:lstStyle>
            <a:lvl1pPr marL="0" indent="0">
              <a:defRPr/>
            </a:lvl1pPr>
          </a:lstStyle>
          <a:p>
            <a:r>
              <a:rPr lang="en-US"/>
              <a:t>Click to edit Master subtitle style</a:t>
            </a:r>
            <a:endParaRPr lang="en-GB"/>
          </a:p>
        </p:txBody>
      </p:sp>
    </p:spTree>
    <p:extLst>
      <p:ext uri="{BB962C8B-B14F-4D97-AF65-F5344CB8AC3E}">
        <p14:creationId xmlns:p14="http://schemas.microsoft.com/office/powerpoint/2010/main" val="3985070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5043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980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4917" y="5410200"/>
            <a:ext cx="538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917" y="5410200"/>
            <a:ext cx="538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9703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9378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67354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2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14917" y="5027614"/>
            <a:ext cx="109728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defRPr>
            </a:lvl1pPr>
          </a:lstStyle>
          <a:p>
            <a:pPr lvl="0"/>
            <a:endParaRPr lang="en-GB"/>
          </a:p>
        </p:txBody>
      </p:sp>
      <p:sp>
        <p:nvSpPr>
          <p:cNvPr id="7" name="Text Placeholder 6"/>
          <p:cNvSpPr>
            <a:spLocks noGrp="1"/>
          </p:cNvSpPr>
          <p:nvPr>
            <p:ph type="body" sz="quarter" idx="10"/>
          </p:nvPr>
        </p:nvSpPr>
        <p:spPr>
          <a:xfrm>
            <a:off x="813747" y="5715017"/>
            <a:ext cx="11049000" cy="714375"/>
          </a:xfrm>
          <a:prstGeom prst="rect">
            <a:avLst/>
          </a:prstGeom>
        </p:spPr>
        <p:txBody>
          <a:bodyPr/>
          <a:lstStyle>
            <a:lvl1pPr>
              <a:defRPr sz="1800">
                <a:solidFill>
                  <a:schemeClr val="bg1"/>
                </a:solidFill>
              </a:defRPr>
            </a:lvl1pPr>
          </a:lstStyle>
          <a:p>
            <a:pPr lvl="0"/>
            <a:endParaRPr lang="en-US"/>
          </a:p>
        </p:txBody>
      </p:sp>
    </p:spTree>
    <p:extLst>
      <p:ext uri="{BB962C8B-B14F-4D97-AF65-F5344CB8AC3E}">
        <p14:creationId xmlns:p14="http://schemas.microsoft.com/office/powerpoint/2010/main" val="3130193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0078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912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0757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3957638"/>
            <a:ext cx="2770717" cy="1909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04851" y="3957638"/>
            <a:ext cx="8108949" cy="190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5255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White Purple">
    <p:spTree>
      <p:nvGrpSpPr>
        <p:cNvPr id="1" name=""/>
        <p:cNvGrpSpPr/>
        <p:nvPr/>
      </p:nvGrpSpPr>
      <p:grpSpPr>
        <a:xfrm>
          <a:off x="0" y="0"/>
          <a:ext cx="0" cy="0"/>
          <a:chOff x="0" y="0"/>
          <a:chExt cx="0" cy="0"/>
        </a:xfrm>
      </p:grpSpPr>
      <p:sp>
        <p:nvSpPr>
          <p:cNvPr id="8" name="Rectangle 7"/>
          <p:cNvSpPr/>
          <p:nvPr userDrawn="1"/>
        </p:nvSpPr>
        <p:spPr>
          <a:xfrm>
            <a:off x="5635807" y="2120347"/>
            <a:ext cx="6652591" cy="4035804"/>
          </a:xfrm>
          <a:prstGeom prst="rect">
            <a:avLst/>
          </a:prstGeom>
          <a:solidFill>
            <a:srgbClr val="37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31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
        <p:nvSpPr>
          <p:cNvPr id="10"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EBE9E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1"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EBE9E8"/>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5953456" y="2476844"/>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53456" y="5453785"/>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15"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1133040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urple Mint">
    <p:bg>
      <p:bgPr>
        <a:solidFill>
          <a:srgbClr val="373151"/>
        </a:solidFill>
        <a:effectLst/>
      </p:bgPr>
    </p:bg>
    <p:spTree>
      <p:nvGrpSpPr>
        <p:cNvPr id="1" name=""/>
        <p:cNvGrpSpPr/>
        <p:nvPr/>
      </p:nvGrpSpPr>
      <p:grpSpPr>
        <a:xfrm>
          <a:off x="0" y="0"/>
          <a:ext cx="0" cy="0"/>
          <a:chOff x="0" y="0"/>
          <a:chExt cx="0" cy="0"/>
        </a:xfrm>
      </p:grpSpPr>
      <p:sp>
        <p:nvSpPr>
          <p:cNvPr id="3" name="Rectangle 2"/>
          <p:cNvSpPr/>
          <p:nvPr userDrawn="1"/>
        </p:nvSpPr>
        <p:spPr>
          <a:xfrm>
            <a:off x="5632174" y="2120347"/>
            <a:ext cx="6652591" cy="4035804"/>
          </a:xfrm>
          <a:prstGeom prst="rect">
            <a:avLst/>
          </a:prstGeom>
          <a:solidFill>
            <a:srgbClr val="96D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1221529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urple White">
    <p:bg>
      <p:bgPr>
        <a:solidFill>
          <a:srgbClr val="373151"/>
        </a:solidFill>
        <a:effectLst/>
      </p:bgPr>
    </p:bg>
    <p:spTree>
      <p:nvGrpSpPr>
        <p:cNvPr id="1" name=""/>
        <p:cNvGrpSpPr/>
        <p:nvPr/>
      </p:nvGrpSpPr>
      <p:grpSpPr>
        <a:xfrm>
          <a:off x="0" y="0"/>
          <a:ext cx="0" cy="0"/>
          <a:chOff x="0" y="0"/>
          <a:chExt cx="0" cy="0"/>
        </a:xfrm>
      </p:grpSpPr>
      <p:sp>
        <p:nvSpPr>
          <p:cNvPr id="3" name="Rectangle 2"/>
          <p:cNvSpPr/>
          <p:nvPr userDrawn="1"/>
        </p:nvSpPr>
        <p:spPr>
          <a:xfrm>
            <a:off x="5632174" y="2120347"/>
            <a:ext cx="6652591" cy="4035804"/>
          </a:xfrm>
          <a:prstGeom prst="rect">
            <a:avLst/>
          </a:prstGeom>
          <a:solidFill>
            <a:srgbClr val="EB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3908998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5" cy="1627712"/>
          </a:xfrm>
          <a:prstGeom prst="rect">
            <a:avLst/>
          </a:prstGeom>
        </p:spPr>
      </p:pic>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3281238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5" cy="1627712"/>
          </a:xfrm>
          <a:prstGeom prst="rect">
            <a:avLst/>
          </a:prstGeom>
        </p:spPr>
      </p:pic>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3786205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Purple">
    <p:bg>
      <p:bgPr>
        <a:solidFill>
          <a:srgbClr val="3731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0065"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4" cy="1627712"/>
          </a:xfrm>
          <a:prstGeom prst="rect">
            <a:avLst/>
          </a:prstGeom>
        </p:spPr>
      </p:pic>
    </p:spTree>
    <p:extLst>
      <p:ext uri="{BB962C8B-B14F-4D97-AF65-F5344CB8AC3E}">
        <p14:creationId xmlns:p14="http://schemas.microsoft.com/office/powerpoint/2010/main" val="306025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746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Tree>
    <p:extLst>
      <p:ext uri="{BB962C8B-B14F-4D97-AF65-F5344CB8AC3E}">
        <p14:creationId xmlns:p14="http://schemas.microsoft.com/office/powerpoint/2010/main" val="130841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Tree>
    <p:extLst>
      <p:ext uri="{BB962C8B-B14F-4D97-AF65-F5344CB8AC3E}">
        <p14:creationId xmlns:p14="http://schemas.microsoft.com/office/powerpoint/2010/main" val="1356385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urple">
    <p:bg>
      <p:bgPr>
        <a:solidFill>
          <a:srgbClr val="373151"/>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4067462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4 Image White">
    <p:bg>
      <p:bgPr>
        <a:solidFill>
          <a:srgbClr val="EBE9E8"/>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
        <p:nvSpPr>
          <p:cNvPr id="25" name="Picture Placeholder 24"/>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lvl1pPr>
              <a:defRPr sz="2400"/>
            </a:lvl1pPr>
          </a:lstStyle>
          <a:p>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3" y="695473"/>
            <a:ext cx="3750364" cy="1627711"/>
          </a:xfrm>
          <a:prstGeom prst="rect">
            <a:avLst/>
          </a:prstGeom>
        </p:spPr>
      </p:pic>
    </p:spTree>
    <p:extLst>
      <p:ext uri="{BB962C8B-B14F-4D97-AF65-F5344CB8AC3E}">
        <p14:creationId xmlns:p14="http://schemas.microsoft.com/office/powerpoint/2010/main" val="2545759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4 Image Mint">
    <p:bg>
      <p:bgPr>
        <a:solidFill>
          <a:srgbClr val="96DCBE"/>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3" y="695473"/>
            <a:ext cx="3750364" cy="1627711"/>
          </a:xfrm>
          <a:prstGeom prst="rect">
            <a:avLst/>
          </a:prstGeom>
        </p:spPr>
      </p:pic>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2556068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4 Image Purple">
    <p:bg>
      <p:bgPr>
        <a:solidFill>
          <a:srgbClr val="37315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4" y="695473"/>
            <a:ext cx="3750362" cy="1627711"/>
          </a:xfrm>
          <a:prstGeom prst="rect">
            <a:avLst/>
          </a:prstGeom>
        </p:spPr>
      </p:pic>
    </p:spTree>
    <p:extLst>
      <p:ext uri="{BB962C8B-B14F-4D97-AF65-F5344CB8AC3E}">
        <p14:creationId xmlns:p14="http://schemas.microsoft.com/office/powerpoint/2010/main" val="1050221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373151"/>
                </a:solidFill>
              </a:defRPr>
            </a:lvl1pPr>
          </a:lstStyle>
          <a:p>
            <a:r>
              <a:rPr lang="en-US"/>
              <a:t>26 February 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73151"/>
                </a:solidFill>
              </a:defRPr>
            </a:lvl1pPr>
          </a:lstStyle>
          <a:p>
            <a:fld id="{0EA6DD80-447E-DD45-8F95-B9C2C2625F19}"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2836180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9" name="Title 1">
            <a:extLst>
              <a:ext uri="{FF2B5EF4-FFF2-40B4-BE49-F238E27FC236}">
                <a16:creationId xmlns:a16="http://schemas.microsoft.com/office/drawing/2014/main" id="{74E3CCCB-A29B-A94B-AF21-1D4066B102D2}"/>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3958798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26 February 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6DD80-447E-DD45-8F95-B9C2C2625F19}"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11" name="Title 1">
            <a:extLst>
              <a:ext uri="{FF2B5EF4-FFF2-40B4-BE49-F238E27FC236}">
                <a16:creationId xmlns:a16="http://schemas.microsoft.com/office/drawing/2014/main" id="{7F0378D8-C35C-D948-8D53-38D6D3716871}"/>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35518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rgbClr val="EBE9E8"/>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9" y="550875"/>
            <a:ext cx="2042185" cy="886337"/>
          </a:xfrm>
          <a:prstGeom prst="rect">
            <a:avLst/>
          </a:prstGeom>
        </p:spPr>
      </p:pic>
    </p:spTree>
    <p:extLst>
      <p:ext uri="{BB962C8B-B14F-4D97-AF65-F5344CB8AC3E}">
        <p14:creationId xmlns:p14="http://schemas.microsoft.com/office/powerpoint/2010/main" val="344704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Line 4"/>
          <p:cNvSpPr>
            <a:spLocks noChangeShapeType="1"/>
          </p:cNvSpPr>
          <p:nvPr userDrawn="1"/>
        </p:nvSpPr>
        <p:spPr bwMode="auto">
          <a:xfrm>
            <a:off x="1320800" y="2514600"/>
            <a:ext cx="1016000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GB" sz="1800">
              <a:solidFill>
                <a:srgbClr val="000000"/>
              </a:solidFill>
              <a:latin typeface="Arial" charset="0"/>
            </a:endParaRPr>
          </a:p>
        </p:txBody>
      </p:sp>
    </p:spTree>
    <p:extLst>
      <p:ext uri="{BB962C8B-B14F-4D97-AF65-F5344CB8AC3E}">
        <p14:creationId xmlns:p14="http://schemas.microsoft.com/office/powerpoint/2010/main" val="3366155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Mint">
    <p:bg>
      <p:bgPr>
        <a:solidFill>
          <a:srgbClr val="96DCBE"/>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9" y="550875"/>
            <a:ext cx="2042185" cy="886337"/>
          </a:xfrm>
          <a:prstGeom prst="rect">
            <a:avLst/>
          </a:prstGeom>
        </p:spPr>
      </p:pic>
    </p:spTree>
    <p:extLst>
      <p:ext uri="{BB962C8B-B14F-4D97-AF65-F5344CB8AC3E}">
        <p14:creationId xmlns:p14="http://schemas.microsoft.com/office/powerpoint/2010/main" val="520428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373151"/>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EBE9E8"/>
                </a:solidFill>
              </a:defRPr>
            </a:lvl1pPr>
          </a:lstStyle>
          <a:p>
            <a:r>
              <a:rPr lang="en-US" dirty="0"/>
              <a:t>Click to edit Master title style</a:t>
            </a:r>
            <a:br>
              <a:rPr lang="en-US" dirty="0"/>
            </a:br>
            <a:r>
              <a:rPr lang="en-US" dirty="0"/>
              <a:t>Over Two Lines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8" y="550874"/>
            <a:ext cx="2042185" cy="886338"/>
          </a:xfrm>
          <a:prstGeom prst="rect">
            <a:avLst/>
          </a:prstGeom>
        </p:spPr>
      </p:pic>
    </p:spTree>
    <p:extLst>
      <p:ext uri="{BB962C8B-B14F-4D97-AF65-F5344CB8AC3E}">
        <p14:creationId xmlns:p14="http://schemas.microsoft.com/office/powerpoint/2010/main" val="2994357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26 February 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6DD80-447E-DD45-8F95-B9C2C2625F1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7" name="Title 1">
            <a:extLst>
              <a:ext uri="{FF2B5EF4-FFF2-40B4-BE49-F238E27FC236}">
                <a16:creationId xmlns:a16="http://schemas.microsoft.com/office/drawing/2014/main" id="{966E9995-7C43-1F44-9238-3D1BA4CB2D7D}"/>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413143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February 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6DD80-447E-DD45-8F95-B9C2C2625F1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853357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1668568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Picture Placeholder 2"/>
          <p:cNvSpPr>
            <a:spLocks noGrp="1"/>
          </p:cNvSpPr>
          <p:nvPr>
            <p:ph type="pic" idx="1"/>
          </p:nvPr>
        </p:nvSpPr>
        <p:spPr>
          <a:xfrm>
            <a:off x="5183188" y="1457738"/>
            <a:ext cx="6172200" cy="4403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2186182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3"/>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chemeClr val="tx1"/>
                </a:solidFill>
                <a:effectLst/>
                <a:latin typeface="Tahoma Normal" charset="0"/>
                <a:ea typeface="Tahoma Normal" charset="0"/>
                <a:cs typeface="Tahoma Normal" charset="0"/>
              </a:rPr>
              <a:t>Houses of Parliament</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Westminster</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SW1A 0AA</a:t>
            </a:r>
          </a:p>
          <a:p>
            <a:endParaRPr lang="en-US" sz="1400" b="0" i="0" kern="1200" dirty="0">
              <a:solidFill>
                <a:schemeClr val="tx1"/>
              </a:solidFill>
              <a:effectLst/>
              <a:latin typeface="Tahoma Normal" charset="0"/>
              <a:ea typeface="Tahoma Normal" charset="0"/>
              <a:cs typeface="Tahoma Normal" charset="0"/>
            </a:endParaRPr>
          </a:p>
          <a:p>
            <a:r>
              <a:rPr lang="en-US" sz="1400" b="0" i="0" kern="1200" dirty="0">
                <a:solidFill>
                  <a:schemeClr val="tx1"/>
                </a:solidFill>
                <a:effectLst/>
                <a:latin typeface="Tahoma Normal" charset="0"/>
                <a:ea typeface="Tahoma Normal" charset="0"/>
                <a:cs typeface="Tahoma Normal" charset="0"/>
              </a:rPr>
              <a:t>+44 (0)20 7219 3000</a:t>
            </a:r>
            <a:endParaRPr lang="en-US" sz="1400" b="0" i="0" kern="1200" baseline="0" dirty="0">
              <a:solidFill>
                <a:schemeClr val="tx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ukparliament</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chemeClr val="tx1"/>
                </a:solidFill>
                <a:effectLst/>
                <a:latin typeface="Tahoma Normal" charset="0"/>
                <a:ea typeface="Tahoma Normal" charset="0"/>
                <a:cs typeface="Tahoma Normal" charset="0"/>
              </a:rPr>
              <a:t>parliament.uk</a:t>
            </a:r>
            <a:endParaRPr lang="en-US" sz="1400" b="0" i="0" kern="1200" dirty="0">
              <a:solidFill>
                <a:schemeClr val="tx1"/>
              </a:solidFill>
              <a:effectLst/>
              <a:latin typeface="Tahoma Normal" charset="0"/>
              <a:ea typeface="Tahoma Normal" charset="0"/>
              <a:cs typeface="Tahoma Normal" charset="0"/>
            </a:endParaRPr>
          </a:p>
        </p:txBody>
      </p:sp>
    </p:spTree>
    <p:extLst>
      <p:ext uri="{BB962C8B-B14F-4D97-AF65-F5344CB8AC3E}">
        <p14:creationId xmlns:p14="http://schemas.microsoft.com/office/powerpoint/2010/main" val="2349663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Page Mint">
    <p:bg>
      <p:bgPr>
        <a:solidFill>
          <a:srgbClr val="96DCBE"/>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3"/>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rgbClr val="373151"/>
                </a:solidFill>
                <a:effectLst/>
                <a:latin typeface="Tahoma Normal" charset="0"/>
                <a:ea typeface="Tahoma Normal" charset="0"/>
                <a:cs typeface="Tahoma Normal" charset="0"/>
              </a:rPr>
              <a:t>Houses of Parliament</a:t>
            </a:r>
            <a:br>
              <a:rPr lang="en-US" sz="1400" b="0" i="0" kern="1200" dirty="0">
                <a:solidFill>
                  <a:srgbClr val="373151"/>
                </a:solidFill>
                <a:effectLst/>
                <a:latin typeface="Tahoma Normal" charset="0"/>
                <a:ea typeface="Tahoma Normal" charset="0"/>
                <a:cs typeface="Tahoma Normal" charset="0"/>
              </a:rPr>
            </a:br>
            <a:r>
              <a:rPr lang="en-US" sz="1400" b="0" i="0" kern="1200" dirty="0">
                <a:solidFill>
                  <a:srgbClr val="373151"/>
                </a:solidFill>
                <a:effectLst/>
                <a:latin typeface="Tahoma Normal" charset="0"/>
                <a:ea typeface="Tahoma Normal" charset="0"/>
                <a:cs typeface="Tahoma Normal" charset="0"/>
              </a:rPr>
              <a:t>Westminster</a:t>
            </a:r>
            <a:br>
              <a:rPr lang="en-US" sz="1400" b="0" i="0" kern="1200" dirty="0">
                <a:solidFill>
                  <a:srgbClr val="373151"/>
                </a:solidFill>
                <a:effectLst/>
                <a:latin typeface="Tahoma Normal" charset="0"/>
                <a:ea typeface="Tahoma Normal" charset="0"/>
                <a:cs typeface="Tahoma Normal" charset="0"/>
              </a:rPr>
            </a:br>
            <a:r>
              <a:rPr lang="en-US" sz="1400" b="0" i="0" kern="1200" dirty="0">
                <a:solidFill>
                  <a:srgbClr val="373151"/>
                </a:solidFill>
                <a:effectLst/>
                <a:latin typeface="Tahoma Normal" charset="0"/>
                <a:ea typeface="Tahoma Normal" charset="0"/>
                <a:cs typeface="Tahoma Normal" charset="0"/>
              </a:rPr>
              <a:t>SW1A 0AA</a:t>
            </a:r>
          </a:p>
          <a:p>
            <a:endParaRPr lang="en-US" sz="1400" b="0" i="0" kern="1200" dirty="0">
              <a:solidFill>
                <a:srgbClr val="373151"/>
              </a:solidFill>
              <a:effectLst/>
              <a:latin typeface="Tahoma Normal" charset="0"/>
              <a:ea typeface="Tahoma Normal" charset="0"/>
              <a:cs typeface="Tahoma Normal" charset="0"/>
            </a:endParaRPr>
          </a:p>
          <a:p>
            <a:r>
              <a:rPr lang="en-US" sz="1400" b="0" i="0" kern="1200" dirty="0">
                <a:solidFill>
                  <a:srgbClr val="373151"/>
                </a:solidFill>
                <a:effectLst/>
                <a:latin typeface="Tahoma Normal" charset="0"/>
                <a:ea typeface="Tahoma Normal" charset="0"/>
                <a:cs typeface="Tahoma Normal" charset="0"/>
              </a:rPr>
              <a:t>+44 (0)20 7219 3000</a:t>
            </a:r>
            <a:endParaRPr lang="en-US" sz="1400" b="0" i="0" kern="1200" baseline="0" dirty="0">
              <a:solidFill>
                <a:srgbClr val="37315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ukparliament</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rgbClr val="373151"/>
                </a:solidFill>
                <a:effectLst/>
                <a:latin typeface="Tahoma Normal" charset="0"/>
                <a:ea typeface="Tahoma Normal" charset="0"/>
                <a:cs typeface="Tahoma Normal" charset="0"/>
              </a:rPr>
              <a:t>parliament.uk</a:t>
            </a:r>
            <a:endParaRPr lang="en-US" sz="1400" b="0" i="0" kern="1200" dirty="0">
              <a:solidFill>
                <a:srgbClr val="373151"/>
              </a:solidFill>
              <a:effectLst/>
              <a:latin typeface="Tahoma Normal" charset="0"/>
              <a:ea typeface="Tahoma Normal" charset="0"/>
              <a:cs typeface="Tahoma Normal" charset="0"/>
            </a:endParaRP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spTree>
    <p:extLst>
      <p:ext uri="{BB962C8B-B14F-4D97-AF65-F5344CB8AC3E}">
        <p14:creationId xmlns:p14="http://schemas.microsoft.com/office/powerpoint/2010/main" val="795728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Page Purple">
    <p:bg>
      <p:bgPr>
        <a:solidFill>
          <a:srgbClr val="37315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2"/>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rgbClr val="EBE9E8"/>
                </a:solidFill>
                <a:effectLst/>
                <a:latin typeface="Tahoma Normal" charset="0"/>
                <a:ea typeface="Tahoma Normal" charset="0"/>
                <a:cs typeface="Tahoma Normal" charset="0"/>
              </a:rPr>
              <a:t>Houses of Parliament</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Westminster</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SW1A 0AA</a:t>
            </a:r>
          </a:p>
          <a:p>
            <a:endParaRPr lang="en-US" sz="1400" b="0" i="0" kern="1200" dirty="0">
              <a:solidFill>
                <a:srgbClr val="EBE9E8"/>
              </a:solidFill>
              <a:effectLst/>
              <a:latin typeface="Tahoma Normal" charset="0"/>
              <a:ea typeface="Tahoma Normal" charset="0"/>
              <a:cs typeface="Tahoma Normal" charset="0"/>
            </a:endParaRPr>
          </a:p>
          <a:p>
            <a:r>
              <a:rPr lang="en-US" sz="1400" b="0" i="0" kern="1200" dirty="0">
                <a:solidFill>
                  <a:srgbClr val="EBE9E8"/>
                </a:solidFill>
                <a:effectLst/>
                <a:latin typeface="Tahoma Normal" charset="0"/>
                <a:ea typeface="Tahoma Normal" charset="0"/>
                <a:cs typeface="Tahoma Normal" charset="0"/>
              </a:rPr>
              <a:t>+44 (0)20 7219 3000</a:t>
            </a:r>
            <a:endParaRPr lang="en-US" sz="1400" b="0" i="0" kern="1200" baseline="0" dirty="0">
              <a:solidFill>
                <a:srgbClr val="EBE9E8"/>
              </a:solidFill>
              <a:effectLst/>
              <a:latin typeface="Tahoma Normal" charset="0"/>
              <a:ea typeface="Tahoma Normal" charset="0"/>
              <a:cs typeface="Tahoma Normal" charset="0"/>
            </a:endParaRPr>
          </a:p>
          <a:p>
            <a:r>
              <a:rPr lang="en-US" sz="1400" b="0" i="0" kern="1200" baseline="0" dirty="0">
                <a:ln>
                  <a:noFill/>
                </a:ln>
                <a:solidFill>
                  <a:srgbClr val="EBE9E8"/>
                </a:solidFill>
                <a:effectLst/>
                <a:latin typeface="Tahoma Normal" charset="0"/>
                <a:ea typeface="Tahoma Normal" charset="0"/>
                <a:cs typeface="Tahoma Normal" charset="0"/>
              </a:rPr>
              <a:t>@</a:t>
            </a:r>
            <a:r>
              <a:rPr lang="en-US" sz="1400" b="0" i="0" kern="1200" baseline="0" dirty="0" err="1">
                <a:ln>
                  <a:noFill/>
                </a:ln>
                <a:solidFill>
                  <a:srgbClr val="EBE9E8"/>
                </a:solidFill>
                <a:effectLst/>
                <a:latin typeface="Tahoma Normal" charset="0"/>
                <a:ea typeface="Tahoma Normal" charset="0"/>
                <a:cs typeface="Tahoma Normal" charset="0"/>
              </a:rPr>
              <a:t>ukparliament</a:t>
            </a:r>
            <a:endParaRPr lang="en-US" sz="1400" b="0" i="0" kern="1200" baseline="0" dirty="0">
              <a:ln>
                <a:noFill/>
              </a:ln>
              <a:solidFill>
                <a:srgbClr val="EBE9E8"/>
              </a:solidFill>
              <a:effectLst/>
              <a:latin typeface="Tahoma Normal" charset="0"/>
              <a:ea typeface="Tahoma Normal" charset="0"/>
              <a:cs typeface="Tahoma Normal" charset="0"/>
            </a:endParaRPr>
          </a:p>
          <a:p>
            <a:r>
              <a:rPr lang="en-US" sz="1400" b="0" i="0" kern="1200" baseline="0" dirty="0" err="1">
                <a:solidFill>
                  <a:srgbClr val="EBE9E8"/>
                </a:solidFill>
                <a:effectLst/>
                <a:latin typeface="Tahoma Normal" charset="0"/>
                <a:ea typeface="Tahoma Normal" charset="0"/>
                <a:cs typeface="Tahoma Normal" charset="0"/>
              </a:rPr>
              <a:t>parliament.uk</a:t>
            </a:r>
            <a:endParaRPr lang="en-US" sz="1400" b="0" i="0" kern="1200" dirty="0">
              <a:solidFill>
                <a:srgbClr val="EBE9E8"/>
              </a:solidFill>
              <a:effectLst/>
              <a:latin typeface="Tahoma Normal" charset="0"/>
              <a:ea typeface="Tahoma Normal" charset="0"/>
              <a:cs typeface="Tahoma Normal" charset="0"/>
            </a:endParaRP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solidFill>
                  <a:srgbClr val="EBE9E8"/>
                </a:solidFill>
                <a:latin typeface="Tahoma" charset="0"/>
                <a:ea typeface="Tahoma" charset="0"/>
                <a:cs typeface="Tahoma" charset="0"/>
              </a:defRPr>
            </a:lvl1pPr>
          </a:lstStyle>
          <a:p>
            <a:r>
              <a:rPr lang="en-US" dirty="0"/>
              <a:t>Thank you</a:t>
            </a:r>
          </a:p>
        </p:txBody>
      </p:sp>
    </p:spTree>
    <p:extLst>
      <p:ext uri="{BB962C8B-B14F-4D97-AF65-F5344CB8AC3E}">
        <p14:creationId xmlns:p14="http://schemas.microsoft.com/office/powerpoint/2010/main" val="3580449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1 White Purple">
    <p:spTree>
      <p:nvGrpSpPr>
        <p:cNvPr id="1" name=""/>
        <p:cNvGrpSpPr/>
        <p:nvPr/>
      </p:nvGrpSpPr>
      <p:grpSpPr>
        <a:xfrm>
          <a:off x="0" y="0"/>
          <a:ext cx="0" cy="0"/>
          <a:chOff x="0" y="0"/>
          <a:chExt cx="0" cy="0"/>
        </a:xfrm>
      </p:grpSpPr>
      <p:sp>
        <p:nvSpPr>
          <p:cNvPr id="8" name="Rectangle 7"/>
          <p:cNvSpPr/>
          <p:nvPr userDrawn="1"/>
        </p:nvSpPr>
        <p:spPr>
          <a:xfrm>
            <a:off x="5635807" y="2120347"/>
            <a:ext cx="6652591" cy="4035804"/>
          </a:xfrm>
          <a:prstGeom prst="rect">
            <a:avLst/>
          </a:prstGeom>
          <a:solidFill>
            <a:srgbClr val="37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31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
        <p:nvSpPr>
          <p:cNvPr id="10"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EBE9E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1"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EBE9E8"/>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5953456" y="2476844"/>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53456" y="5453785"/>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15"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154078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93801" y="2895601"/>
            <a:ext cx="4991100" cy="322897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88101" y="2895601"/>
            <a:ext cx="4991100" cy="322897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Line 4"/>
          <p:cNvSpPr>
            <a:spLocks noChangeShapeType="1"/>
          </p:cNvSpPr>
          <p:nvPr userDrawn="1"/>
        </p:nvSpPr>
        <p:spPr bwMode="auto">
          <a:xfrm>
            <a:off x="1320800" y="2514600"/>
            <a:ext cx="1016000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GB" sz="1800">
              <a:solidFill>
                <a:srgbClr val="000000"/>
              </a:solidFill>
              <a:latin typeface="Arial" charset="0"/>
            </a:endParaRPr>
          </a:p>
        </p:txBody>
      </p:sp>
    </p:spTree>
    <p:extLst>
      <p:ext uri="{BB962C8B-B14F-4D97-AF65-F5344CB8AC3E}">
        <p14:creationId xmlns:p14="http://schemas.microsoft.com/office/powerpoint/2010/main" val="3320086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1 Purple Mint">
    <p:bg>
      <p:bgPr>
        <a:solidFill>
          <a:srgbClr val="373151"/>
        </a:solidFill>
        <a:effectLst/>
      </p:bgPr>
    </p:bg>
    <p:spTree>
      <p:nvGrpSpPr>
        <p:cNvPr id="1" name=""/>
        <p:cNvGrpSpPr/>
        <p:nvPr/>
      </p:nvGrpSpPr>
      <p:grpSpPr>
        <a:xfrm>
          <a:off x="0" y="0"/>
          <a:ext cx="0" cy="0"/>
          <a:chOff x="0" y="0"/>
          <a:chExt cx="0" cy="0"/>
        </a:xfrm>
      </p:grpSpPr>
      <p:sp>
        <p:nvSpPr>
          <p:cNvPr id="3" name="Rectangle 2"/>
          <p:cNvSpPr/>
          <p:nvPr userDrawn="1"/>
        </p:nvSpPr>
        <p:spPr>
          <a:xfrm>
            <a:off x="5632174" y="2120347"/>
            <a:ext cx="6652591" cy="4035804"/>
          </a:xfrm>
          <a:prstGeom prst="rect">
            <a:avLst/>
          </a:prstGeom>
          <a:solidFill>
            <a:srgbClr val="96D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1254191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1 Purple White">
    <p:bg>
      <p:bgPr>
        <a:solidFill>
          <a:srgbClr val="373151"/>
        </a:solidFill>
        <a:effectLst/>
      </p:bgPr>
    </p:bg>
    <p:spTree>
      <p:nvGrpSpPr>
        <p:cNvPr id="1" name=""/>
        <p:cNvGrpSpPr/>
        <p:nvPr/>
      </p:nvGrpSpPr>
      <p:grpSpPr>
        <a:xfrm>
          <a:off x="0" y="0"/>
          <a:ext cx="0" cy="0"/>
          <a:chOff x="0" y="0"/>
          <a:chExt cx="0" cy="0"/>
        </a:xfrm>
      </p:grpSpPr>
      <p:sp>
        <p:nvSpPr>
          <p:cNvPr id="3" name="Rectangle 2"/>
          <p:cNvSpPr/>
          <p:nvPr userDrawn="1"/>
        </p:nvSpPr>
        <p:spPr>
          <a:xfrm>
            <a:off x="5632174" y="2120347"/>
            <a:ext cx="6652591" cy="4035804"/>
          </a:xfrm>
          <a:prstGeom prst="rect">
            <a:avLst/>
          </a:prstGeom>
          <a:solidFill>
            <a:srgbClr val="EB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1500572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5" cy="1627712"/>
          </a:xfrm>
          <a:prstGeom prst="rect">
            <a:avLst/>
          </a:prstGeom>
        </p:spPr>
      </p:pic>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1823687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2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5" cy="1627712"/>
          </a:xfrm>
          <a:prstGeom prst="rect">
            <a:avLst/>
          </a:prstGeom>
        </p:spPr>
      </p:pic>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2754482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2 Purple">
    <p:bg>
      <p:bgPr>
        <a:solidFill>
          <a:srgbClr val="3731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0065"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99" y="284988"/>
            <a:ext cx="3750364" cy="1627712"/>
          </a:xfrm>
          <a:prstGeom prst="rect">
            <a:avLst/>
          </a:prstGeom>
        </p:spPr>
      </p:pic>
    </p:spTree>
    <p:extLst>
      <p:ext uri="{BB962C8B-B14F-4D97-AF65-F5344CB8AC3E}">
        <p14:creationId xmlns:p14="http://schemas.microsoft.com/office/powerpoint/2010/main" val="104187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Tree>
    <p:extLst>
      <p:ext uri="{BB962C8B-B14F-4D97-AF65-F5344CB8AC3E}">
        <p14:creationId xmlns:p14="http://schemas.microsoft.com/office/powerpoint/2010/main" val="2385280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3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5" cy="1627712"/>
          </a:xfrm>
          <a:prstGeom prst="rect">
            <a:avLst/>
          </a:prstGeom>
        </p:spPr>
      </p:pic>
    </p:spTree>
    <p:extLst>
      <p:ext uri="{BB962C8B-B14F-4D97-AF65-F5344CB8AC3E}">
        <p14:creationId xmlns:p14="http://schemas.microsoft.com/office/powerpoint/2010/main" val="3539103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3 Purple">
    <p:bg>
      <p:bgPr>
        <a:solidFill>
          <a:srgbClr val="373151"/>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791" y="301135"/>
            <a:ext cx="3750364" cy="1627712"/>
          </a:xfrm>
          <a:prstGeom prst="rect">
            <a:avLst/>
          </a:prstGeom>
        </p:spPr>
      </p:pic>
    </p:spTree>
    <p:extLst>
      <p:ext uri="{BB962C8B-B14F-4D97-AF65-F5344CB8AC3E}">
        <p14:creationId xmlns:p14="http://schemas.microsoft.com/office/powerpoint/2010/main" val="3838207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4 Image White">
    <p:bg>
      <p:bgPr>
        <a:solidFill>
          <a:srgbClr val="EBE9E8"/>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
        <p:nvSpPr>
          <p:cNvPr id="25" name="Picture Placeholder 24"/>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lvl1pPr>
              <a:defRPr sz="2400"/>
            </a:lvl1pPr>
          </a:lstStyle>
          <a:p>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3" y="695473"/>
            <a:ext cx="3750364" cy="1627711"/>
          </a:xfrm>
          <a:prstGeom prst="rect">
            <a:avLst/>
          </a:prstGeom>
        </p:spPr>
      </p:pic>
    </p:spTree>
    <p:extLst>
      <p:ext uri="{BB962C8B-B14F-4D97-AF65-F5344CB8AC3E}">
        <p14:creationId xmlns:p14="http://schemas.microsoft.com/office/powerpoint/2010/main" val="3161340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4 Image Mint">
    <p:bg>
      <p:bgPr>
        <a:solidFill>
          <a:srgbClr val="96DCBE"/>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3" y="695473"/>
            <a:ext cx="3750364" cy="1627711"/>
          </a:xfrm>
          <a:prstGeom prst="rect">
            <a:avLst/>
          </a:prstGeom>
        </p:spPr>
      </p:pic>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extLst>
      <p:ext uri="{BB962C8B-B14F-4D97-AF65-F5344CB8AC3E}">
        <p14:creationId xmlns:p14="http://schemas.microsoft.com/office/powerpoint/2010/main" val="32255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1" y="2165350"/>
            <a:ext cx="10274300" cy="2730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93801" y="2895601"/>
            <a:ext cx="49911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388101" y="2895600"/>
            <a:ext cx="4991100"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388101" y="4586289"/>
            <a:ext cx="4991100"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Line 4"/>
          <p:cNvSpPr>
            <a:spLocks noChangeShapeType="1"/>
          </p:cNvSpPr>
          <p:nvPr userDrawn="1"/>
        </p:nvSpPr>
        <p:spPr bwMode="auto">
          <a:xfrm>
            <a:off x="1320800" y="2514600"/>
            <a:ext cx="1016000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GB" sz="1800">
              <a:solidFill>
                <a:srgbClr val="000000"/>
              </a:solidFill>
              <a:latin typeface="Arial" charset="0"/>
            </a:endParaRPr>
          </a:p>
        </p:txBody>
      </p:sp>
    </p:spTree>
    <p:extLst>
      <p:ext uri="{BB962C8B-B14F-4D97-AF65-F5344CB8AC3E}">
        <p14:creationId xmlns:p14="http://schemas.microsoft.com/office/powerpoint/2010/main" val="3059419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4 Image Purple">
    <p:bg>
      <p:bgPr>
        <a:solidFill>
          <a:srgbClr val="37315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3044" y="695473"/>
            <a:ext cx="3750362" cy="1627711"/>
          </a:xfrm>
          <a:prstGeom prst="rect">
            <a:avLst/>
          </a:prstGeom>
        </p:spPr>
      </p:pic>
    </p:spTree>
    <p:extLst>
      <p:ext uri="{BB962C8B-B14F-4D97-AF65-F5344CB8AC3E}">
        <p14:creationId xmlns:p14="http://schemas.microsoft.com/office/powerpoint/2010/main" val="3311702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373151"/>
                </a:solidFill>
              </a:defRPr>
            </a:lvl1pPr>
          </a:lstStyle>
          <a:p>
            <a:r>
              <a:rPr lang="en-US"/>
              <a:t>26 February 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73151"/>
                </a:solidFill>
              </a:defRPr>
            </a:lvl1pPr>
          </a:lstStyle>
          <a:p>
            <a:fld id="{0EA6DD80-447E-DD45-8F95-B9C2C2625F19}"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1143528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9" name="Title 1">
            <a:extLst>
              <a:ext uri="{FF2B5EF4-FFF2-40B4-BE49-F238E27FC236}">
                <a16:creationId xmlns:a16="http://schemas.microsoft.com/office/drawing/2014/main" id="{74E3CCCB-A29B-A94B-AF21-1D4066B102D2}"/>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942075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26 February 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6DD80-447E-DD45-8F95-B9C2C2625F19}"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11" name="Title 1">
            <a:extLst>
              <a:ext uri="{FF2B5EF4-FFF2-40B4-BE49-F238E27FC236}">
                <a16:creationId xmlns:a16="http://schemas.microsoft.com/office/drawing/2014/main" id="{7F0378D8-C35C-D948-8D53-38D6D3716871}"/>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425453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rgbClr val="EBE9E8"/>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9" y="550875"/>
            <a:ext cx="2042185" cy="886337"/>
          </a:xfrm>
          <a:prstGeom prst="rect">
            <a:avLst/>
          </a:prstGeom>
        </p:spPr>
      </p:pic>
    </p:spTree>
    <p:extLst>
      <p:ext uri="{BB962C8B-B14F-4D97-AF65-F5344CB8AC3E}">
        <p14:creationId xmlns:p14="http://schemas.microsoft.com/office/powerpoint/2010/main" val="3238518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Mint">
    <p:bg>
      <p:bgPr>
        <a:solidFill>
          <a:srgbClr val="96DCBE"/>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9" y="550875"/>
            <a:ext cx="2042185" cy="886337"/>
          </a:xfrm>
          <a:prstGeom prst="rect">
            <a:avLst/>
          </a:prstGeom>
        </p:spPr>
      </p:pic>
    </p:spTree>
    <p:extLst>
      <p:ext uri="{BB962C8B-B14F-4D97-AF65-F5344CB8AC3E}">
        <p14:creationId xmlns:p14="http://schemas.microsoft.com/office/powerpoint/2010/main" val="2549138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373151"/>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EBE9E8"/>
                </a:solidFill>
              </a:defRPr>
            </a:lvl1pPr>
          </a:lstStyle>
          <a:p>
            <a:r>
              <a:rPr lang="en-US" dirty="0"/>
              <a:t>Click to edit Master title style</a:t>
            </a:r>
            <a:br>
              <a:rPr lang="en-US" dirty="0"/>
            </a:br>
            <a:r>
              <a:rPr lang="en-US" dirty="0"/>
              <a:t>Over Two Lines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738" y="550874"/>
            <a:ext cx="2042185" cy="886338"/>
          </a:xfrm>
          <a:prstGeom prst="rect">
            <a:avLst/>
          </a:prstGeom>
        </p:spPr>
      </p:pic>
    </p:spTree>
    <p:extLst>
      <p:ext uri="{BB962C8B-B14F-4D97-AF65-F5344CB8AC3E}">
        <p14:creationId xmlns:p14="http://schemas.microsoft.com/office/powerpoint/2010/main" val="2345268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26 February 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6DD80-447E-DD45-8F95-B9C2C2625F1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
        <p:nvSpPr>
          <p:cNvPr id="7" name="Title 1">
            <a:extLst>
              <a:ext uri="{FF2B5EF4-FFF2-40B4-BE49-F238E27FC236}">
                <a16:creationId xmlns:a16="http://schemas.microsoft.com/office/drawing/2014/main" id="{966E9995-7C43-1F44-9238-3D1BA4CB2D7D}"/>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3837190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February 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6DD80-447E-DD45-8F95-B9C2C2625F1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369927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417517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486424"/>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29859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605316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4219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Picture Placeholder 2"/>
          <p:cNvSpPr>
            <a:spLocks noGrp="1"/>
          </p:cNvSpPr>
          <p:nvPr>
            <p:ph type="pic" idx="1"/>
          </p:nvPr>
        </p:nvSpPr>
        <p:spPr>
          <a:xfrm>
            <a:off x="5183188" y="1457738"/>
            <a:ext cx="6172200" cy="4403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26 February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0214" y="550875"/>
            <a:ext cx="2042185" cy="886337"/>
          </a:xfrm>
          <a:prstGeom prst="rect">
            <a:avLst/>
          </a:prstGeom>
        </p:spPr>
      </p:pic>
    </p:spTree>
    <p:extLst>
      <p:ext uri="{BB962C8B-B14F-4D97-AF65-F5344CB8AC3E}">
        <p14:creationId xmlns:p14="http://schemas.microsoft.com/office/powerpoint/2010/main" val="9078255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3"/>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chemeClr val="tx1"/>
                </a:solidFill>
                <a:effectLst/>
                <a:latin typeface="Tahoma Normal" charset="0"/>
                <a:ea typeface="Tahoma Normal" charset="0"/>
                <a:cs typeface="Tahoma Normal" charset="0"/>
              </a:rPr>
              <a:t>Houses of Parliament</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Westminster</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SW1A 0AA</a:t>
            </a:r>
          </a:p>
          <a:p>
            <a:endParaRPr lang="en-US" sz="1400" b="0" i="0" kern="1200" dirty="0">
              <a:solidFill>
                <a:schemeClr val="tx1"/>
              </a:solidFill>
              <a:effectLst/>
              <a:latin typeface="Tahoma Normal" charset="0"/>
              <a:ea typeface="Tahoma Normal" charset="0"/>
              <a:cs typeface="Tahoma Normal" charset="0"/>
            </a:endParaRPr>
          </a:p>
          <a:p>
            <a:r>
              <a:rPr lang="en-US" sz="1400" b="0" i="0" kern="1200" dirty="0">
                <a:solidFill>
                  <a:schemeClr val="tx1"/>
                </a:solidFill>
                <a:effectLst/>
                <a:latin typeface="Tahoma Normal" charset="0"/>
                <a:ea typeface="Tahoma Normal" charset="0"/>
                <a:cs typeface="Tahoma Normal" charset="0"/>
              </a:rPr>
              <a:t>+44 (0)20 7219 3000</a:t>
            </a:r>
            <a:endParaRPr lang="en-US" sz="1400" b="0" i="0" kern="1200" baseline="0" dirty="0">
              <a:solidFill>
                <a:schemeClr val="tx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ukparliament</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chemeClr val="tx1"/>
                </a:solidFill>
                <a:effectLst/>
                <a:latin typeface="Tahoma Normal" charset="0"/>
                <a:ea typeface="Tahoma Normal" charset="0"/>
                <a:cs typeface="Tahoma Normal" charset="0"/>
              </a:rPr>
              <a:t>parliament.uk</a:t>
            </a:r>
            <a:endParaRPr lang="en-US" sz="1400" b="0" i="0" kern="1200" dirty="0">
              <a:solidFill>
                <a:schemeClr val="tx1"/>
              </a:solidFill>
              <a:effectLst/>
              <a:latin typeface="Tahoma Normal" charset="0"/>
              <a:ea typeface="Tahoma Normal" charset="0"/>
              <a:cs typeface="Tahoma Normal" charset="0"/>
            </a:endParaRPr>
          </a:p>
        </p:txBody>
      </p:sp>
    </p:spTree>
    <p:extLst>
      <p:ext uri="{BB962C8B-B14F-4D97-AF65-F5344CB8AC3E}">
        <p14:creationId xmlns:p14="http://schemas.microsoft.com/office/powerpoint/2010/main" val="587108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Page Mint">
    <p:bg>
      <p:bgPr>
        <a:solidFill>
          <a:srgbClr val="96DCBE"/>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3"/>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rgbClr val="373151"/>
                </a:solidFill>
                <a:effectLst/>
                <a:latin typeface="Tahoma Normal" charset="0"/>
                <a:ea typeface="Tahoma Normal" charset="0"/>
                <a:cs typeface="Tahoma Normal" charset="0"/>
              </a:rPr>
              <a:t>Houses of Parliament</a:t>
            </a:r>
            <a:br>
              <a:rPr lang="en-US" sz="1400" b="0" i="0" kern="1200" dirty="0">
                <a:solidFill>
                  <a:srgbClr val="373151"/>
                </a:solidFill>
                <a:effectLst/>
                <a:latin typeface="Tahoma Normal" charset="0"/>
                <a:ea typeface="Tahoma Normal" charset="0"/>
                <a:cs typeface="Tahoma Normal" charset="0"/>
              </a:rPr>
            </a:br>
            <a:r>
              <a:rPr lang="en-US" sz="1400" b="0" i="0" kern="1200" dirty="0">
                <a:solidFill>
                  <a:srgbClr val="373151"/>
                </a:solidFill>
                <a:effectLst/>
                <a:latin typeface="Tahoma Normal" charset="0"/>
                <a:ea typeface="Tahoma Normal" charset="0"/>
                <a:cs typeface="Tahoma Normal" charset="0"/>
              </a:rPr>
              <a:t>Westminster</a:t>
            </a:r>
            <a:br>
              <a:rPr lang="en-US" sz="1400" b="0" i="0" kern="1200" dirty="0">
                <a:solidFill>
                  <a:srgbClr val="373151"/>
                </a:solidFill>
                <a:effectLst/>
                <a:latin typeface="Tahoma Normal" charset="0"/>
                <a:ea typeface="Tahoma Normal" charset="0"/>
                <a:cs typeface="Tahoma Normal" charset="0"/>
              </a:rPr>
            </a:br>
            <a:r>
              <a:rPr lang="en-US" sz="1400" b="0" i="0" kern="1200" dirty="0">
                <a:solidFill>
                  <a:srgbClr val="373151"/>
                </a:solidFill>
                <a:effectLst/>
                <a:latin typeface="Tahoma Normal" charset="0"/>
                <a:ea typeface="Tahoma Normal" charset="0"/>
                <a:cs typeface="Tahoma Normal" charset="0"/>
              </a:rPr>
              <a:t>SW1A 0AA</a:t>
            </a:r>
          </a:p>
          <a:p>
            <a:endParaRPr lang="en-US" sz="1400" b="0" i="0" kern="1200" dirty="0">
              <a:solidFill>
                <a:srgbClr val="373151"/>
              </a:solidFill>
              <a:effectLst/>
              <a:latin typeface="Tahoma Normal" charset="0"/>
              <a:ea typeface="Tahoma Normal" charset="0"/>
              <a:cs typeface="Tahoma Normal" charset="0"/>
            </a:endParaRPr>
          </a:p>
          <a:p>
            <a:r>
              <a:rPr lang="en-US" sz="1400" b="0" i="0" kern="1200" dirty="0">
                <a:solidFill>
                  <a:srgbClr val="373151"/>
                </a:solidFill>
                <a:effectLst/>
                <a:latin typeface="Tahoma Normal" charset="0"/>
                <a:ea typeface="Tahoma Normal" charset="0"/>
                <a:cs typeface="Tahoma Normal" charset="0"/>
              </a:rPr>
              <a:t>+44 (0)20 7219 3000</a:t>
            </a:r>
            <a:endParaRPr lang="en-US" sz="1400" b="0" i="0" kern="1200" baseline="0" dirty="0">
              <a:solidFill>
                <a:srgbClr val="37315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ukparliament</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rgbClr val="373151"/>
                </a:solidFill>
                <a:effectLst/>
                <a:latin typeface="Tahoma Normal" charset="0"/>
                <a:ea typeface="Tahoma Normal" charset="0"/>
                <a:cs typeface="Tahoma Normal" charset="0"/>
              </a:rPr>
              <a:t>parliament.uk</a:t>
            </a:r>
            <a:endParaRPr lang="en-US" sz="1400" b="0" i="0" kern="1200" dirty="0">
              <a:solidFill>
                <a:srgbClr val="373151"/>
              </a:solidFill>
              <a:effectLst/>
              <a:latin typeface="Tahoma Normal" charset="0"/>
              <a:ea typeface="Tahoma Normal" charset="0"/>
              <a:cs typeface="Tahoma Normal" charset="0"/>
            </a:endParaRP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spTree>
    <p:extLst>
      <p:ext uri="{BB962C8B-B14F-4D97-AF65-F5344CB8AC3E}">
        <p14:creationId xmlns:p14="http://schemas.microsoft.com/office/powerpoint/2010/main" val="2386780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Page Purple">
    <p:bg>
      <p:bgPr>
        <a:solidFill>
          <a:srgbClr val="37315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600" y="2564216"/>
            <a:ext cx="2799200" cy="1214892"/>
          </a:xfrm>
          <a:prstGeom prst="rect">
            <a:avLst/>
          </a:prstGeom>
        </p:spPr>
      </p:pic>
      <p:sp>
        <p:nvSpPr>
          <p:cNvPr id="2" name="TextBox 1"/>
          <p:cNvSpPr txBox="1"/>
          <p:nvPr userDrawn="1"/>
        </p:nvSpPr>
        <p:spPr>
          <a:xfrm>
            <a:off x="9168387" y="4626917"/>
            <a:ext cx="2314575" cy="1600438"/>
          </a:xfrm>
          <a:prstGeom prst="rect">
            <a:avLst/>
          </a:prstGeom>
          <a:noFill/>
        </p:spPr>
        <p:txBody>
          <a:bodyPr wrap="square" rtlCol="0">
            <a:spAutoFit/>
          </a:bodyPr>
          <a:lstStyle/>
          <a:p>
            <a:r>
              <a:rPr lang="en-US" sz="1400" b="0" i="0" kern="1200" dirty="0">
                <a:solidFill>
                  <a:srgbClr val="EBE9E8"/>
                </a:solidFill>
                <a:effectLst/>
                <a:latin typeface="Tahoma Normal" charset="0"/>
                <a:ea typeface="Tahoma Normal" charset="0"/>
                <a:cs typeface="Tahoma Normal" charset="0"/>
              </a:rPr>
              <a:t>Houses of Parliament</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Westminster</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SW1A 0AA</a:t>
            </a:r>
          </a:p>
          <a:p>
            <a:endParaRPr lang="en-US" sz="1400" b="0" i="0" kern="1200" dirty="0">
              <a:solidFill>
                <a:srgbClr val="EBE9E8"/>
              </a:solidFill>
              <a:effectLst/>
              <a:latin typeface="Tahoma Normal" charset="0"/>
              <a:ea typeface="Tahoma Normal" charset="0"/>
              <a:cs typeface="Tahoma Normal" charset="0"/>
            </a:endParaRPr>
          </a:p>
          <a:p>
            <a:r>
              <a:rPr lang="en-US" sz="1400" b="0" i="0" kern="1200" dirty="0">
                <a:solidFill>
                  <a:srgbClr val="EBE9E8"/>
                </a:solidFill>
                <a:effectLst/>
                <a:latin typeface="Tahoma Normal" charset="0"/>
                <a:ea typeface="Tahoma Normal" charset="0"/>
                <a:cs typeface="Tahoma Normal" charset="0"/>
              </a:rPr>
              <a:t>+44 (0)20 7219 3000</a:t>
            </a:r>
            <a:endParaRPr lang="en-US" sz="1400" b="0" i="0" kern="1200" baseline="0" dirty="0">
              <a:solidFill>
                <a:srgbClr val="EBE9E8"/>
              </a:solidFill>
              <a:effectLst/>
              <a:latin typeface="Tahoma Normal" charset="0"/>
              <a:ea typeface="Tahoma Normal" charset="0"/>
              <a:cs typeface="Tahoma Normal" charset="0"/>
            </a:endParaRPr>
          </a:p>
          <a:p>
            <a:r>
              <a:rPr lang="en-US" sz="1400" b="0" i="0" kern="1200" baseline="0" dirty="0">
                <a:ln>
                  <a:noFill/>
                </a:ln>
                <a:solidFill>
                  <a:srgbClr val="EBE9E8"/>
                </a:solidFill>
                <a:effectLst/>
                <a:latin typeface="Tahoma Normal" charset="0"/>
                <a:ea typeface="Tahoma Normal" charset="0"/>
                <a:cs typeface="Tahoma Normal" charset="0"/>
              </a:rPr>
              <a:t>@</a:t>
            </a:r>
            <a:r>
              <a:rPr lang="en-US" sz="1400" b="0" i="0" kern="1200" baseline="0" dirty="0" err="1">
                <a:ln>
                  <a:noFill/>
                </a:ln>
                <a:solidFill>
                  <a:srgbClr val="EBE9E8"/>
                </a:solidFill>
                <a:effectLst/>
                <a:latin typeface="Tahoma Normal" charset="0"/>
                <a:ea typeface="Tahoma Normal" charset="0"/>
                <a:cs typeface="Tahoma Normal" charset="0"/>
              </a:rPr>
              <a:t>ukparliament</a:t>
            </a:r>
            <a:endParaRPr lang="en-US" sz="1400" b="0" i="0" kern="1200" baseline="0" dirty="0">
              <a:ln>
                <a:noFill/>
              </a:ln>
              <a:solidFill>
                <a:srgbClr val="EBE9E8"/>
              </a:solidFill>
              <a:effectLst/>
              <a:latin typeface="Tahoma Normal" charset="0"/>
              <a:ea typeface="Tahoma Normal" charset="0"/>
              <a:cs typeface="Tahoma Normal" charset="0"/>
            </a:endParaRPr>
          </a:p>
          <a:p>
            <a:r>
              <a:rPr lang="en-US" sz="1400" b="0" i="0" kern="1200" baseline="0" dirty="0" err="1">
                <a:solidFill>
                  <a:srgbClr val="EBE9E8"/>
                </a:solidFill>
                <a:effectLst/>
                <a:latin typeface="Tahoma Normal" charset="0"/>
                <a:ea typeface="Tahoma Normal" charset="0"/>
                <a:cs typeface="Tahoma Normal" charset="0"/>
              </a:rPr>
              <a:t>parliament.uk</a:t>
            </a:r>
            <a:endParaRPr lang="en-US" sz="1400" b="0" i="0" kern="1200" dirty="0">
              <a:solidFill>
                <a:srgbClr val="EBE9E8"/>
              </a:solidFill>
              <a:effectLst/>
              <a:latin typeface="Tahoma Normal" charset="0"/>
              <a:ea typeface="Tahoma Normal" charset="0"/>
              <a:cs typeface="Tahoma Normal" charset="0"/>
            </a:endParaRP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solidFill>
                  <a:srgbClr val="EBE9E8"/>
                </a:solidFill>
                <a:latin typeface="Tahoma" charset="0"/>
                <a:ea typeface="Tahoma" charset="0"/>
                <a:cs typeface="Tahoma" charset="0"/>
              </a:defRPr>
            </a:lvl1pPr>
          </a:lstStyle>
          <a:p>
            <a:r>
              <a:rPr lang="en-US" dirty="0"/>
              <a:t>Thank you</a:t>
            </a:r>
          </a:p>
        </p:txBody>
      </p:sp>
    </p:spTree>
    <p:extLst>
      <p:ext uri="{BB962C8B-B14F-4D97-AF65-F5344CB8AC3E}">
        <p14:creationId xmlns:p14="http://schemas.microsoft.com/office/powerpoint/2010/main" val="3846409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69A6-CA7C-02D5-5B68-6F40B1EE9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0AF8EC-378B-56E7-1509-84FE30BA2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7AE879-9A71-8AA6-C282-459AF75D8236}"/>
              </a:ext>
            </a:extLst>
          </p:cNvPr>
          <p:cNvSpPr>
            <a:spLocks noGrp="1"/>
          </p:cNvSpPr>
          <p:nvPr>
            <p:ph type="dt" sz="half" idx="10"/>
          </p:nvPr>
        </p:nvSpPr>
        <p:spPr/>
        <p:txBody>
          <a:bodyPr/>
          <a:lstStyle/>
          <a:p>
            <a:fld id="{DEBEB69C-C5DA-4717-88A0-787FDE99B4B1}" type="datetimeFigureOut">
              <a:rPr lang="en-GB" smtClean="0"/>
              <a:t>12/09/2023</a:t>
            </a:fld>
            <a:endParaRPr lang="en-GB"/>
          </a:p>
        </p:txBody>
      </p:sp>
      <p:sp>
        <p:nvSpPr>
          <p:cNvPr id="5" name="Footer Placeholder 4">
            <a:extLst>
              <a:ext uri="{FF2B5EF4-FFF2-40B4-BE49-F238E27FC236}">
                <a16:creationId xmlns:a16="http://schemas.microsoft.com/office/drawing/2014/main" id="{7121C00F-2FB8-8926-14C1-02F4BA46B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F0BEF-6C2A-C3DC-C920-F75E8F7A7F20}"/>
              </a:ext>
            </a:extLst>
          </p:cNvPr>
          <p:cNvSpPr>
            <a:spLocks noGrp="1"/>
          </p:cNvSpPr>
          <p:nvPr>
            <p:ph type="sldNum" sz="quarter" idx="12"/>
          </p:nvPr>
        </p:nvSpPr>
        <p:spPr/>
        <p:txBody>
          <a:bodyPr/>
          <a:lstStyle/>
          <a:p>
            <a:fld id="{B21F0975-1843-489B-870C-58D53DE8AE90}" type="slidenum">
              <a:rPr lang="en-GB" smtClean="0"/>
              <a:t>‹#›</a:t>
            </a:fld>
            <a:endParaRPr lang="en-GB"/>
          </a:p>
        </p:txBody>
      </p:sp>
    </p:spTree>
    <p:extLst>
      <p:ext uri="{BB962C8B-B14F-4D97-AF65-F5344CB8AC3E}">
        <p14:creationId xmlns:p14="http://schemas.microsoft.com/office/powerpoint/2010/main" val="284548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Line 4"/>
          <p:cNvSpPr>
            <a:spLocks noChangeShapeType="1"/>
          </p:cNvSpPr>
          <p:nvPr userDrawn="1"/>
        </p:nvSpPr>
        <p:spPr bwMode="auto">
          <a:xfrm>
            <a:off x="1320800" y="2514600"/>
            <a:ext cx="10160000" cy="0"/>
          </a:xfrm>
          <a:prstGeom prst="line">
            <a:avLst/>
          </a:prstGeom>
          <a:noFill/>
          <a:ln w="9525">
            <a:solidFill>
              <a:schemeClr val="tx1"/>
            </a:solidFill>
            <a:round/>
            <a:headEnd/>
            <a:tailEnd/>
          </a:ln>
        </p:spPr>
        <p:txBody>
          <a:bodyPr wrap="none" anchor="ctr"/>
          <a:lstStyle/>
          <a:p>
            <a:pPr fontAlgn="base">
              <a:spcBef>
                <a:spcPct val="0"/>
              </a:spcBef>
              <a:spcAft>
                <a:spcPct val="0"/>
              </a:spcAft>
              <a:defRPr/>
            </a:pPr>
            <a:endParaRPr lang="en-GB" sz="1800">
              <a:solidFill>
                <a:srgbClr val="000000"/>
              </a:solidFill>
              <a:latin typeface="Arial" charset="0"/>
            </a:endParaRPr>
          </a:p>
        </p:txBody>
      </p:sp>
    </p:spTree>
    <p:extLst>
      <p:ext uri="{BB962C8B-B14F-4D97-AF65-F5344CB8AC3E}">
        <p14:creationId xmlns:p14="http://schemas.microsoft.com/office/powerpoint/2010/main" val="4005362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6.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descr="FINAL-HoC-(white).png"/>
          <p:cNvPicPr>
            <a:picLocks noChangeAspect="1"/>
          </p:cNvPicPr>
          <p:nvPr userDrawn="1"/>
        </p:nvPicPr>
        <p:blipFill>
          <a:blip r:embed="rId4" cstate="print"/>
          <a:stretch>
            <a:fillRect/>
          </a:stretch>
        </p:blipFill>
        <p:spPr>
          <a:xfrm>
            <a:off x="470015" y="-121634"/>
            <a:ext cx="4318000" cy="1619250"/>
          </a:xfrm>
          <a:prstGeom prst="rect">
            <a:avLst/>
          </a:prstGeom>
        </p:spPr>
      </p:pic>
      <p:pic>
        <p:nvPicPr>
          <p:cNvPr id="5" name="Picture 4" descr="vic-tower-title.png"/>
          <p:cNvPicPr>
            <a:picLocks noChangeAspect="1"/>
          </p:cNvPicPr>
          <p:nvPr userDrawn="1"/>
        </p:nvPicPr>
        <p:blipFill>
          <a:blip r:embed="rId5" cstate="print">
            <a:duotone>
              <a:schemeClr val="bg2">
                <a:shade val="45000"/>
                <a:satMod val="135000"/>
              </a:schemeClr>
              <a:prstClr val="white"/>
            </a:duotone>
          </a:blip>
          <a:stretch>
            <a:fillRect/>
          </a:stretch>
        </p:blipFill>
        <p:spPr>
          <a:xfrm>
            <a:off x="6858007" y="60410"/>
            <a:ext cx="5333995" cy="6797591"/>
          </a:xfrm>
          <a:prstGeom prst="rect">
            <a:avLst/>
          </a:prstGeom>
        </p:spPr>
      </p:pic>
    </p:spTree>
    <p:extLst>
      <p:ext uri="{BB962C8B-B14F-4D97-AF65-F5344CB8AC3E}">
        <p14:creationId xmlns:p14="http://schemas.microsoft.com/office/powerpoint/2010/main" val="32804502"/>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Verdana" pitchFamily="34" charset="0"/>
        </a:defRPr>
      </a:lvl2pPr>
      <a:lvl3pPr algn="l" rtl="0" eaLnBrk="1" fontAlgn="base" hangingPunct="1">
        <a:spcBef>
          <a:spcPct val="0"/>
        </a:spcBef>
        <a:spcAft>
          <a:spcPct val="0"/>
        </a:spcAft>
        <a:defRPr sz="4000">
          <a:solidFill>
            <a:schemeClr val="bg1"/>
          </a:solidFill>
          <a:latin typeface="Verdana" pitchFamily="34" charset="0"/>
        </a:defRPr>
      </a:lvl3pPr>
      <a:lvl4pPr algn="l" rtl="0" eaLnBrk="1" fontAlgn="base" hangingPunct="1">
        <a:spcBef>
          <a:spcPct val="0"/>
        </a:spcBef>
        <a:spcAft>
          <a:spcPct val="0"/>
        </a:spcAft>
        <a:defRPr sz="4000">
          <a:solidFill>
            <a:schemeClr val="bg1"/>
          </a:solidFill>
          <a:latin typeface="Verdana" pitchFamily="34" charset="0"/>
        </a:defRPr>
      </a:lvl4pPr>
      <a:lvl5pPr algn="l" rtl="0" eaLnBrk="1" fontAlgn="base" hangingPunct="1">
        <a:spcBef>
          <a:spcPct val="0"/>
        </a:spcBef>
        <a:spcAft>
          <a:spcPct val="0"/>
        </a:spcAft>
        <a:defRPr sz="4000">
          <a:solidFill>
            <a:schemeClr val="bg1"/>
          </a:solidFill>
          <a:latin typeface="Verdana" pitchFamily="34" charset="0"/>
        </a:defRPr>
      </a:lvl5pPr>
      <a:lvl6pPr marL="457200" algn="l" rtl="0" eaLnBrk="1" fontAlgn="base" hangingPunct="1">
        <a:spcBef>
          <a:spcPct val="0"/>
        </a:spcBef>
        <a:spcAft>
          <a:spcPct val="0"/>
        </a:spcAft>
        <a:defRPr sz="4000">
          <a:solidFill>
            <a:schemeClr val="bg1"/>
          </a:solidFill>
          <a:latin typeface="Verdana" pitchFamily="34" charset="0"/>
        </a:defRPr>
      </a:lvl6pPr>
      <a:lvl7pPr marL="914400" algn="l" rtl="0" eaLnBrk="1" fontAlgn="base" hangingPunct="1">
        <a:spcBef>
          <a:spcPct val="0"/>
        </a:spcBef>
        <a:spcAft>
          <a:spcPct val="0"/>
        </a:spcAft>
        <a:defRPr sz="4000">
          <a:solidFill>
            <a:schemeClr val="bg1"/>
          </a:solidFill>
          <a:latin typeface="Verdana" pitchFamily="34" charset="0"/>
        </a:defRPr>
      </a:lvl7pPr>
      <a:lvl8pPr marL="1371600" algn="l" rtl="0" eaLnBrk="1" fontAlgn="base" hangingPunct="1">
        <a:spcBef>
          <a:spcPct val="0"/>
        </a:spcBef>
        <a:spcAft>
          <a:spcPct val="0"/>
        </a:spcAft>
        <a:defRPr sz="4000">
          <a:solidFill>
            <a:schemeClr val="bg1"/>
          </a:solidFill>
          <a:latin typeface="Verdana" pitchFamily="34" charset="0"/>
        </a:defRPr>
      </a:lvl8pPr>
      <a:lvl9pPr marL="1828800" algn="l" rtl="0" eaLnBrk="1" fontAlgn="base" hangingPunct="1">
        <a:spcBef>
          <a:spcPct val="0"/>
        </a:spcBef>
        <a:spcAft>
          <a:spcPct val="0"/>
        </a:spcAft>
        <a:defRPr sz="40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rgbClr val="D06223"/>
        </a:buClr>
        <a:defRPr sz="2000">
          <a:solidFill>
            <a:schemeClr val="bg1"/>
          </a:solidFill>
          <a:latin typeface="+mn-lt"/>
          <a:ea typeface="+mn-ea"/>
          <a:cs typeface="+mn-cs"/>
        </a:defRPr>
      </a:lvl1pPr>
      <a:lvl2pPr marL="742950" indent="-285750" algn="l" rtl="0" eaLnBrk="1" fontAlgn="base" hangingPunct="1">
        <a:spcBef>
          <a:spcPct val="20000"/>
        </a:spcBef>
        <a:spcAft>
          <a:spcPct val="0"/>
        </a:spcAft>
        <a:buClr>
          <a:srgbClr val="D06223"/>
        </a:buClr>
        <a:defRPr sz="1500">
          <a:solidFill>
            <a:schemeClr val="tx1"/>
          </a:solidFill>
          <a:latin typeface="+mn-lt"/>
        </a:defRPr>
      </a:lvl2pPr>
      <a:lvl3pPr marL="1143000" indent="-228600" algn="l" rtl="0" eaLnBrk="1" fontAlgn="base" hangingPunct="1">
        <a:spcBef>
          <a:spcPct val="20000"/>
        </a:spcBef>
        <a:spcAft>
          <a:spcPct val="0"/>
        </a:spcAft>
        <a:buClr>
          <a:srgbClr val="D06223"/>
        </a:buClr>
        <a:buChar char="•"/>
        <a:defRPr sz="2400">
          <a:solidFill>
            <a:schemeClr val="tx1"/>
          </a:solidFill>
          <a:latin typeface="Arial" charset="0"/>
        </a:defRPr>
      </a:lvl3pPr>
      <a:lvl4pPr marL="1600200" indent="-228600" algn="l" rtl="0" eaLnBrk="1" fontAlgn="base" hangingPunct="1">
        <a:spcBef>
          <a:spcPct val="20000"/>
        </a:spcBef>
        <a:spcAft>
          <a:spcPct val="0"/>
        </a:spcAft>
        <a:buClr>
          <a:srgbClr val="D06223"/>
        </a:buClr>
        <a:buChar char="–"/>
        <a:defRPr sz="2000">
          <a:solidFill>
            <a:schemeClr val="tx1"/>
          </a:solidFill>
          <a:latin typeface="Arial" charset="0"/>
        </a:defRPr>
      </a:lvl4pPr>
      <a:lvl5pPr marL="2057400" indent="-228600" algn="l" rtl="0" eaLnBrk="1" fontAlgn="base" hangingPunct="1">
        <a:spcBef>
          <a:spcPct val="20000"/>
        </a:spcBef>
        <a:spcAft>
          <a:spcPct val="0"/>
        </a:spcAft>
        <a:buClr>
          <a:srgbClr val="D06223"/>
        </a:buClr>
        <a:buChar char="»"/>
        <a:defRPr sz="2000">
          <a:solidFill>
            <a:schemeClr val="tx1"/>
          </a:solidFill>
          <a:latin typeface="Arial" charset="0"/>
        </a:defRPr>
      </a:lvl5pPr>
      <a:lvl6pPr marL="2514600" indent="-228600" algn="l" rtl="0" eaLnBrk="1" fontAlgn="base" hangingPunct="1">
        <a:spcBef>
          <a:spcPct val="20000"/>
        </a:spcBef>
        <a:spcAft>
          <a:spcPct val="0"/>
        </a:spcAft>
        <a:buClr>
          <a:srgbClr val="D06223"/>
        </a:buClr>
        <a:buChar char="»"/>
        <a:defRPr sz="2000">
          <a:solidFill>
            <a:schemeClr val="tx1"/>
          </a:solidFill>
          <a:latin typeface="Arial" charset="0"/>
        </a:defRPr>
      </a:lvl6pPr>
      <a:lvl7pPr marL="2971800" indent="-228600" algn="l" rtl="0" eaLnBrk="1" fontAlgn="base" hangingPunct="1">
        <a:spcBef>
          <a:spcPct val="20000"/>
        </a:spcBef>
        <a:spcAft>
          <a:spcPct val="0"/>
        </a:spcAft>
        <a:buClr>
          <a:srgbClr val="D06223"/>
        </a:buClr>
        <a:buChar char="»"/>
        <a:defRPr sz="2000">
          <a:solidFill>
            <a:schemeClr val="tx1"/>
          </a:solidFill>
          <a:latin typeface="Arial" charset="0"/>
        </a:defRPr>
      </a:lvl7pPr>
      <a:lvl8pPr marL="3429000" indent="-228600" algn="l" rtl="0" eaLnBrk="1" fontAlgn="base" hangingPunct="1">
        <a:spcBef>
          <a:spcPct val="20000"/>
        </a:spcBef>
        <a:spcAft>
          <a:spcPct val="0"/>
        </a:spcAft>
        <a:buClr>
          <a:srgbClr val="D06223"/>
        </a:buClr>
        <a:buChar char="»"/>
        <a:defRPr sz="2000">
          <a:solidFill>
            <a:schemeClr val="tx1"/>
          </a:solidFill>
          <a:latin typeface="Arial" charset="0"/>
        </a:defRPr>
      </a:lvl8pPr>
      <a:lvl9pPr marL="3886200" indent="-228600" algn="l" rtl="0" eaLnBrk="1" fontAlgn="base" hangingPunct="1">
        <a:spcBef>
          <a:spcPct val="20000"/>
        </a:spcBef>
        <a:spcAft>
          <a:spcPct val="0"/>
        </a:spcAft>
        <a:buClr>
          <a:srgbClr val="D06223"/>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pic>
        <p:nvPicPr>
          <p:cNvPr id="6" name="Picture 5" descr="FINAL-HoC-(black).png"/>
          <p:cNvPicPr>
            <a:picLocks noChangeAspect="1"/>
          </p:cNvPicPr>
          <p:nvPr userDrawn="1"/>
        </p:nvPicPr>
        <p:blipFill>
          <a:blip r:embed="rId4" cstate="print"/>
          <a:stretch>
            <a:fillRect/>
          </a:stretch>
        </p:blipFill>
        <p:spPr>
          <a:xfrm>
            <a:off x="470400" y="-122400"/>
            <a:ext cx="4318000" cy="1619250"/>
          </a:xfrm>
          <a:prstGeom prst="rect">
            <a:avLst/>
          </a:prstGeom>
        </p:spPr>
      </p:pic>
      <p:pic>
        <p:nvPicPr>
          <p:cNvPr id="8" name="Picture 7" descr="big-ben-divider.png"/>
          <p:cNvPicPr>
            <a:picLocks noChangeAspect="1"/>
          </p:cNvPicPr>
          <p:nvPr userDrawn="1"/>
        </p:nvPicPr>
        <p:blipFill>
          <a:blip r:embed="rId5" cstate="print">
            <a:duotone>
              <a:schemeClr val="bg2">
                <a:shade val="45000"/>
                <a:satMod val="135000"/>
              </a:schemeClr>
              <a:prstClr val="white"/>
            </a:duotone>
            <a:lum contrast="-40000"/>
          </a:blip>
          <a:stretch>
            <a:fillRect/>
          </a:stretch>
        </p:blipFill>
        <p:spPr>
          <a:xfrm>
            <a:off x="6533584" y="1300186"/>
            <a:ext cx="6229963" cy="5572141"/>
          </a:xfrm>
          <a:prstGeom prst="rect">
            <a:avLst/>
          </a:prstGeom>
          <a:noFill/>
          <a:ln>
            <a:noFill/>
          </a:ln>
        </p:spPr>
      </p:pic>
    </p:spTree>
    <p:extLst>
      <p:ext uri="{BB962C8B-B14F-4D97-AF65-F5344CB8AC3E}">
        <p14:creationId xmlns:p14="http://schemas.microsoft.com/office/powerpoint/2010/main" val="1523558281"/>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Verdana" pitchFamily="34" charset="0"/>
        </a:defRPr>
      </a:lvl2pPr>
      <a:lvl3pPr algn="l" rtl="0" eaLnBrk="0" fontAlgn="base" hangingPunct="0">
        <a:spcBef>
          <a:spcPct val="0"/>
        </a:spcBef>
        <a:spcAft>
          <a:spcPct val="0"/>
        </a:spcAft>
        <a:defRPr sz="3000">
          <a:solidFill>
            <a:schemeClr val="bg1"/>
          </a:solidFill>
          <a:latin typeface="Verdana" pitchFamily="34" charset="0"/>
        </a:defRPr>
      </a:lvl3pPr>
      <a:lvl4pPr algn="l" rtl="0" eaLnBrk="0" fontAlgn="base" hangingPunct="0">
        <a:spcBef>
          <a:spcPct val="0"/>
        </a:spcBef>
        <a:spcAft>
          <a:spcPct val="0"/>
        </a:spcAft>
        <a:defRPr sz="3000">
          <a:solidFill>
            <a:schemeClr val="bg1"/>
          </a:solidFill>
          <a:latin typeface="Verdana" pitchFamily="34" charset="0"/>
        </a:defRPr>
      </a:lvl4pPr>
      <a:lvl5pPr algn="l" rtl="0" eaLnBrk="0" fontAlgn="base" hangingPunct="0">
        <a:spcBef>
          <a:spcPct val="0"/>
        </a:spcBef>
        <a:spcAft>
          <a:spcPct val="0"/>
        </a:spcAft>
        <a:defRPr sz="3000">
          <a:solidFill>
            <a:schemeClr val="bg1"/>
          </a:solidFill>
          <a:latin typeface="Verdana" pitchFamily="34" charset="0"/>
        </a:defRPr>
      </a:lvl5pPr>
      <a:lvl6pPr marL="457200" algn="l" rtl="0" fontAlgn="base">
        <a:spcBef>
          <a:spcPct val="0"/>
        </a:spcBef>
        <a:spcAft>
          <a:spcPct val="0"/>
        </a:spcAft>
        <a:defRPr sz="3000">
          <a:solidFill>
            <a:schemeClr val="bg1"/>
          </a:solidFill>
          <a:latin typeface="Verdana" pitchFamily="34" charset="0"/>
        </a:defRPr>
      </a:lvl6pPr>
      <a:lvl7pPr marL="914400" algn="l" rtl="0" fontAlgn="base">
        <a:spcBef>
          <a:spcPct val="0"/>
        </a:spcBef>
        <a:spcAft>
          <a:spcPct val="0"/>
        </a:spcAft>
        <a:defRPr sz="3000">
          <a:solidFill>
            <a:schemeClr val="bg1"/>
          </a:solidFill>
          <a:latin typeface="Verdana" pitchFamily="34" charset="0"/>
        </a:defRPr>
      </a:lvl7pPr>
      <a:lvl8pPr marL="1371600" algn="l" rtl="0" fontAlgn="base">
        <a:spcBef>
          <a:spcPct val="0"/>
        </a:spcBef>
        <a:spcAft>
          <a:spcPct val="0"/>
        </a:spcAft>
        <a:defRPr sz="3000">
          <a:solidFill>
            <a:schemeClr val="bg1"/>
          </a:solidFill>
          <a:latin typeface="Verdana" pitchFamily="34" charset="0"/>
        </a:defRPr>
      </a:lvl8pPr>
      <a:lvl9pPr marL="1828800" algn="l" rtl="0" fontAlgn="base">
        <a:spcBef>
          <a:spcPct val="0"/>
        </a:spcBef>
        <a:spcAft>
          <a:spcPct val="0"/>
        </a:spcAft>
        <a:defRPr sz="3000">
          <a:solidFill>
            <a:schemeClr val="bg1"/>
          </a:solidFill>
          <a:latin typeface="Verdana" pitchFamily="34" charset="0"/>
        </a:defRPr>
      </a:lvl9pPr>
    </p:titleStyle>
    <p:bodyStyle>
      <a:lvl1pPr marL="342900" indent="-342900" algn="l" rtl="0" eaLnBrk="0" fontAlgn="base" hangingPunct="0">
        <a:spcBef>
          <a:spcPct val="20000"/>
        </a:spcBef>
        <a:spcAft>
          <a:spcPct val="0"/>
        </a:spcAft>
        <a:defRPr sz="1500">
          <a:solidFill>
            <a:schemeClr val="bg1"/>
          </a:solidFill>
          <a:latin typeface="+mn-lt"/>
          <a:ea typeface="+mn-ea"/>
          <a:cs typeface="+mn-cs"/>
        </a:defRPr>
      </a:lvl1pPr>
      <a:lvl2pPr marL="742950" indent="-285750" algn="l" rtl="0" eaLnBrk="0" fontAlgn="base" hangingPunct="0">
        <a:spcBef>
          <a:spcPct val="20000"/>
        </a:spcBef>
        <a:spcAft>
          <a:spcPct val="0"/>
        </a:spcAft>
        <a:defRPr sz="1500">
          <a:solidFill>
            <a:schemeClr val="bg1"/>
          </a:solidFill>
          <a:latin typeface="+mn-lt"/>
        </a:defRPr>
      </a:lvl2pPr>
      <a:lvl3pPr marL="1143000" indent="-228600" algn="l" rtl="0" eaLnBrk="0" fontAlgn="base" hangingPunct="0">
        <a:spcBef>
          <a:spcPct val="20000"/>
        </a:spcBef>
        <a:spcAft>
          <a:spcPct val="0"/>
        </a:spcAft>
        <a:defRPr sz="1500">
          <a:solidFill>
            <a:schemeClr val="bg1"/>
          </a:solidFill>
          <a:latin typeface="+mn-lt"/>
        </a:defRPr>
      </a:lvl3pPr>
      <a:lvl4pPr marL="1600200" indent="-228600" algn="l" rtl="0" eaLnBrk="0" fontAlgn="base" hangingPunct="0">
        <a:spcBef>
          <a:spcPct val="20000"/>
        </a:spcBef>
        <a:spcAft>
          <a:spcPct val="0"/>
        </a:spcAft>
        <a:defRPr sz="1500">
          <a:solidFill>
            <a:schemeClr val="bg1"/>
          </a:solidFill>
          <a:latin typeface="+mn-lt"/>
        </a:defRPr>
      </a:lvl4pPr>
      <a:lvl5pPr marL="2057400" indent="-228600" algn="l" rtl="0" eaLnBrk="0" fontAlgn="base" hangingPunct="0">
        <a:spcBef>
          <a:spcPct val="20000"/>
        </a:spcBef>
        <a:spcAft>
          <a:spcPct val="0"/>
        </a:spcAft>
        <a:defRPr sz="1500">
          <a:solidFill>
            <a:schemeClr val="bg1"/>
          </a:solidFill>
          <a:latin typeface="+mn-lt"/>
        </a:defRPr>
      </a:lvl5pPr>
      <a:lvl6pPr marL="2514600" indent="-228600" algn="l" rtl="0" fontAlgn="base">
        <a:spcBef>
          <a:spcPct val="20000"/>
        </a:spcBef>
        <a:spcAft>
          <a:spcPct val="0"/>
        </a:spcAft>
        <a:defRPr sz="1500">
          <a:solidFill>
            <a:schemeClr val="bg1"/>
          </a:solidFill>
          <a:latin typeface="+mn-lt"/>
        </a:defRPr>
      </a:lvl6pPr>
      <a:lvl7pPr marL="2971800" indent="-228600" algn="l" rtl="0" fontAlgn="base">
        <a:spcBef>
          <a:spcPct val="20000"/>
        </a:spcBef>
        <a:spcAft>
          <a:spcPct val="0"/>
        </a:spcAft>
        <a:defRPr sz="1500">
          <a:solidFill>
            <a:schemeClr val="bg1"/>
          </a:solidFill>
          <a:latin typeface="+mn-lt"/>
        </a:defRPr>
      </a:lvl7pPr>
      <a:lvl8pPr marL="3429000" indent="-228600" algn="l" rtl="0" fontAlgn="base">
        <a:spcBef>
          <a:spcPct val="20000"/>
        </a:spcBef>
        <a:spcAft>
          <a:spcPct val="0"/>
        </a:spcAft>
        <a:defRPr sz="1500">
          <a:solidFill>
            <a:schemeClr val="bg1"/>
          </a:solidFill>
          <a:latin typeface="+mn-lt"/>
        </a:defRPr>
      </a:lvl8pPr>
      <a:lvl9pPr marL="3886200" indent="-228600" algn="l" rtl="0" fontAlgn="base">
        <a:spcBef>
          <a:spcPct val="20000"/>
        </a:spcBef>
        <a:spcAft>
          <a:spcPct val="0"/>
        </a:spcAft>
        <a:defRPr sz="15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1311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pic>
        <p:nvPicPr>
          <p:cNvPr id="7" name="Picture 6" descr="FINAL-HoC-(white).png"/>
          <p:cNvPicPr>
            <a:picLocks noChangeAspect="1"/>
          </p:cNvPicPr>
          <p:nvPr userDrawn="1"/>
        </p:nvPicPr>
        <p:blipFill>
          <a:blip r:embed="rId8" cstate="print"/>
          <a:stretch>
            <a:fillRect/>
          </a:stretch>
        </p:blipFill>
        <p:spPr>
          <a:xfrm>
            <a:off x="470400" y="-122400"/>
            <a:ext cx="4318000" cy="1619250"/>
          </a:xfrm>
          <a:prstGeom prst="rect">
            <a:avLst/>
          </a:prstGeom>
        </p:spPr>
      </p:pic>
      <p:sp>
        <p:nvSpPr>
          <p:cNvPr id="3074" name="Rectangle 2"/>
          <p:cNvSpPr>
            <a:spLocks noGrp="1" noChangeArrowheads="1"/>
          </p:cNvSpPr>
          <p:nvPr>
            <p:ph type="title"/>
          </p:nvPr>
        </p:nvSpPr>
        <p:spPr bwMode="auto">
          <a:xfrm>
            <a:off x="1206501" y="2165350"/>
            <a:ext cx="10274300" cy="273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Slide Title</a:t>
            </a:r>
          </a:p>
        </p:txBody>
      </p:sp>
      <p:sp>
        <p:nvSpPr>
          <p:cNvPr id="3075" name="Rectangle 3"/>
          <p:cNvSpPr>
            <a:spLocks noGrp="1" noChangeArrowheads="1"/>
          </p:cNvSpPr>
          <p:nvPr>
            <p:ph type="body" idx="1"/>
          </p:nvPr>
        </p:nvSpPr>
        <p:spPr bwMode="auto">
          <a:xfrm>
            <a:off x="1193800" y="2895601"/>
            <a:ext cx="10185400" cy="322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pow-banner.png"/>
          <p:cNvPicPr>
            <a:picLocks noChangeAspect="1"/>
          </p:cNvPicPr>
          <p:nvPr userDrawn="1"/>
        </p:nvPicPr>
        <p:blipFill>
          <a:blip r:embed="rId9" cstate="print">
            <a:duotone>
              <a:schemeClr val="bg2">
                <a:shade val="45000"/>
                <a:satMod val="135000"/>
              </a:schemeClr>
              <a:prstClr val="white"/>
            </a:duotone>
          </a:blip>
          <a:stretch>
            <a:fillRect/>
          </a:stretch>
        </p:blipFill>
        <p:spPr>
          <a:xfrm>
            <a:off x="8705893" y="0"/>
            <a:ext cx="3390900" cy="1295400"/>
          </a:xfrm>
          <a:prstGeom prst="rect">
            <a:avLst/>
          </a:prstGeom>
        </p:spPr>
      </p:pic>
    </p:spTree>
    <p:extLst>
      <p:ext uri="{BB962C8B-B14F-4D97-AF65-F5344CB8AC3E}">
        <p14:creationId xmlns:p14="http://schemas.microsoft.com/office/powerpoint/2010/main" val="23123123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hdr="0" ftr="0"/>
  <p:txStyles>
    <p:titleStyle>
      <a:lvl1pPr algn="l" rtl="0" eaLnBrk="0" fontAlgn="base" hangingPunct="0">
        <a:spcBef>
          <a:spcPct val="0"/>
        </a:spcBef>
        <a:spcAft>
          <a:spcPct val="0"/>
        </a:spcAft>
        <a:defRPr sz="2500">
          <a:solidFill>
            <a:schemeClr val="tx2">
              <a:lumMod val="50000"/>
            </a:schemeClr>
          </a:solidFill>
          <a:latin typeface="+mj-lt"/>
          <a:ea typeface="+mj-ea"/>
          <a:cs typeface="+mj-cs"/>
        </a:defRPr>
      </a:lvl1pPr>
      <a:lvl2pPr algn="l" rtl="0" eaLnBrk="0" fontAlgn="base" hangingPunct="0">
        <a:spcBef>
          <a:spcPct val="0"/>
        </a:spcBef>
        <a:spcAft>
          <a:spcPct val="0"/>
        </a:spcAft>
        <a:defRPr sz="2500">
          <a:solidFill>
            <a:srgbClr val="D06223"/>
          </a:solidFill>
          <a:latin typeface="Verdana" pitchFamily="34" charset="0"/>
        </a:defRPr>
      </a:lvl2pPr>
      <a:lvl3pPr algn="l" rtl="0" eaLnBrk="0" fontAlgn="base" hangingPunct="0">
        <a:spcBef>
          <a:spcPct val="0"/>
        </a:spcBef>
        <a:spcAft>
          <a:spcPct val="0"/>
        </a:spcAft>
        <a:defRPr sz="2500">
          <a:solidFill>
            <a:srgbClr val="D06223"/>
          </a:solidFill>
          <a:latin typeface="Verdana" pitchFamily="34" charset="0"/>
        </a:defRPr>
      </a:lvl3pPr>
      <a:lvl4pPr algn="l" rtl="0" eaLnBrk="0" fontAlgn="base" hangingPunct="0">
        <a:spcBef>
          <a:spcPct val="0"/>
        </a:spcBef>
        <a:spcAft>
          <a:spcPct val="0"/>
        </a:spcAft>
        <a:defRPr sz="2500">
          <a:solidFill>
            <a:srgbClr val="D06223"/>
          </a:solidFill>
          <a:latin typeface="Verdana" pitchFamily="34" charset="0"/>
        </a:defRPr>
      </a:lvl4pPr>
      <a:lvl5pPr algn="l" rtl="0" eaLnBrk="0" fontAlgn="base" hangingPunct="0">
        <a:spcBef>
          <a:spcPct val="0"/>
        </a:spcBef>
        <a:spcAft>
          <a:spcPct val="0"/>
        </a:spcAft>
        <a:defRPr sz="2500">
          <a:solidFill>
            <a:srgbClr val="D06223"/>
          </a:solidFill>
          <a:latin typeface="Verdana" pitchFamily="34" charset="0"/>
        </a:defRPr>
      </a:lvl5pPr>
      <a:lvl6pPr marL="457200" algn="l" rtl="0" fontAlgn="base">
        <a:spcBef>
          <a:spcPct val="0"/>
        </a:spcBef>
        <a:spcAft>
          <a:spcPct val="0"/>
        </a:spcAft>
        <a:defRPr sz="2500">
          <a:solidFill>
            <a:srgbClr val="D06223"/>
          </a:solidFill>
          <a:latin typeface="Verdana" pitchFamily="34" charset="0"/>
        </a:defRPr>
      </a:lvl6pPr>
      <a:lvl7pPr marL="914400" algn="l" rtl="0" fontAlgn="base">
        <a:spcBef>
          <a:spcPct val="0"/>
        </a:spcBef>
        <a:spcAft>
          <a:spcPct val="0"/>
        </a:spcAft>
        <a:defRPr sz="2500">
          <a:solidFill>
            <a:srgbClr val="D06223"/>
          </a:solidFill>
          <a:latin typeface="Verdana" pitchFamily="34" charset="0"/>
        </a:defRPr>
      </a:lvl7pPr>
      <a:lvl8pPr marL="1371600" algn="l" rtl="0" fontAlgn="base">
        <a:spcBef>
          <a:spcPct val="0"/>
        </a:spcBef>
        <a:spcAft>
          <a:spcPct val="0"/>
        </a:spcAft>
        <a:defRPr sz="2500">
          <a:solidFill>
            <a:srgbClr val="D06223"/>
          </a:solidFill>
          <a:latin typeface="Verdana" pitchFamily="34" charset="0"/>
        </a:defRPr>
      </a:lvl8pPr>
      <a:lvl9pPr marL="1828800" algn="l" rtl="0" fontAlgn="base">
        <a:spcBef>
          <a:spcPct val="0"/>
        </a:spcBef>
        <a:spcAft>
          <a:spcPct val="0"/>
        </a:spcAft>
        <a:defRPr sz="2500">
          <a:solidFill>
            <a:srgbClr val="D06223"/>
          </a:solidFill>
          <a:latin typeface="Verdana" pitchFamily="34" charset="0"/>
        </a:defRPr>
      </a:lvl9pPr>
    </p:titleStyle>
    <p:bodyStyle>
      <a:lvl1pPr marL="342900" indent="-342900" algn="l" rtl="0" eaLnBrk="0" fontAlgn="base" hangingPunct="0">
        <a:spcBef>
          <a:spcPct val="20000"/>
        </a:spcBef>
        <a:spcAft>
          <a:spcPct val="0"/>
        </a:spcAft>
        <a:buClr>
          <a:srgbClr val="D06223"/>
        </a:buClr>
        <a:buChar char="•"/>
        <a:defRPr sz="17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buChar char="–"/>
        <a:defRPr sz="1700">
          <a:solidFill>
            <a:schemeClr val="tx1"/>
          </a:solidFill>
          <a:latin typeface="+mn-lt"/>
        </a:defRPr>
      </a:lvl2pPr>
      <a:lvl3pPr marL="1143000" indent="-228600" algn="l" rtl="0" eaLnBrk="0" fontAlgn="base" hangingPunct="0">
        <a:spcBef>
          <a:spcPct val="20000"/>
        </a:spcBef>
        <a:spcAft>
          <a:spcPct val="0"/>
        </a:spcAft>
        <a:buClr>
          <a:srgbClr val="D06223"/>
        </a:buClr>
        <a:buChar char="•"/>
        <a:defRPr sz="1700">
          <a:solidFill>
            <a:schemeClr val="tx1"/>
          </a:solidFill>
          <a:latin typeface="+mn-lt"/>
        </a:defRPr>
      </a:lvl3pPr>
      <a:lvl4pPr marL="1600200" indent="-228600" algn="l" rtl="0" eaLnBrk="0" fontAlgn="base" hangingPunct="0">
        <a:spcBef>
          <a:spcPct val="20000"/>
        </a:spcBef>
        <a:spcAft>
          <a:spcPct val="0"/>
        </a:spcAft>
        <a:buClr>
          <a:srgbClr val="D06223"/>
        </a:buClr>
        <a:buChar char="–"/>
        <a:defRPr sz="1700">
          <a:solidFill>
            <a:schemeClr val="tx1"/>
          </a:solidFill>
          <a:latin typeface="+mn-lt"/>
        </a:defRPr>
      </a:lvl4pPr>
      <a:lvl5pPr marL="2057400" indent="-228600" algn="l" rtl="0" eaLnBrk="0" fontAlgn="base" hangingPunct="0">
        <a:spcBef>
          <a:spcPct val="20000"/>
        </a:spcBef>
        <a:spcAft>
          <a:spcPct val="0"/>
        </a:spcAft>
        <a:buClr>
          <a:srgbClr val="D06223"/>
        </a:buClr>
        <a:buChar char="»"/>
        <a:defRPr sz="1700">
          <a:solidFill>
            <a:schemeClr val="tx1"/>
          </a:solidFill>
          <a:latin typeface="+mn-lt"/>
        </a:defRPr>
      </a:lvl5pPr>
      <a:lvl6pPr marL="2514600" indent="-228600" algn="l" rtl="0" fontAlgn="base">
        <a:spcBef>
          <a:spcPct val="20000"/>
        </a:spcBef>
        <a:spcAft>
          <a:spcPct val="0"/>
        </a:spcAft>
        <a:buClr>
          <a:srgbClr val="D06223"/>
        </a:buClr>
        <a:buChar char="»"/>
        <a:defRPr sz="1700">
          <a:solidFill>
            <a:schemeClr val="tx1"/>
          </a:solidFill>
          <a:latin typeface="+mn-lt"/>
        </a:defRPr>
      </a:lvl6pPr>
      <a:lvl7pPr marL="2971800" indent="-228600" algn="l" rtl="0" fontAlgn="base">
        <a:spcBef>
          <a:spcPct val="20000"/>
        </a:spcBef>
        <a:spcAft>
          <a:spcPct val="0"/>
        </a:spcAft>
        <a:buClr>
          <a:srgbClr val="D06223"/>
        </a:buClr>
        <a:buChar char="»"/>
        <a:defRPr sz="1700">
          <a:solidFill>
            <a:schemeClr val="tx1"/>
          </a:solidFill>
          <a:latin typeface="+mn-lt"/>
        </a:defRPr>
      </a:lvl7pPr>
      <a:lvl8pPr marL="3429000" indent="-228600" algn="l" rtl="0" fontAlgn="base">
        <a:spcBef>
          <a:spcPct val="20000"/>
        </a:spcBef>
        <a:spcAft>
          <a:spcPct val="0"/>
        </a:spcAft>
        <a:buClr>
          <a:srgbClr val="D06223"/>
        </a:buClr>
        <a:buChar char="»"/>
        <a:defRPr sz="1700">
          <a:solidFill>
            <a:schemeClr val="tx1"/>
          </a:solidFill>
          <a:latin typeface="+mn-lt"/>
        </a:defRPr>
      </a:lvl8pPr>
      <a:lvl9pPr marL="3886200" indent="-228600" algn="l" rtl="0" fontAlgn="base">
        <a:spcBef>
          <a:spcPct val="20000"/>
        </a:spcBef>
        <a:spcAft>
          <a:spcPct val="0"/>
        </a:spcAft>
        <a:buClr>
          <a:srgbClr val="D06223"/>
        </a:buClr>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06501" y="2165350"/>
            <a:ext cx="10274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Slide Title</a:t>
            </a:r>
          </a:p>
        </p:txBody>
      </p:sp>
      <p:sp>
        <p:nvSpPr>
          <p:cNvPr id="3075" name="Rectangle 3"/>
          <p:cNvSpPr>
            <a:spLocks noGrp="1" noChangeArrowheads="1"/>
          </p:cNvSpPr>
          <p:nvPr>
            <p:ph type="body" idx="1"/>
          </p:nvPr>
        </p:nvSpPr>
        <p:spPr bwMode="auto">
          <a:xfrm>
            <a:off x="1193800" y="2895601"/>
            <a:ext cx="10185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4"/>
          <p:cNvSpPr>
            <a:spLocks noChangeShapeType="1"/>
          </p:cNvSpPr>
          <p:nvPr/>
        </p:nvSpPr>
        <p:spPr bwMode="auto">
          <a:xfrm>
            <a:off x="1320800" y="2514600"/>
            <a:ext cx="10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9534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p:txStyles>
    <p:titleStyle>
      <a:lvl1pPr algn="l" rtl="0" eaLnBrk="0" fontAlgn="base" hangingPunct="0">
        <a:spcBef>
          <a:spcPct val="0"/>
        </a:spcBef>
        <a:spcAft>
          <a:spcPct val="0"/>
        </a:spcAft>
        <a:defRPr sz="2500">
          <a:solidFill>
            <a:srgbClr val="D06223"/>
          </a:solidFill>
          <a:latin typeface="+mj-lt"/>
          <a:ea typeface="+mj-ea"/>
          <a:cs typeface="+mj-cs"/>
        </a:defRPr>
      </a:lvl1pPr>
      <a:lvl2pPr algn="l" rtl="0" eaLnBrk="0" fontAlgn="base" hangingPunct="0">
        <a:spcBef>
          <a:spcPct val="0"/>
        </a:spcBef>
        <a:spcAft>
          <a:spcPct val="0"/>
        </a:spcAft>
        <a:defRPr sz="2500">
          <a:solidFill>
            <a:srgbClr val="D06223"/>
          </a:solidFill>
          <a:latin typeface="Verdana" pitchFamily="34" charset="0"/>
        </a:defRPr>
      </a:lvl2pPr>
      <a:lvl3pPr algn="l" rtl="0" eaLnBrk="0" fontAlgn="base" hangingPunct="0">
        <a:spcBef>
          <a:spcPct val="0"/>
        </a:spcBef>
        <a:spcAft>
          <a:spcPct val="0"/>
        </a:spcAft>
        <a:defRPr sz="2500">
          <a:solidFill>
            <a:srgbClr val="D06223"/>
          </a:solidFill>
          <a:latin typeface="Verdana" pitchFamily="34" charset="0"/>
        </a:defRPr>
      </a:lvl3pPr>
      <a:lvl4pPr algn="l" rtl="0" eaLnBrk="0" fontAlgn="base" hangingPunct="0">
        <a:spcBef>
          <a:spcPct val="0"/>
        </a:spcBef>
        <a:spcAft>
          <a:spcPct val="0"/>
        </a:spcAft>
        <a:defRPr sz="2500">
          <a:solidFill>
            <a:srgbClr val="D06223"/>
          </a:solidFill>
          <a:latin typeface="Verdana" pitchFamily="34" charset="0"/>
        </a:defRPr>
      </a:lvl4pPr>
      <a:lvl5pPr algn="l" rtl="0" eaLnBrk="0" fontAlgn="base" hangingPunct="0">
        <a:spcBef>
          <a:spcPct val="0"/>
        </a:spcBef>
        <a:spcAft>
          <a:spcPct val="0"/>
        </a:spcAft>
        <a:defRPr sz="2500">
          <a:solidFill>
            <a:srgbClr val="D06223"/>
          </a:solidFill>
          <a:latin typeface="Verdana" pitchFamily="34" charset="0"/>
        </a:defRPr>
      </a:lvl5pPr>
      <a:lvl6pPr marL="457200" algn="l" rtl="0" eaLnBrk="1" fontAlgn="base" hangingPunct="1">
        <a:spcBef>
          <a:spcPct val="0"/>
        </a:spcBef>
        <a:spcAft>
          <a:spcPct val="0"/>
        </a:spcAft>
        <a:defRPr sz="2500">
          <a:solidFill>
            <a:srgbClr val="D06223"/>
          </a:solidFill>
          <a:latin typeface="Verdana" pitchFamily="34" charset="0"/>
        </a:defRPr>
      </a:lvl6pPr>
      <a:lvl7pPr marL="914400" algn="l" rtl="0" eaLnBrk="1" fontAlgn="base" hangingPunct="1">
        <a:spcBef>
          <a:spcPct val="0"/>
        </a:spcBef>
        <a:spcAft>
          <a:spcPct val="0"/>
        </a:spcAft>
        <a:defRPr sz="2500">
          <a:solidFill>
            <a:srgbClr val="D06223"/>
          </a:solidFill>
          <a:latin typeface="Verdana" pitchFamily="34" charset="0"/>
        </a:defRPr>
      </a:lvl7pPr>
      <a:lvl8pPr marL="1371600" algn="l" rtl="0" eaLnBrk="1" fontAlgn="base" hangingPunct="1">
        <a:spcBef>
          <a:spcPct val="0"/>
        </a:spcBef>
        <a:spcAft>
          <a:spcPct val="0"/>
        </a:spcAft>
        <a:defRPr sz="2500">
          <a:solidFill>
            <a:srgbClr val="D06223"/>
          </a:solidFill>
          <a:latin typeface="Verdana" pitchFamily="34" charset="0"/>
        </a:defRPr>
      </a:lvl8pPr>
      <a:lvl9pPr marL="1828800" algn="l" rtl="0" eaLnBrk="1" fontAlgn="base" hangingPunct="1">
        <a:spcBef>
          <a:spcPct val="0"/>
        </a:spcBef>
        <a:spcAft>
          <a:spcPct val="0"/>
        </a:spcAft>
        <a:defRPr sz="2500">
          <a:solidFill>
            <a:srgbClr val="D06223"/>
          </a:solidFill>
          <a:latin typeface="Verdana" pitchFamily="34" charset="0"/>
        </a:defRPr>
      </a:lvl9pPr>
    </p:titleStyle>
    <p:bodyStyle>
      <a:lvl1pPr marL="342900" indent="-342900" algn="l" rtl="0" eaLnBrk="0" fontAlgn="base" hangingPunct="0">
        <a:spcBef>
          <a:spcPct val="20000"/>
        </a:spcBef>
        <a:spcAft>
          <a:spcPct val="0"/>
        </a:spcAft>
        <a:buClr>
          <a:srgbClr val="D06223"/>
        </a:buClr>
        <a:buChar char="•"/>
        <a:defRPr sz="17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buChar char="–"/>
        <a:defRPr sz="1700">
          <a:solidFill>
            <a:schemeClr val="tx1"/>
          </a:solidFill>
          <a:latin typeface="+mn-lt"/>
        </a:defRPr>
      </a:lvl2pPr>
      <a:lvl3pPr marL="1143000" indent="-228600" algn="l" rtl="0" eaLnBrk="0" fontAlgn="base" hangingPunct="0">
        <a:spcBef>
          <a:spcPct val="20000"/>
        </a:spcBef>
        <a:spcAft>
          <a:spcPct val="0"/>
        </a:spcAft>
        <a:buClr>
          <a:srgbClr val="D06223"/>
        </a:buClr>
        <a:buChar char="•"/>
        <a:defRPr sz="1700">
          <a:solidFill>
            <a:schemeClr val="tx1"/>
          </a:solidFill>
          <a:latin typeface="+mn-lt"/>
        </a:defRPr>
      </a:lvl3pPr>
      <a:lvl4pPr marL="1600200" indent="-228600" algn="l" rtl="0" eaLnBrk="0" fontAlgn="base" hangingPunct="0">
        <a:spcBef>
          <a:spcPct val="20000"/>
        </a:spcBef>
        <a:spcAft>
          <a:spcPct val="0"/>
        </a:spcAft>
        <a:buClr>
          <a:srgbClr val="D06223"/>
        </a:buClr>
        <a:buChar char="–"/>
        <a:defRPr sz="1700">
          <a:solidFill>
            <a:schemeClr val="tx1"/>
          </a:solidFill>
          <a:latin typeface="+mn-lt"/>
        </a:defRPr>
      </a:lvl4pPr>
      <a:lvl5pPr marL="2057400" indent="-228600" algn="l" rtl="0" eaLnBrk="0" fontAlgn="base" hangingPunct="0">
        <a:spcBef>
          <a:spcPct val="20000"/>
        </a:spcBef>
        <a:spcAft>
          <a:spcPct val="0"/>
        </a:spcAft>
        <a:buClr>
          <a:srgbClr val="D06223"/>
        </a:buClr>
        <a:buChar char="»"/>
        <a:defRPr sz="1700">
          <a:solidFill>
            <a:schemeClr val="tx1"/>
          </a:solidFill>
          <a:latin typeface="+mn-lt"/>
        </a:defRPr>
      </a:lvl5pPr>
      <a:lvl6pPr marL="2514600" indent="-228600" algn="l" rtl="0" eaLnBrk="1" fontAlgn="base" hangingPunct="1">
        <a:spcBef>
          <a:spcPct val="20000"/>
        </a:spcBef>
        <a:spcAft>
          <a:spcPct val="0"/>
        </a:spcAft>
        <a:buClr>
          <a:srgbClr val="D06223"/>
        </a:buClr>
        <a:buChar char="»"/>
        <a:defRPr sz="1700">
          <a:solidFill>
            <a:schemeClr val="tx1"/>
          </a:solidFill>
          <a:latin typeface="+mn-lt"/>
        </a:defRPr>
      </a:lvl6pPr>
      <a:lvl7pPr marL="2971800" indent="-228600" algn="l" rtl="0" eaLnBrk="1" fontAlgn="base" hangingPunct="1">
        <a:spcBef>
          <a:spcPct val="20000"/>
        </a:spcBef>
        <a:spcAft>
          <a:spcPct val="0"/>
        </a:spcAft>
        <a:buClr>
          <a:srgbClr val="D06223"/>
        </a:buClr>
        <a:buChar char="»"/>
        <a:defRPr sz="1700">
          <a:solidFill>
            <a:schemeClr val="tx1"/>
          </a:solidFill>
          <a:latin typeface="+mn-lt"/>
        </a:defRPr>
      </a:lvl7pPr>
      <a:lvl8pPr marL="3429000" indent="-228600" algn="l" rtl="0" eaLnBrk="1" fontAlgn="base" hangingPunct="1">
        <a:spcBef>
          <a:spcPct val="20000"/>
        </a:spcBef>
        <a:spcAft>
          <a:spcPct val="0"/>
        </a:spcAft>
        <a:buClr>
          <a:srgbClr val="D06223"/>
        </a:buClr>
        <a:buChar char="»"/>
        <a:defRPr sz="1700">
          <a:solidFill>
            <a:schemeClr val="tx1"/>
          </a:solidFill>
          <a:latin typeface="+mn-lt"/>
        </a:defRPr>
      </a:lvl8pPr>
      <a:lvl9pPr marL="3886200" indent="-228600" algn="l" rtl="0" eaLnBrk="1" fontAlgn="base" hangingPunct="1">
        <a:spcBef>
          <a:spcPct val="20000"/>
        </a:spcBef>
        <a:spcAft>
          <a:spcPct val="0"/>
        </a:spcAft>
        <a:buClr>
          <a:srgbClr val="D06223"/>
        </a:buClr>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4851" y="3957638"/>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Cover Page Title</a:t>
            </a:r>
          </a:p>
        </p:txBody>
      </p:sp>
      <p:sp>
        <p:nvSpPr>
          <p:cNvPr id="1027" name="Rectangle 3"/>
          <p:cNvSpPr>
            <a:spLocks noGrp="1" noChangeArrowheads="1"/>
          </p:cNvSpPr>
          <p:nvPr>
            <p:ph type="body" idx="1"/>
          </p:nvPr>
        </p:nvSpPr>
        <p:spPr bwMode="auto">
          <a:xfrm>
            <a:off x="814917" y="5410200"/>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Title 1</a:t>
            </a:r>
          </a:p>
        </p:txBody>
      </p:sp>
    </p:spTree>
    <p:extLst>
      <p:ext uri="{BB962C8B-B14F-4D97-AF65-F5344CB8AC3E}">
        <p14:creationId xmlns:p14="http://schemas.microsoft.com/office/powerpoint/2010/main" val="5232722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Verdana" pitchFamily="34" charset="0"/>
        </a:defRPr>
      </a:lvl2pPr>
      <a:lvl3pPr algn="l" rtl="0" eaLnBrk="0" fontAlgn="base" hangingPunct="0">
        <a:spcBef>
          <a:spcPct val="0"/>
        </a:spcBef>
        <a:spcAft>
          <a:spcPct val="0"/>
        </a:spcAft>
        <a:defRPr sz="4000">
          <a:solidFill>
            <a:schemeClr val="bg1"/>
          </a:solidFill>
          <a:latin typeface="Verdana" pitchFamily="34" charset="0"/>
        </a:defRPr>
      </a:lvl3pPr>
      <a:lvl4pPr algn="l" rtl="0" eaLnBrk="0" fontAlgn="base" hangingPunct="0">
        <a:spcBef>
          <a:spcPct val="0"/>
        </a:spcBef>
        <a:spcAft>
          <a:spcPct val="0"/>
        </a:spcAft>
        <a:defRPr sz="4000">
          <a:solidFill>
            <a:schemeClr val="bg1"/>
          </a:solidFill>
          <a:latin typeface="Verdana" pitchFamily="34" charset="0"/>
        </a:defRPr>
      </a:lvl4pPr>
      <a:lvl5pPr algn="l" rtl="0" eaLnBrk="0" fontAlgn="base" hangingPunct="0">
        <a:spcBef>
          <a:spcPct val="0"/>
        </a:spcBef>
        <a:spcAft>
          <a:spcPct val="0"/>
        </a:spcAft>
        <a:defRPr sz="4000">
          <a:solidFill>
            <a:schemeClr val="bg1"/>
          </a:solidFill>
          <a:latin typeface="Verdana" pitchFamily="34" charset="0"/>
        </a:defRPr>
      </a:lvl5pPr>
      <a:lvl6pPr marL="457200" algn="l" rtl="0" eaLnBrk="1" fontAlgn="base" hangingPunct="1">
        <a:spcBef>
          <a:spcPct val="0"/>
        </a:spcBef>
        <a:spcAft>
          <a:spcPct val="0"/>
        </a:spcAft>
        <a:defRPr sz="4000">
          <a:solidFill>
            <a:schemeClr val="bg1"/>
          </a:solidFill>
          <a:latin typeface="Verdana" pitchFamily="34" charset="0"/>
        </a:defRPr>
      </a:lvl6pPr>
      <a:lvl7pPr marL="914400" algn="l" rtl="0" eaLnBrk="1" fontAlgn="base" hangingPunct="1">
        <a:spcBef>
          <a:spcPct val="0"/>
        </a:spcBef>
        <a:spcAft>
          <a:spcPct val="0"/>
        </a:spcAft>
        <a:defRPr sz="4000">
          <a:solidFill>
            <a:schemeClr val="bg1"/>
          </a:solidFill>
          <a:latin typeface="Verdana" pitchFamily="34" charset="0"/>
        </a:defRPr>
      </a:lvl7pPr>
      <a:lvl8pPr marL="1371600" algn="l" rtl="0" eaLnBrk="1" fontAlgn="base" hangingPunct="1">
        <a:spcBef>
          <a:spcPct val="0"/>
        </a:spcBef>
        <a:spcAft>
          <a:spcPct val="0"/>
        </a:spcAft>
        <a:defRPr sz="4000">
          <a:solidFill>
            <a:schemeClr val="bg1"/>
          </a:solidFill>
          <a:latin typeface="Verdana" pitchFamily="34" charset="0"/>
        </a:defRPr>
      </a:lvl8pPr>
      <a:lvl9pPr marL="1828800" algn="l" rtl="0" eaLnBrk="1" fontAlgn="base" hangingPunct="1">
        <a:spcBef>
          <a:spcPct val="0"/>
        </a:spcBef>
        <a:spcAft>
          <a:spcPct val="0"/>
        </a:spcAft>
        <a:defRPr sz="40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D06223"/>
        </a:buCl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06223"/>
        </a:buClr>
        <a:defRPr sz="1500">
          <a:solidFill>
            <a:schemeClr val="tx1"/>
          </a:solidFill>
          <a:latin typeface="+mn-lt"/>
        </a:defRPr>
      </a:lvl2pPr>
      <a:lvl3pPr marL="1143000" indent="-228600" algn="l" rtl="0" eaLnBrk="0" fontAlgn="base" hangingPunct="0">
        <a:spcBef>
          <a:spcPct val="20000"/>
        </a:spcBef>
        <a:spcAft>
          <a:spcPct val="0"/>
        </a:spcAft>
        <a:buClr>
          <a:srgbClr val="D06223"/>
        </a:buClr>
        <a:buChar char="•"/>
        <a:defRPr sz="2400">
          <a:solidFill>
            <a:schemeClr val="tx1"/>
          </a:solidFill>
          <a:latin typeface="Arial" charset="0"/>
        </a:defRPr>
      </a:lvl3pPr>
      <a:lvl4pPr marL="1600200" indent="-228600" algn="l" rtl="0" eaLnBrk="0" fontAlgn="base" hangingPunct="0">
        <a:spcBef>
          <a:spcPct val="20000"/>
        </a:spcBef>
        <a:spcAft>
          <a:spcPct val="0"/>
        </a:spcAft>
        <a:buClr>
          <a:srgbClr val="D06223"/>
        </a:buClr>
        <a:buChar char="–"/>
        <a:defRPr sz="2000">
          <a:solidFill>
            <a:schemeClr val="tx1"/>
          </a:solidFill>
          <a:latin typeface="Arial" charset="0"/>
        </a:defRPr>
      </a:lvl4pPr>
      <a:lvl5pPr marL="2057400" indent="-228600" algn="l" rtl="0" eaLnBrk="0" fontAlgn="base" hangingPunct="0">
        <a:spcBef>
          <a:spcPct val="20000"/>
        </a:spcBef>
        <a:spcAft>
          <a:spcPct val="0"/>
        </a:spcAft>
        <a:buClr>
          <a:srgbClr val="D06223"/>
        </a:buClr>
        <a:buChar char="»"/>
        <a:defRPr sz="2000">
          <a:solidFill>
            <a:schemeClr val="tx1"/>
          </a:solidFill>
          <a:latin typeface="Arial" charset="0"/>
        </a:defRPr>
      </a:lvl5pPr>
      <a:lvl6pPr marL="2514600" indent="-228600" algn="l" rtl="0" eaLnBrk="1" fontAlgn="base" hangingPunct="1">
        <a:spcBef>
          <a:spcPct val="20000"/>
        </a:spcBef>
        <a:spcAft>
          <a:spcPct val="0"/>
        </a:spcAft>
        <a:buClr>
          <a:srgbClr val="D06223"/>
        </a:buClr>
        <a:buChar char="»"/>
        <a:defRPr sz="2000">
          <a:solidFill>
            <a:schemeClr val="tx1"/>
          </a:solidFill>
          <a:latin typeface="Arial" charset="0"/>
        </a:defRPr>
      </a:lvl6pPr>
      <a:lvl7pPr marL="2971800" indent="-228600" algn="l" rtl="0" eaLnBrk="1" fontAlgn="base" hangingPunct="1">
        <a:spcBef>
          <a:spcPct val="20000"/>
        </a:spcBef>
        <a:spcAft>
          <a:spcPct val="0"/>
        </a:spcAft>
        <a:buClr>
          <a:srgbClr val="D06223"/>
        </a:buClr>
        <a:buChar char="»"/>
        <a:defRPr sz="2000">
          <a:solidFill>
            <a:schemeClr val="tx1"/>
          </a:solidFill>
          <a:latin typeface="Arial" charset="0"/>
        </a:defRPr>
      </a:lvl7pPr>
      <a:lvl8pPr marL="3429000" indent="-228600" algn="l" rtl="0" eaLnBrk="1" fontAlgn="base" hangingPunct="1">
        <a:spcBef>
          <a:spcPct val="20000"/>
        </a:spcBef>
        <a:spcAft>
          <a:spcPct val="0"/>
        </a:spcAft>
        <a:buClr>
          <a:srgbClr val="D06223"/>
        </a:buClr>
        <a:buChar char="»"/>
        <a:defRPr sz="2000">
          <a:solidFill>
            <a:schemeClr val="tx1"/>
          </a:solidFill>
          <a:latin typeface="Arial" charset="0"/>
        </a:defRPr>
      </a:lvl8pPr>
      <a:lvl9pPr marL="3886200" indent="-228600" algn="l" rtl="0" eaLnBrk="1" fontAlgn="base" hangingPunct="1">
        <a:spcBef>
          <a:spcPct val="20000"/>
        </a:spcBef>
        <a:spcAft>
          <a:spcPct val="0"/>
        </a:spcAft>
        <a:buClr>
          <a:srgbClr val="D06223"/>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BE9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rgbClr val="373151"/>
                </a:solidFill>
                <a:latin typeface="Georgia Bold" charset="0"/>
                <a:ea typeface="Georgia Bold" charset="0"/>
                <a:cs typeface="Georgia Bold" charset="0"/>
              </a:defRPr>
            </a:lvl1pPr>
          </a:lstStyle>
          <a:p>
            <a:r>
              <a:rPr lang="en-US" dirty="0"/>
              <a:t>26 February 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373151"/>
                </a:solidFill>
                <a:latin typeface="Tahoma Normal"/>
                <a:ea typeface="Tahoma Normal"/>
                <a:cs typeface="Tahoma Normal"/>
              </a:defRPr>
            </a:lvl1pPr>
          </a:lstStyle>
          <a:p>
            <a:fld id="{0EA6DD80-447E-DD45-8F95-B9C2C2625F19}" type="slidenum">
              <a:rPr lang="en-US" smtClean="0"/>
              <a:pPr/>
              <a:t>‹#›</a:t>
            </a:fld>
            <a:endParaRPr lang="en-US" dirty="0"/>
          </a:p>
        </p:txBody>
      </p:sp>
    </p:spTree>
    <p:extLst>
      <p:ext uri="{BB962C8B-B14F-4D97-AF65-F5344CB8AC3E}">
        <p14:creationId xmlns:p14="http://schemas.microsoft.com/office/powerpoint/2010/main" val="27458489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Lst>
  <p:hf hdr="0" ftr="0"/>
  <p:txStyles>
    <p:titleStyle>
      <a:lvl1pPr algn="l" defTabSz="914400" rtl="0" eaLnBrk="1" latinLnBrk="0" hangingPunct="1">
        <a:lnSpc>
          <a:spcPct val="90000"/>
        </a:lnSpc>
        <a:spcBef>
          <a:spcPct val="0"/>
        </a:spcBef>
        <a:buNone/>
        <a:defRPr sz="4400" b="0" i="0" kern="1200">
          <a:solidFill>
            <a:srgbClr val="373151"/>
          </a:solidFill>
          <a:latin typeface="Tahoma Normal"/>
          <a:ea typeface="Tahoma Normal"/>
          <a:cs typeface="Tahoma Normal"/>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BE9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rgbClr val="373151"/>
                </a:solidFill>
                <a:latin typeface="Georgia Bold" charset="0"/>
                <a:ea typeface="Georgia Bold" charset="0"/>
                <a:cs typeface="Georgia Bold" charset="0"/>
              </a:defRPr>
            </a:lvl1pPr>
          </a:lstStyle>
          <a:p>
            <a:r>
              <a:rPr lang="en-US"/>
              <a:t>26 February 2021</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373151"/>
                </a:solidFill>
                <a:latin typeface="Tahoma Normal"/>
                <a:ea typeface="Tahoma Normal"/>
                <a:cs typeface="Tahoma Normal"/>
              </a:defRPr>
            </a:lvl1pPr>
          </a:lstStyle>
          <a:p>
            <a:fld id="{0EA6DD80-447E-DD45-8F95-B9C2C2625F19}" type="slidenum">
              <a:rPr lang="en-US" smtClean="0"/>
              <a:pPr/>
              <a:t>‹#›</a:t>
            </a:fld>
            <a:endParaRPr lang="en-US" dirty="0"/>
          </a:p>
        </p:txBody>
      </p:sp>
    </p:spTree>
    <p:extLst>
      <p:ext uri="{BB962C8B-B14F-4D97-AF65-F5344CB8AC3E}">
        <p14:creationId xmlns:p14="http://schemas.microsoft.com/office/powerpoint/2010/main" val="16334114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Lst>
  <p:hf hdr="0" ftr="0"/>
  <p:txStyles>
    <p:titleStyle>
      <a:lvl1pPr algn="l" defTabSz="914400" rtl="0" eaLnBrk="1" latinLnBrk="0" hangingPunct="1">
        <a:lnSpc>
          <a:spcPct val="90000"/>
        </a:lnSpc>
        <a:spcBef>
          <a:spcPct val="0"/>
        </a:spcBef>
        <a:buNone/>
        <a:defRPr sz="4400" b="0" i="0" kern="1200">
          <a:solidFill>
            <a:srgbClr val="373151"/>
          </a:solidFill>
          <a:latin typeface="Tahoma Normal"/>
          <a:ea typeface="Tahoma Normal"/>
          <a:cs typeface="Tahoma Normal"/>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A0F7F-55D7-C58B-6507-FE7C94A01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125EC-A61C-D0E4-D76E-BEA014471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08C2C-2175-2420-A87F-2882F0B1B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EB69C-C5DA-4717-88A0-787FDE99B4B1}" type="datetimeFigureOut">
              <a:rPr lang="en-GB" smtClean="0"/>
              <a:t>12/09/2023</a:t>
            </a:fld>
            <a:endParaRPr lang="en-GB"/>
          </a:p>
        </p:txBody>
      </p:sp>
      <p:sp>
        <p:nvSpPr>
          <p:cNvPr id="5" name="Footer Placeholder 4">
            <a:extLst>
              <a:ext uri="{FF2B5EF4-FFF2-40B4-BE49-F238E27FC236}">
                <a16:creationId xmlns:a16="http://schemas.microsoft.com/office/drawing/2014/main" id="{C0799112-6BCD-3E21-6C57-E2AF92A2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4EFA78-8019-3355-784F-C93A51AD3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F0975-1843-489B-870C-58D53DE8AE90}" type="slidenum">
              <a:rPr lang="en-GB" smtClean="0"/>
              <a:t>‹#›</a:t>
            </a:fld>
            <a:endParaRPr lang="en-GB"/>
          </a:p>
        </p:txBody>
      </p:sp>
    </p:spTree>
    <p:extLst>
      <p:ext uri="{BB962C8B-B14F-4D97-AF65-F5344CB8AC3E}">
        <p14:creationId xmlns:p14="http://schemas.microsoft.com/office/powerpoint/2010/main" val="394599714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4.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UK jurisdiction report</a:t>
            </a:r>
          </a:p>
        </p:txBody>
      </p:sp>
      <p:sp>
        <p:nvSpPr>
          <p:cNvPr id="4" name="Text Placeholder 3"/>
          <p:cNvSpPr>
            <a:spLocks noGrp="1"/>
          </p:cNvSpPr>
          <p:nvPr>
            <p:ph type="body" sz="quarter" idx="10"/>
          </p:nvPr>
        </p:nvSpPr>
        <p:spPr>
          <a:xfrm>
            <a:off x="5924196" y="5458691"/>
            <a:ext cx="5780124" cy="781744"/>
          </a:xfrm>
        </p:spPr>
        <p:txBody>
          <a:bodyPr>
            <a:normAutofit/>
          </a:bodyPr>
          <a:lstStyle/>
          <a:p>
            <a:r>
              <a:rPr lang="en-US" dirty="0"/>
              <a:t>Australasian Study of Parliament Group</a:t>
            </a:r>
          </a:p>
          <a:p>
            <a:r>
              <a:rPr lang="en-US" dirty="0"/>
              <a:t>Perth WA, 28 September 2023</a:t>
            </a:r>
          </a:p>
        </p:txBody>
      </p:sp>
      <p:sp>
        <p:nvSpPr>
          <p:cNvPr id="5" name="Subtitle 2">
            <a:extLst>
              <a:ext uri="{FF2B5EF4-FFF2-40B4-BE49-F238E27FC236}">
                <a16:creationId xmlns:a16="http://schemas.microsoft.com/office/drawing/2014/main" id="{5CDA3D42-D358-4509-A1D1-EEC443B6AE6B}"/>
              </a:ext>
            </a:extLst>
          </p:cNvPr>
          <p:cNvSpPr>
            <a:spLocks noGrp="1"/>
          </p:cNvSpPr>
          <p:nvPr>
            <p:ph type="subTitle" idx="1"/>
          </p:nvPr>
        </p:nvSpPr>
        <p:spPr>
          <a:xfrm>
            <a:off x="5924196" y="3953164"/>
            <a:ext cx="5780124" cy="988291"/>
          </a:xfrm>
        </p:spPr>
        <p:txBody>
          <a:bodyPr>
            <a:normAutofit/>
          </a:bodyPr>
          <a:lstStyle/>
          <a:p>
            <a:r>
              <a:rPr lang="en-US" dirty="0"/>
              <a:t>Liam Laurence Smyth,</a:t>
            </a:r>
          </a:p>
          <a:p>
            <a:r>
              <a:rPr lang="en-US" dirty="0"/>
              <a:t>Clerk of Legislation, House of Commons</a:t>
            </a:r>
          </a:p>
          <a:p>
            <a:endParaRPr lang="en-US" dirty="0"/>
          </a:p>
        </p:txBody>
      </p:sp>
    </p:spTree>
    <p:extLst>
      <p:ext uri="{BB962C8B-B14F-4D97-AF65-F5344CB8AC3E}">
        <p14:creationId xmlns:p14="http://schemas.microsoft.com/office/powerpoint/2010/main" val="419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CE06D-185B-A1EE-93AB-D6000C2E554D}"/>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7EFB8619-8AB6-FA89-144E-61099DE87F59}"/>
              </a:ext>
            </a:extLst>
          </p:cNvPr>
          <p:cNvSpPr>
            <a:spLocks noGrp="1"/>
          </p:cNvSpPr>
          <p:nvPr>
            <p:ph type="sldNum" sz="quarter" idx="12"/>
          </p:nvPr>
        </p:nvSpPr>
        <p:spPr/>
        <p:txBody>
          <a:bodyPr/>
          <a:lstStyle/>
          <a:p>
            <a:fld id="{0EA6DD80-447E-DD45-8F95-B9C2C2625F19}" type="slidenum">
              <a:rPr lang="en-US" smtClean="0"/>
              <a:t>10</a:t>
            </a:fld>
            <a:endParaRPr lang="en-US"/>
          </a:p>
        </p:txBody>
      </p:sp>
      <p:pic>
        <p:nvPicPr>
          <p:cNvPr id="5" name="Picture 4">
            <a:extLst>
              <a:ext uri="{FF2B5EF4-FFF2-40B4-BE49-F238E27FC236}">
                <a16:creationId xmlns:a16="http://schemas.microsoft.com/office/drawing/2014/main" id="{4DDF9FED-AA94-BD42-09B1-D5B493E5366C}"/>
              </a:ext>
            </a:extLst>
          </p:cNvPr>
          <p:cNvPicPr>
            <a:picLocks noChangeAspect="1"/>
          </p:cNvPicPr>
          <p:nvPr/>
        </p:nvPicPr>
        <p:blipFill>
          <a:blip r:embed="rId2"/>
          <a:stretch>
            <a:fillRect/>
          </a:stretch>
        </p:blipFill>
        <p:spPr>
          <a:xfrm rot="-2640000">
            <a:off x="2962030" y="2529615"/>
            <a:ext cx="5796000" cy="2281316"/>
          </a:xfrm>
          <a:prstGeom prst="rect">
            <a:avLst/>
          </a:prstGeom>
        </p:spPr>
      </p:pic>
      <p:pic>
        <p:nvPicPr>
          <p:cNvPr id="7" name="Picture 6">
            <a:extLst>
              <a:ext uri="{FF2B5EF4-FFF2-40B4-BE49-F238E27FC236}">
                <a16:creationId xmlns:a16="http://schemas.microsoft.com/office/drawing/2014/main" id="{06430B1A-FE38-5294-D680-B01D58461BDA}"/>
              </a:ext>
            </a:extLst>
          </p:cNvPr>
          <p:cNvPicPr>
            <a:picLocks noChangeAspect="1"/>
          </p:cNvPicPr>
          <p:nvPr/>
        </p:nvPicPr>
        <p:blipFill>
          <a:blip r:embed="rId3"/>
          <a:stretch>
            <a:fillRect/>
          </a:stretch>
        </p:blipFill>
        <p:spPr>
          <a:xfrm rot="-2640000">
            <a:off x="6141654" y="2895273"/>
            <a:ext cx="5760000" cy="2171684"/>
          </a:xfrm>
          <a:prstGeom prst="rect">
            <a:avLst/>
          </a:prstGeom>
        </p:spPr>
      </p:pic>
      <p:pic>
        <p:nvPicPr>
          <p:cNvPr id="9" name="Picture 8">
            <a:extLst>
              <a:ext uri="{FF2B5EF4-FFF2-40B4-BE49-F238E27FC236}">
                <a16:creationId xmlns:a16="http://schemas.microsoft.com/office/drawing/2014/main" id="{A2363340-F456-4ED8-65DA-4F4753945AF7}"/>
              </a:ext>
            </a:extLst>
          </p:cNvPr>
          <p:cNvPicPr>
            <a:picLocks noChangeAspect="1"/>
          </p:cNvPicPr>
          <p:nvPr/>
        </p:nvPicPr>
        <p:blipFill>
          <a:blip r:embed="rId4"/>
          <a:stretch>
            <a:fillRect/>
          </a:stretch>
        </p:blipFill>
        <p:spPr>
          <a:xfrm rot="-2700000">
            <a:off x="-196607" y="1888531"/>
            <a:ext cx="6516000" cy="2142903"/>
          </a:xfrm>
          <a:prstGeom prst="rect">
            <a:avLst/>
          </a:prstGeom>
        </p:spPr>
      </p:pic>
    </p:spTree>
    <p:extLst>
      <p:ext uri="{BB962C8B-B14F-4D97-AF65-F5344CB8AC3E}">
        <p14:creationId xmlns:p14="http://schemas.microsoft.com/office/powerpoint/2010/main" val="65545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478E7-507C-3145-8A1B-2FC5D59DD9C0}"/>
              </a:ext>
            </a:extLst>
          </p:cNvPr>
          <p:cNvSpPr>
            <a:spLocks noGrp="1"/>
          </p:cNvSpPr>
          <p:nvPr>
            <p:ph sz="half" idx="2"/>
          </p:nvPr>
        </p:nvSpPr>
        <p:spPr>
          <a:xfrm>
            <a:off x="5930537" y="1825625"/>
            <a:ext cx="5423263" cy="4351338"/>
          </a:xfrm>
        </p:spPr>
        <p:txBody>
          <a:bodyPr>
            <a:noAutofit/>
          </a:bodyPr>
          <a:lstStyle/>
          <a:p>
            <a:pPr marL="0" indent="0">
              <a:buNone/>
            </a:pPr>
            <a:r>
              <a:rPr lang="en-GB" sz="2200" dirty="0">
                <a:latin typeface="+mn-lt"/>
              </a:rPr>
              <a:t>“Risks relating to risk-based exclusion of MPs should, in my view, be decided by the courts as part of that process. The proposal that we should do that in-house is </a:t>
            </a:r>
            <a:r>
              <a:rPr lang="en-GB" sz="2200" b="1" dirty="0">
                <a:latin typeface="+mn-lt"/>
              </a:rPr>
              <a:t>completely wrong. </a:t>
            </a:r>
            <a:r>
              <a:rPr lang="en-GB" sz="2200" dirty="0">
                <a:latin typeface="+mn-lt"/>
              </a:rPr>
              <a:t>The Commission’s proposal that two MPs and one non-executive member of the Commission should comprise the adjudication panel is even odder. That would mean that people who are not Members of this House and have not been elected would be able to exclude a Member of this House who has been elected, and that that Member, once excluded, would not be able to appeal. How can that be fair?”</a:t>
            </a:r>
          </a:p>
          <a:p>
            <a:pPr marL="0" indent="0" algn="r">
              <a:buNone/>
            </a:pPr>
            <a:r>
              <a:rPr lang="en-GB" sz="2200" dirty="0">
                <a:latin typeface="+mn-lt"/>
              </a:rPr>
              <a:t>Sir Christopher Chope</a:t>
            </a:r>
          </a:p>
        </p:txBody>
      </p:sp>
      <p:sp>
        <p:nvSpPr>
          <p:cNvPr id="4" name="Date Placeholder 3">
            <a:extLst>
              <a:ext uri="{FF2B5EF4-FFF2-40B4-BE49-F238E27FC236}">
                <a16:creationId xmlns:a16="http://schemas.microsoft.com/office/drawing/2014/main" id="{63A2C3D7-0CA5-237C-BFC1-852AC29D3CC7}"/>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CA6A45B1-56B1-6B6E-D14C-39216FD86FEB}"/>
              </a:ext>
            </a:extLst>
          </p:cNvPr>
          <p:cNvSpPr>
            <a:spLocks noGrp="1"/>
          </p:cNvSpPr>
          <p:nvPr>
            <p:ph type="sldNum" sz="quarter" idx="12"/>
          </p:nvPr>
        </p:nvSpPr>
        <p:spPr/>
        <p:txBody>
          <a:bodyPr/>
          <a:lstStyle/>
          <a:p>
            <a:fld id="{0EA6DD80-447E-DD45-8F95-B9C2C2625F19}" type="slidenum">
              <a:rPr lang="en-US" smtClean="0"/>
              <a:t>11</a:t>
            </a:fld>
            <a:endParaRPr lang="en-US"/>
          </a:p>
        </p:txBody>
      </p:sp>
      <p:sp>
        <p:nvSpPr>
          <p:cNvPr id="6" name="Title 5">
            <a:extLst>
              <a:ext uri="{FF2B5EF4-FFF2-40B4-BE49-F238E27FC236}">
                <a16:creationId xmlns:a16="http://schemas.microsoft.com/office/drawing/2014/main" id="{378375A1-67F7-E8D1-30BD-28CA5365F0C4}"/>
              </a:ext>
            </a:extLst>
          </p:cNvPr>
          <p:cNvSpPr>
            <a:spLocks noGrp="1"/>
          </p:cNvSpPr>
          <p:nvPr>
            <p:ph type="title"/>
          </p:nvPr>
        </p:nvSpPr>
        <p:spPr/>
        <p:txBody>
          <a:bodyPr/>
          <a:lstStyle/>
          <a:p>
            <a:r>
              <a:rPr lang="en-GB" dirty="0"/>
              <a:t>Debate 16/6/23 – no final decisions</a:t>
            </a:r>
          </a:p>
        </p:txBody>
      </p:sp>
      <p:sp>
        <p:nvSpPr>
          <p:cNvPr id="9" name="Content Placeholder 8">
            <a:extLst>
              <a:ext uri="{FF2B5EF4-FFF2-40B4-BE49-F238E27FC236}">
                <a16:creationId xmlns:a16="http://schemas.microsoft.com/office/drawing/2014/main" id="{2BDABFF2-3D64-7598-0176-CBFCF41D37C5}"/>
              </a:ext>
            </a:extLst>
          </p:cNvPr>
          <p:cNvSpPr>
            <a:spLocks noGrp="1"/>
          </p:cNvSpPr>
          <p:nvPr>
            <p:ph sz="half" idx="1"/>
          </p:nvPr>
        </p:nvSpPr>
        <p:spPr>
          <a:xfrm>
            <a:off x="838200" y="1825625"/>
            <a:ext cx="5000897" cy="4351338"/>
          </a:xfrm>
        </p:spPr>
        <p:txBody>
          <a:bodyPr>
            <a:noAutofit/>
          </a:bodyPr>
          <a:lstStyle/>
          <a:p>
            <a:pPr marL="0" indent="0">
              <a:buNone/>
            </a:pPr>
            <a:r>
              <a:rPr lang="en-GB" sz="2200" dirty="0">
                <a:latin typeface="+mn-lt"/>
              </a:rPr>
              <a:t>“Again, when we talk about a risk-based approach and about mitigating some of those risks, exclusion is not a sanction. Exclusion is a safeguarding proposal that is done without prejudice, in the same way that, </a:t>
            </a:r>
            <a:r>
              <a:rPr lang="en-GB" sz="2200" b="1" dirty="0">
                <a:latin typeface="+mn-lt"/>
              </a:rPr>
              <a:t>in any other workplace</a:t>
            </a:r>
            <a:r>
              <a:rPr lang="en-GB" sz="2200" dirty="0">
                <a:latin typeface="+mn-lt"/>
              </a:rPr>
              <a:t>, people can be suspended while an investigation is carried out, for safeguarding purposes. We have 650 individual employers, as well as the House itself, so does he not think that we have the same duties and responsibilities around safeguarding as any other workplace?”</a:t>
            </a:r>
          </a:p>
          <a:p>
            <a:pPr marL="0" indent="0" algn="r">
              <a:buNone/>
            </a:pPr>
            <a:r>
              <a:rPr lang="en-GB" sz="2200" dirty="0">
                <a:latin typeface="+mn-lt"/>
              </a:rPr>
              <a:t>Charlotte Nichols</a:t>
            </a:r>
          </a:p>
        </p:txBody>
      </p:sp>
    </p:spTree>
    <p:extLst>
      <p:ext uri="{BB962C8B-B14F-4D97-AF65-F5344CB8AC3E}">
        <p14:creationId xmlns:p14="http://schemas.microsoft.com/office/powerpoint/2010/main" val="351352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DA34-FC59-BAFC-6F81-00AA5A826265}"/>
              </a:ext>
            </a:extLst>
          </p:cNvPr>
          <p:cNvSpPr>
            <a:spLocks noGrp="1"/>
          </p:cNvSpPr>
          <p:nvPr>
            <p:ph type="title"/>
          </p:nvPr>
        </p:nvSpPr>
        <p:spPr/>
        <p:txBody>
          <a:bodyPr/>
          <a:lstStyle/>
          <a:p>
            <a:r>
              <a:rPr lang="en-GB" dirty="0">
                <a:latin typeface="+mn-lt"/>
              </a:rPr>
              <a:t>Prime Minister</a:t>
            </a:r>
            <a:br>
              <a:rPr lang="en-GB" dirty="0">
                <a:latin typeface="+mn-lt"/>
              </a:rPr>
            </a:br>
            <a:r>
              <a:rPr lang="en-GB" dirty="0">
                <a:latin typeface="+mn-lt"/>
              </a:rPr>
              <a:t>Boris Johnson</a:t>
            </a:r>
          </a:p>
        </p:txBody>
      </p:sp>
      <p:sp>
        <p:nvSpPr>
          <p:cNvPr id="4" name="Text Placeholder 3">
            <a:extLst>
              <a:ext uri="{FF2B5EF4-FFF2-40B4-BE49-F238E27FC236}">
                <a16:creationId xmlns:a16="http://schemas.microsoft.com/office/drawing/2014/main" id="{0BCAC70D-BFDB-DEA4-6ED0-C5A90904C201}"/>
              </a:ext>
            </a:extLst>
          </p:cNvPr>
          <p:cNvSpPr>
            <a:spLocks noGrp="1"/>
          </p:cNvSpPr>
          <p:nvPr>
            <p:ph type="body" sz="half" idx="2"/>
          </p:nvPr>
        </p:nvSpPr>
        <p:spPr/>
        <p:txBody>
          <a:bodyPr>
            <a:noAutofit/>
          </a:bodyPr>
          <a:lstStyle/>
          <a:p>
            <a:r>
              <a:rPr lang="en-GB" sz="2000" dirty="0">
                <a:latin typeface="+mn-lt"/>
              </a:rPr>
              <a:t>“all guidance was followed in No. 10”</a:t>
            </a:r>
          </a:p>
          <a:p>
            <a:r>
              <a:rPr lang="en-GB" sz="2000" dirty="0">
                <a:latin typeface="+mn-lt"/>
              </a:rPr>
              <a:t>“I have been repeatedly assured since these allegations emerged that there was no party and that no Covid rules were broken” </a:t>
            </a:r>
          </a:p>
          <a:p>
            <a:r>
              <a:rPr lang="en-GB" sz="2000" dirty="0">
                <a:latin typeface="+mn-lt"/>
              </a:rPr>
              <a:t>“I am sickened myself and furious about that, but I repeat what I have said to him: I have been repeatedly assured that the rules were not broken” </a:t>
            </a:r>
          </a:p>
          <a:p>
            <a:r>
              <a:rPr lang="en-GB" sz="2000" dirty="0">
                <a:latin typeface="+mn-lt"/>
              </a:rPr>
              <a:t>“the guidance was followed and the rules were followed at all  times”</a:t>
            </a:r>
          </a:p>
        </p:txBody>
      </p:sp>
      <p:sp>
        <p:nvSpPr>
          <p:cNvPr id="5" name="Date Placeholder 4">
            <a:extLst>
              <a:ext uri="{FF2B5EF4-FFF2-40B4-BE49-F238E27FC236}">
                <a16:creationId xmlns:a16="http://schemas.microsoft.com/office/drawing/2014/main" id="{281FED3A-A66B-ABD3-664E-C6C28F4525AD}"/>
              </a:ext>
            </a:extLst>
          </p:cNvPr>
          <p:cNvSpPr>
            <a:spLocks noGrp="1"/>
          </p:cNvSpPr>
          <p:nvPr>
            <p:ph type="dt" sz="half" idx="10"/>
          </p:nvPr>
        </p:nvSpPr>
        <p:spPr/>
        <p:txBody>
          <a:bodyPr/>
          <a:lstStyle/>
          <a:p>
            <a:r>
              <a:rPr lang="en-US" dirty="0"/>
              <a:t>28 September 2023</a:t>
            </a:r>
          </a:p>
        </p:txBody>
      </p:sp>
      <p:sp>
        <p:nvSpPr>
          <p:cNvPr id="6" name="Slide Number Placeholder 5">
            <a:extLst>
              <a:ext uri="{FF2B5EF4-FFF2-40B4-BE49-F238E27FC236}">
                <a16:creationId xmlns:a16="http://schemas.microsoft.com/office/drawing/2014/main" id="{78308F46-1DEB-BC46-C50D-C16E023C7D3C}"/>
              </a:ext>
            </a:extLst>
          </p:cNvPr>
          <p:cNvSpPr>
            <a:spLocks noGrp="1"/>
          </p:cNvSpPr>
          <p:nvPr>
            <p:ph type="sldNum" sz="quarter" idx="12"/>
          </p:nvPr>
        </p:nvSpPr>
        <p:spPr/>
        <p:txBody>
          <a:bodyPr/>
          <a:lstStyle/>
          <a:p>
            <a:fld id="{0EA6DD80-447E-DD45-8F95-B9C2C2625F19}" type="slidenum">
              <a:rPr lang="en-US" smtClean="0"/>
              <a:t>12</a:t>
            </a:fld>
            <a:endParaRPr lang="en-US"/>
          </a:p>
        </p:txBody>
      </p:sp>
      <p:pic>
        <p:nvPicPr>
          <p:cNvPr id="2050" name="Picture 2" descr="Partygate inquiry: New photos of Boris Johnson during lockdown gatherings  released by MPs | Politics News | Sky News">
            <a:extLst>
              <a:ext uri="{FF2B5EF4-FFF2-40B4-BE49-F238E27FC236}">
                <a16:creationId xmlns:a16="http://schemas.microsoft.com/office/drawing/2014/main" id="{F2F84C3E-959F-1323-5C93-93254423858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756" r="107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7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16DA0-0F3E-4FB7-CFA3-1000D3351F5E}"/>
              </a:ext>
            </a:extLst>
          </p:cNvPr>
          <p:cNvSpPr>
            <a:spLocks noGrp="1"/>
          </p:cNvSpPr>
          <p:nvPr>
            <p:ph sz="half" idx="2"/>
          </p:nvPr>
        </p:nvSpPr>
        <p:spPr>
          <a:xfrm>
            <a:off x="5907857" y="1690688"/>
            <a:ext cx="5575169" cy="4351338"/>
          </a:xfrm>
        </p:spPr>
        <p:txBody>
          <a:bodyPr>
            <a:noAutofit/>
          </a:bodyPr>
          <a:lstStyle/>
          <a:p>
            <a:pPr marL="0" indent="0">
              <a:buNone/>
            </a:pPr>
            <a:r>
              <a:rPr lang="en-GB" sz="1800" dirty="0">
                <a:latin typeface="+mn-lt"/>
              </a:rPr>
              <a:t>“At least some of the gatherings in question represent a serious failure to observe not just the high standards expected of those working at the heart of Government but also of the standards expected of the entire British population at the time.</a:t>
            </a:r>
          </a:p>
          <a:p>
            <a:pPr marL="0" indent="0">
              <a:buNone/>
            </a:pPr>
            <a:r>
              <a:rPr lang="en-GB" sz="1800" dirty="0">
                <a:latin typeface="+mn-lt"/>
              </a:rPr>
              <a:t>At times it seems there was too little thought given to what was happening cross the country in considering the appropriateness of some of these gatherings, the risks they presented to public health and how they might appear to the public. There were </a:t>
            </a:r>
            <a:r>
              <a:rPr lang="en-GB" sz="1800" b="1" dirty="0">
                <a:latin typeface="+mn-lt"/>
              </a:rPr>
              <a:t>failures of leadership and judgment </a:t>
            </a:r>
            <a:r>
              <a:rPr lang="en-GB" sz="1800" dirty="0">
                <a:latin typeface="+mn-lt"/>
              </a:rPr>
              <a:t>by different parts of No 10 and the Cabinet Office at different times. Some of the events should not have been allowed to take place. Other events should not have been allowed to develop as they did.</a:t>
            </a:r>
          </a:p>
          <a:p>
            <a:pPr marL="0" indent="0">
              <a:buNone/>
            </a:pPr>
            <a:r>
              <a:rPr lang="en-GB" sz="1800" dirty="0">
                <a:latin typeface="+mn-lt"/>
              </a:rPr>
              <a:t>The excessive consumption of alcohol is not appropriate in a professional workplace at any time. Steps must be taken to ensure that every Government Department has a clear and robust policy in place covering the consumption of </a:t>
            </a:r>
            <a:r>
              <a:rPr lang="en-GB" sz="1800" b="1" dirty="0">
                <a:latin typeface="+mn-lt"/>
              </a:rPr>
              <a:t>alcohol in the workplace</a:t>
            </a:r>
            <a:r>
              <a:rPr lang="en-GB" sz="1800" dirty="0">
                <a:latin typeface="+mn-lt"/>
              </a:rPr>
              <a:t>.”</a:t>
            </a:r>
          </a:p>
        </p:txBody>
      </p:sp>
      <p:sp>
        <p:nvSpPr>
          <p:cNvPr id="4" name="Date Placeholder 3">
            <a:extLst>
              <a:ext uri="{FF2B5EF4-FFF2-40B4-BE49-F238E27FC236}">
                <a16:creationId xmlns:a16="http://schemas.microsoft.com/office/drawing/2014/main" id="{25D6D3DC-98B8-44BE-CBCE-C32DACB51090}"/>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1152C255-0E27-DAD3-BCBC-1B0F1D21262F}"/>
              </a:ext>
            </a:extLst>
          </p:cNvPr>
          <p:cNvSpPr>
            <a:spLocks noGrp="1"/>
          </p:cNvSpPr>
          <p:nvPr>
            <p:ph type="sldNum" sz="quarter" idx="12"/>
          </p:nvPr>
        </p:nvSpPr>
        <p:spPr/>
        <p:txBody>
          <a:bodyPr/>
          <a:lstStyle/>
          <a:p>
            <a:fld id="{0EA6DD80-447E-DD45-8F95-B9C2C2625F19}" type="slidenum">
              <a:rPr lang="en-US" smtClean="0"/>
              <a:t>13</a:t>
            </a:fld>
            <a:endParaRPr lang="en-US"/>
          </a:p>
        </p:txBody>
      </p:sp>
      <p:sp>
        <p:nvSpPr>
          <p:cNvPr id="6" name="Title 5">
            <a:extLst>
              <a:ext uri="{FF2B5EF4-FFF2-40B4-BE49-F238E27FC236}">
                <a16:creationId xmlns:a16="http://schemas.microsoft.com/office/drawing/2014/main" id="{5CAD57ED-5790-63FD-C0E4-438BF7F98A11}"/>
              </a:ext>
            </a:extLst>
          </p:cNvPr>
          <p:cNvSpPr>
            <a:spLocks noGrp="1"/>
          </p:cNvSpPr>
          <p:nvPr>
            <p:ph type="title"/>
          </p:nvPr>
        </p:nvSpPr>
        <p:spPr/>
        <p:txBody>
          <a:bodyPr/>
          <a:lstStyle/>
          <a:p>
            <a:r>
              <a:rPr lang="en-GB" dirty="0"/>
              <a:t>Sue Gray’s update 31/1/22 </a:t>
            </a:r>
            <a:br>
              <a:rPr lang="en-GB" dirty="0"/>
            </a:br>
            <a:endParaRPr lang="en-GB" dirty="0"/>
          </a:p>
        </p:txBody>
      </p:sp>
      <p:pic>
        <p:nvPicPr>
          <p:cNvPr id="5124" name="Picture 4" descr="Birthday party and basement bash broken up as Northamptonshire Police dish  out £200 Covid fines | Northampton Chronicle and Echo">
            <a:extLst>
              <a:ext uri="{FF2B5EF4-FFF2-40B4-BE49-F238E27FC236}">
                <a16:creationId xmlns:a16="http://schemas.microsoft.com/office/drawing/2014/main" id="{D598D532-9A90-590E-70C9-EBB5C6B6A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382" y="3654529"/>
            <a:ext cx="2993797" cy="1992236"/>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14">
            <a:extLst>
              <a:ext uri="{FF2B5EF4-FFF2-40B4-BE49-F238E27FC236}">
                <a16:creationId xmlns:a16="http://schemas.microsoft.com/office/drawing/2014/main" id="{E9E5D289-C3E0-DD31-279C-62A1145C279A}"/>
              </a:ext>
            </a:extLst>
          </p:cNvPr>
          <p:cNvPicPr>
            <a:picLocks noGrp="1" noChangeAspect="1"/>
          </p:cNvPicPr>
          <p:nvPr>
            <p:ph sz="half" idx="1"/>
          </p:nvPr>
        </p:nvPicPr>
        <p:blipFill>
          <a:blip r:embed="rId4"/>
          <a:stretch>
            <a:fillRect/>
          </a:stretch>
        </p:blipFill>
        <p:spPr>
          <a:xfrm>
            <a:off x="467805" y="1825625"/>
            <a:ext cx="5181600" cy="970730"/>
          </a:xfrm>
        </p:spPr>
      </p:pic>
      <p:pic>
        <p:nvPicPr>
          <p:cNvPr id="1026" name="Picture 2" descr="Officials 'seize confidential papers and IT equipment' from 'Partygate'  investigator Sue Gray's home | Daily Mail Online">
            <a:extLst>
              <a:ext uri="{FF2B5EF4-FFF2-40B4-BE49-F238E27FC236}">
                <a16:creationId xmlns:a16="http://schemas.microsoft.com/office/drawing/2014/main" id="{D0E47624-9135-C0D9-8CB5-BEE11A969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78" y="2931291"/>
            <a:ext cx="1949778" cy="352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1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4E39B-8070-9E84-3250-4A3377658BA7}"/>
              </a:ext>
            </a:extLst>
          </p:cNvPr>
          <p:cNvSpPr>
            <a:spLocks noGrp="1"/>
          </p:cNvSpPr>
          <p:nvPr>
            <p:ph sz="half" idx="2"/>
          </p:nvPr>
        </p:nvSpPr>
        <p:spPr/>
        <p:txBody>
          <a:bodyPr>
            <a:normAutofit fontScale="92500" lnSpcReduction="20000"/>
          </a:bodyPr>
          <a:lstStyle/>
          <a:p>
            <a:pPr marL="0" indent="0">
              <a:buNone/>
            </a:pPr>
            <a:r>
              <a:rPr lang="en-GB" dirty="0">
                <a:latin typeface="+mn-lt"/>
              </a:rPr>
              <a:t>Tuesday 19 April 2022:</a:t>
            </a:r>
          </a:p>
          <a:p>
            <a:pPr marL="0" indent="0">
              <a:buNone/>
            </a:pPr>
            <a:r>
              <a:rPr lang="en-GB" dirty="0">
                <a:latin typeface="+mn-lt"/>
              </a:rPr>
              <a:t>The Speaker announces his decision to give precedence to a complaint made by the Leader of the Opposition concerning the Prime Minister's statements to the House regarding gatherings held at Downing Street and Whitehall during the COVID-19 pandemic related lockdowns.</a:t>
            </a:r>
          </a:p>
          <a:p>
            <a:pPr marL="0" indent="0">
              <a:buNone/>
            </a:pPr>
            <a:r>
              <a:rPr lang="en-GB" dirty="0">
                <a:latin typeface="+mn-lt"/>
              </a:rPr>
              <a:t>Motion to be given precedence at the commencement of public business on Thursday 21 April</a:t>
            </a:r>
            <a:r>
              <a:rPr lang="en-GB" dirty="0"/>
              <a:t>.</a:t>
            </a:r>
          </a:p>
        </p:txBody>
      </p:sp>
      <p:sp>
        <p:nvSpPr>
          <p:cNvPr id="4" name="Date Placeholder 3">
            <a:extLst>
              <a:ext uri="{FF2B5EF4-FFF2-40B4-BE49-F238E27FC236}">
                <a16:creationId xmlns:a16="http://schemas.microsoft.com/office/drawing/2014/main" id="{EC4EB7F9-0155-8E3B-9B5D-58CD14FD57DA}"/>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1063E484-2547-D8EC-81BE-24C3615C599B}"/>
              </a:ext>
            </a:extLst>
          </p:cNvPr>
          <p:cNvSpPr>
            <a:spLocks noGrp="1"/>
          </p:cNvSpPr>
          <p:nvPr>
            <p:ph type="sldNum" sz="quarter" idx="12"/>
          </p:nvPr>
        </p:nvSpPr>
        <p:spPr/>
        <p:txBody>
          <a:bodyPr/>
          <a:lstStyle/>
          <a:p>
            <a:fld id="{0EA6DD80-447E-DD45-8F95-B9C2C2625F19}" type="slidenum">
              <a:rPr lang="en-US" smtClean="0"/>
              <a:t>14</a:t>
            </a:fld>
            <a:endParaRPr lang="en-US"/>
          </a:p>
        </p:txBody>
      </p:sp>
      <p:sp>
        <p:nvSpPr>
          <p:cNvPr id="6" name="Title 5">
            <a:extLst>
              <a:ext uri="{FF2B5EF4-FFF2-40B4-BE49-F238E27FC236}">
                <a16:creationId xmlns:a16="http://schemas.microsoft.com/office/drawing/2014/main" id="{D2E70A63-6E33-850A-7661-4A11B26C5DC3}"/>
              </a:ext>
            </a:extLst>
          </p:cNvPr>
          <p:cNvSpPr>
            <a:spLocks noGrp="1"/>
          </p:cNvSpPr>
          <p:nvPr>
            <p:ph type="title"/>
          </p:nvPr>
        </p:nvSpPr>
        <p:spPr/>
        <p:txBody>
          <a:bodyPr>
            <a:normAutofit/>
          </a:bodyPr>
          <a:lstStyle/>
          <a:p>
            <a:r>
              <a:rPr lang="en-GB" sz="3600" dirty="0">
                <a:latin typeface="+mn-lt"/>
              </a:rPr>
              <a:t> Media </a:t>
            </a:r>
            <a:r>
              <a:rPr lang="en-GB" sz="3600" dirty="0">
                <a:latin typeface="+mn-lt"/>
                <a:cs typeface="Calibri" panose="020F0502020204030204" pitchFamily="34" charset="0"/>
              </a:rPr>
              <a:t>→ PMQs → Privilege referral</a:t>
            </a:r>
            <a:endParaRPr lang="en-GB" sz="3600" dirty="0">
              <a:latin typeface="+mn-lt"/>
            </a:endParaRPr>
          </a:p>
        </p:txBody>
      </p:sp>
      <p:pic>
        <p:nvPicPr>
          <p:cNvPr id="3078" name="Picture 6" descr="How The Mirror broke Partygate scandal which could still sink PM Boris  Johnson - Mirror Online">
            <a:extLst>
              <a:ext uri="{FF2B5EF4-FFF2-40B4-BE49-F238E27FC236}">
                <a16:creationId xmlns:a16="http://schemas.microsoft.com/office/drawing/2014/main" id="{C5014BE2-77E4-8238-3035-99DB32DA2D7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3403" y="2062717"/>
            <a:ext cx="5586398" cy="354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8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9279-120D-F86C-6DF5-30A5D92AA29D}"/>
              </a:ext>
            </a:extLst>
          </p:cNvPr>
          <p:cNvSpPr>
            <a:spLocks noGrp="1"/>
          </p:cNvSpPr>
          <p:nvPr>
            <p:ph type="title"/>
          </p:nvPr>
        </p:nvSpPr>
        <p:spPr/>
        <p:txBody>
          <a:bodyPr>
            <a:normAutofit/>
          </a:bodyPr>
          <a:lstStyle/>
          <a:p>
            <a:r>
              <a:rPr lang="en-GB" sz="3600" dirty="0">
                <a:latin typeface="+mn-lt"/>
              </a:rPr>
              <a:t>Govt does not vote on referral (21/4/22)</a:t>
            </a:r>
          </a:p>
        </p:txBody>
      </p:sp>
      <p:sp>
        <p:nvSpPr>
          <p:cNvPr id="3" name="Content Placeholder 2">
            <a:extLst>
              <a:ext uri="{FF2B5EF4-FFF2-40B4-BE49-F238E27FC236}">
                <a16:creationId xmlns:a16="http://schemas.microsoft.com/office/drawing/2014/main" id="{89124CCC-42BD-03CB-427D-4948A6B6AD01}"/>
              </a:ext>
            </a:extLst>
          </p:cNvPr>
          <p:cNvSpPr>
            <a:spLocks noGrp="1"/>
          </p:cNvSpPr>
          <p:nvPr>
            <p:ph idx="1"/>
          </p:nvPr>
        </p:nvSpPr>
        <p:spPr/>
        <p:txBody>
          <a:bodyPr>
            <a:normAutofit fontScale="85000" lnSpcReduction="10000"/>
          </a:bodyPr>
          <a:lstStyle/>
          <a:p>
            <a:pPr marL="0" indent="0">
              <a:buNone/>
            </a:pPr>
            <a:r>
              <a:rPr lang="en-GB" dirty="0">
                <a:latin typeface="+mn-lt"/>
              </a:rPr>
              <a:t>“At all times, the Prime Minister has set out his understanding of events, just as he did again in the House on Tuesday. </a:t>
            </a:r>
            <a:r>
              <a:rPr lang="en-GB" b="1" dirty="0">
                <a:latin typeface="+mn-lt"/>
              </a:rPr>
              <a:t>He has no concerns with this issue being considered by the Privileges Committee, </a:t>
            </a:r>
            <a:r>
              <a:rPr lang="en-GB" dirty="0">
                <a:latin typeface="+mn-lt"/>
              </a:rPr>
              <a:t>if that is what the House decides should happen. Nevertheless, Members of this House will be aware that, as I have said, </a:t>
            </a:r>
            <a:r>
              <a:rPr lang="en-GB" b="1" dirty="0">
                <a:latin typeface="+mn-lt"/>
              </a:rPr>
              <a:t>the Government tabled an amendment last night</a:t>
            </a:r>
            <a:r>
              <a:rPr lang="en-GB" dirty="0">
                <a:latin typeface="+mn-lt"/>
              </a:rPr>
              <a:t>, setting out specifically that consideration of this matter should take place after both the conclusion of the police investigation and the publication of Sue Gray’s report, because Members should have all the facts before taking a decision. We are, however, now content that, in practice, any parliamentary process would take place after both the Met’s investigation has concluded and the report from Sue Gray has been published. As a result, </a:t>
            </a:r>
            <a:r>
              <a:rPr lang="en-GB" b="1" dirty="0">
                <a:latin typeface="+mn-lt"/>
              </a:rPr>
              <a:t>Members of Parliament will be able to vote as they see fit on the motion</a:t>
            </a:r>
            <a:r>
              <a:rPr lang="en-GB" dirty="0">
                <a:latin typeface="+mn-lt"/>
              </a:rPr>
              <a:t>, as the Government remain committed to publishing Sue Gray’s report as soon as possible after the Met police investigation has concluded.”</a:t>
            </a:r>
          </a:p>
          <a:p>
            <a:pPr marL="0" indent="0" algn="r">
              <a:buNone/>
            </a:pPr>
            <a:r>
              <a:rPr lang="en-GB" dirty="0">
                <a:latin typeface="+mn-lt"/>
              </a:rPr>
              <a:t>Michael (now Sir Michael) Ellis</a:t>
            </a:r>
          </a:p>
        </p:txBody>
      </p:sp>
      <p:sp>
        <p:nvSpPr>
          <p:cNvPr id="4" name="Date Placeholder 3">
            <a:extLst>
              <a:ext uri="{FF2B5EF4-FFF2-40B4-BE49-F238E27FC236}">
                <a16:creationId xmlns:a16="http://schemas.microsoft.com/office/drawing/2014/main" id="{F6883703-8CCD-7A32-46D1-660EB26AEDBE}"/>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31F443D7-397B-6F6A-8021-6AFFB96108CA}"/>
              </a:ext>
            </a:extLst>
          </p:cNvPr>
          <p:cNvSpPr>
            <a:spLocks noGrp="1"/>
          </p:cNvSpPr>
          <p:nvPr>
            <p:ph type="sldNum" sz="quarter" idx="12"/>
          </p:nvPr>
        </p:nvSpPr>
        <p:spPr/>
        <p:txBody>
          <a:bodyPr/>
          <a:lstStyle/>
          <a:p>
            <a:fld id="{0EA6DD80-447E-DD45-8F95-B9C2C2625F19}" type="slidenum">
              <a:rPr lang="en-US" smtClean="0"/>
              <a:pPr/>
              <a:t>15</a:t>
            </a:fld>
            <a:endParaRPr lang="en-US" dirty="0"/>
          </a:p>
        </p:txBody>
      </p:sp>
    </p:spTree>
    <p:extLst>
      <p:ext uri="{BB962C8B-B14F-4D97-AF65-F5344CB8AC3E}">
        <p14:creationId xmlns:p14="http://schemas.microsoft.com/office/powerpoint/2010/main" val="287988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16DA0-0F3E-4FB7-CFA3-1000D3351F5E}"/>
              </a:ext>
            </a:extLst>
          </p:cNvPr>
          <p:cNvSpPr>
            <a:spLocks noGrp="1"/>
          </p:cNvSpPr>
          <p:nvPr>
            <p:ph sz="half" idx="2"/>
          </p:nvPr>
        </p:nvSpPr>
        <p:spPr>
          <a:xfrm>
            <a:off x="5823015" y="2005011"/>
            <a:ext cx="5575169" cy="4591731"/>
          </a:xfrm>
        </p:spPr>
        <p:txBody>
          <a:bodyPr>
            <a:noAutofit/>
          </a:bodyPr>
          <a:lstStyle/>
          <a:p>
            <a:pPr marL="0" indent="0">
              <a:buNone/>
            </a:pPr>
            <a:r>
              <a:rPr lang="en-GB" sz="1800" dirty="0">
                <a:latin typeface="+mn-lt"/>
              </a:rPr>
              <a:t>The general findings set out in my update of 31st January 2022 still stand.</a:t>
            </a:r>
          </a:p>
          <a:p>
            <a:pPr marL="0" indent="0">
              <a:buNone/>
            </a:pPr>
            <a:r>
              <a:rPr lang="en-GB" sz="1800" dirty="0">
                <a:latin typeface="+mn-lt"/>
              </a:rPr>
              <a:t>Whatever the initial intent, what took place at many of these gatherings and the way in which they developed was </a:t>
            </a:r>
            <a:r>
              <a:rPr lang="en-GB" sz="1800" b="1" dirty="0">
                <a:latin typeface="+mn-lt"/>
              </a:rPr>
              <a:t>not in line with Covid guidance </a:t>
            </a:r>
            <a:r>
              <a:rPr lang="en-GB" sz="1800" dirty="0">
                <a:latin typeface="+mn-lt"/>
              </a:rPr>
              <a:t>at the time. Even allowing for the extraordinary pressures officials and advisers were under, the factual findings of this report illustrate some attitudes and behaviours inconsistent with that guidance. It is also clear, from the outcome of the police investigation, that a large number of individuals (83) who attended </a:t>
            </a:r>
            <a:r>
              <a:rPr lang="en-GB" sz="1800" b="1" dirty="0">
                <a:latin typeface="+mn-lt"/>
              </a:rPr>
              <a:t>these events breached Covid regulations </a:t>
            </a:r>
            <a:r>
              <a:rPr lang="en-GB" sz="1800" dirty="0">
                <a:latin typeface="+mn-lt"/>
              </a:rPr>
              <a:t>and therefore Covid guidance.</a:t>
            </a:r>
          </a:p>
          <a:p>
            <a:pPr marL="0" indent="0">
              <a:buNone/>
            </a:pPr>
            <a:r>
              <a:rPr lang="en-GB" sz="1800" dirty="0">
                <a:latin typeface="+mn-lt"/>
              </a:rPr>
              <a:t>I have already commented in my update on what I found to be </a:t>
            </a:r>
            <a:r>
              <a:rPr lang="en-GB" sz="1800" b="1" dirty="0">
                <a:latin typeface="+mn-lt"/>
              </a:rPr>
              <a:t>failures of leadership and judgme</a:t>
            </a:r>
            <a:r>
              <a:rPr lang="en-GB" sz="1800" dirty="0">
                <a:latin typeface="+mn-lt"/>
              </a:rPr>
              <a:t>nt in No 10 and the Cabinet Office. The events that I investigated were attended by leaders in government. Many of these events </a:t>
            </a:r>
            <a:r>
              <a:rPr lang="en-GB" sz="1800" b="1" dirty="0">
                <a:latin typeface="+mn-lt"/>
              </a:rPr>
              <a:t>should not have been allowed to happen.</a:t>
            </a:r>
          </a:p>
        </p:txBody>
      </p:sp>
      <p:sp>
        <p:nvSpPr>
          <p:cNvPr id="4" name="Date Placeholder 3">
            <a:extLst>
              <a:ext uri="{FF2B5EF4-FFF2-40B4-BE49-F238E27FC236}">
                <a16:creationId xmlns:a16="http://schemas.microsoft.com/office/drawing/2014/main" id="{25D6D3DC-98B8-44BE-CBCE-C32DACB51090}"/>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1152C255-0E27-DAD3-BCBC-1B0F1D21262F}"/>
              </a:ext>
            </a:extLst>
          </p:cNvPr>
          <p:cNvSpPr>
            <a:spLocks noGrp="1"/>
          </p:cNvSpPr>
          <p:nvPr>
            <p:ph type="sldNum" sz="quarter" idx="12"/>
          </p:nvPr>
        </p:nvSpPr>
        <p:spPr/>
        <p:txBody>
          <a:bodyPr/>
          <a:lstStyle/>
          <a:p>
            <a:fld id="{0EA6DD80-447E-DD45-8F95-B9C2C2625F19}" type="slidenum">
              <a:rPr lang="en-US" smtClean="0"/>
              <a:t>16</a:t>
            </a:fld>
            <a:endParaRPr lang="en-US" dirty="0"/>
          </a:p>
        </p:txBody>
      </p:sp>
      <p:sp>
        <p:nvSpPr>
          <p:cNvPr id="6" name="Title 5">
            <a:extLst>
              <a:ext uri="{FF2B5EF4-FFF2-40B4-BE49-F238E27FC236}">
                <a16:creationId xmlns:a16="http://schemas.microsoft.com/office/drawing/2014/main" id="{5CAD57ED-5790-63FD-C0E4-438BF7F98A11}"/>
              </a:ext>
            </a:extLst>
          </p:cNvPr>
          <p:cNvSpPr>
            <a:spLocks noGrp="1"/>
          </p:cNvSpPr>
          <p:nvPr>
            <p:ph type="title"/>
          </p:nvPr>
        </p:nvSpPr>
        <p:spPr/>
        <p:txBody>
          <a:bodyPr/>
          <a:lstStyle/>
          <a:p>
            <a:r>
              <a:rPr lang="en-GB" dirty="0"/>
              <a:t>Sue Gray’s findings 25/5/2022</a:t>
            </a:r>
          </a:p>
        </p:txBody>
      </p:sp>
      <p:pic>
        <p:nvPicPr>
          <p:cNvPr id="11" name="Content Placeholder 7">
            <a:extLst>
              <a:ext uri="{FF2B5EF4-FFF2-40B4-BE49-F238E27FC236}">
                <a16:creationId xmlns:a16="http://schemas.microsoft.com/office/drawing/2014/main" id="{C1430F97-2A7B-EEBD-B441-FB564240EC16}"/>
              </a:ext>
            </a:extLst>
          </p:cNvPr>
          <p:cNvPicPr>
            <a:picLocks noGrp="1" noChangeAspect="1"/>
          </p:cNvPicPr>
          <p:nvPr>
            <p:ph sz="half" idx="1"/>
          </p:nvPr>
        </p:nvPicPr>
        <p:blipFill>
          <a:blip r:embed="rId3"/>
          <a:stretch>
            <a:fillRect/>
          </a:stretch>
        </p:blipFill>
        <p:spPr>
          <a:xfrm>
            <a:off x="697583" y="1916215"/>
            <a:ext cx="4822596" cy="1287257"/>
          </a:xfrm>
        </p:spPr>
      </p:pic>
      <p:pic>
        <p:nvPicPr>
          <p:cNvPr id="1026" name="Picture 2" descr="DAILY MAIL COMMENT: Gray areas undermine the Partygate probe | Daily Mail  Online">
            <a:extLst>
              <a:ext uri="{FF2B5EF4-FFF2-40B4-BE49-F238E27FC236}">
                <a16:creationId xmlns:a16="http://schemas.microsoft.com/office/drawing/2014/main" id="{DABC41D6-31EF-8AEE-7BF9-B52A5DB1E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356" y="2979877"/>
            <a:ext cx="3376473" cy="337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7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027C-DAB6-B5E2-B86F-3786EB1DACC4}"/>
              </a:ext>
            </a:extLst>
          </p:cNvPr>
          <p:cNvSpPr>
            <a:spLocks noGrp="1"/>
          </p:cNvSpPr>
          <p:nvPr>
            <p:ph type="title"/>
          </p:nvPr>
        </p:nvSpPr>
        <p:spPr/>
        <p:txBody>
          <a:bodyPr/>
          <a:lstStyle/>
          <a:p>
            <a:r>
              <a:rPr lang="en-GB" dirty="0"/>
              <a:t>Committee of Privileges</a:t>
            </a:r>
          </a:p>
        </p:txBody>
      </p:sp>
      <p:pic>
        <p:nvPicPr>
          <p:cNvPr id="6" name="Content Placeholder 5">
            <a:extLst>
              <a:ext uri="{FF2B5EF4-FFF2-40B4-BE49-F238E27FC236}">
                <a16:creationId xmlns:a16="http://schemas.microsoft.com/office/drawing/2014/main" id="{87CA9B3A-9E4C-D0B9-3BD9-6810B0227619}"/>
              </a:ext>
            </a:extLst>
          </p:cNvPr>
          <p:cNvPicPr>
            <a:picLocks noGrp="1" noChangeAspect="1"/>
          </p:cNvPicPr>
          <p:nvPr>
            <p:ph idx="1"/>
          </p:nvPr>
        </p:nvPicPr>
        <p:blipFill>
          <a:blip r:embed="rId2"/>
          <a:stretch>
            <a:fillRect/>
          </a:stretch>
        </p:blipFill>
        <p:spPr>
          <a:xfrm>
            <a:off x="956932" y="2764151"/>
            <a:ext cx="1484198" cy="1981480"/>
          </a:xfrm>
          <a:prstGeom prst="rect">
            <a:avLst/>
          </a:prstGeom>
        </p:spPr>
      </p:pic>
      <p:sp>
        <p:nvSpPr>
          <p:cNvPr id="4" name="Date Placeholder 3">
            <a:extLst>
              <a:ext uri="{FF2B5EF4-FFF2-40B4-BE49-F238E27FC236}">
                <a16:creationId xmlns:a16="http://schemas.microsoft.com/office/drawing/2014/main" id="{066E1C00-5265-F1AB-02E1-9C8F126D676D}"/>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6611C8DA-35D3-5B12-A85B-455238DB5F2A}"/>
              </a:ext>
            </a:extLst>
          </p:cNvPr>
          <p:cNvSpPr>
            <a:spLocks noGrp="1"/>
          </p:cNvSpPr>
          <p:nvPr>
            <p:ph type="sldNum" sz="quarter" idx="12"/>
          </p:nvPr>
        </p:nvSpPr>
        <p:spPr/>
        <p:txBody>
          <a:bodyPr/>
          <a:lstStyle/>
          <a:p>
            <a:fld id="{0EA6DD80-447E-DD45-8F95-B9C2C2625F19}" type="slidenum">
              <a:rPr lang="en-US" smtClean="0"/>
              <a:pPr/>
              <a:t>17</a:t>
            </a:fld>
            <a:endParaRPr lang="en-US" dirty="0"/>
          </a:p>
        </p:txBody>
      </p:sp>
      <p:pic>
        <p:nvPicPr>
          <p:cNvPr id="4098" name="Picture 2" descr="Bernard Jenkin - Wikipedia">
            <a:extLst>
              <a:ext uri="{FF2B5EF4-FFF2-40B4-BE49-F238E27FC236}">
                <a16:creationId xmlns:a16="http://schemas.microsoft.com/office/drawing/2014/main" id="{D574E273-8110-3B00-B7CE-53826E639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494" y="1605199"/>
            <a:ext cx="1557656" cy="1981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arles Walker (British politician) - Wikipedia">
            <a:extLst>
              <a:ext uri="{FF2B5EF4-FFF2-40B4-BE49-F238E27FC236}">
                <a16:creationId xmlns:a16="http://schemas.microsoft.com/office/drawing/2014/main" id="{80E33FCC-01B3-24F8-04B4-EEF301104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120" y="1605200"/>
            <a:ext cx="1484196" cy="19814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dy Carter (politician) - Wikipedia">
            <a:extLst>
              <a:ext uri="{FF2B5EF4-FFF2-40B4-BE49-F238E27FC236}">
                <a16:creationId xmlns:a16="http://schemas.microsoft.com/office/drawing/2014/main" id="{9904DE69-47DD-467A-3C25-BD4EEBC8D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431" y="1605199"/>
            <a:ext cx="1484199" cy="19814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lberto Costa (British politician) - Wikipedia">
            <a:extLst>
              <a:ext uri="{FF2B5EF4-FFF2-40B4-BE49-F238E27FC236}">
                <a16:creationId xmlns:a16="http://schemas.microsoft.com/office/drawing/2014/main" id="{4552A732-49FD-D6CA-D38D-66D3AA5F6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303" y="1618760"/>
            <a:ext cx="1484196" cy="19814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Yvonne Fovargue - Wikipedia">
            <a:extLst>
              <a:ext uri="{FF2B5EF4-FFF2-40B4-BE49-F238E27FC236}">
                <a16:creationId xmlns:a16="http://schemas.microsoft.com/office/drawing/2014/main" id="{DA57AFE6-EB7F-10C3-BFA6-4581644771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1800" y="4066521"/>
            <a:ext cx="1484200" cy="198148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llan Dorans - Wikipedia">
            <a:extLst>
              <a:ext uri="{FF2B5EF4-FFF2-40B4-BE49-F238E27FC236}">
                <a16:creationId xmlns:a16="http://schemas.microsoft.com/office/drawing/2014/main" id="{A546085D-F907-69D0-E321-871D57D4B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6869" y="3987662"/>
            <a:ext cx="1557656" cy="207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8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830BE-6B23-AFB7-A5E4-E8B08EC60AD9}"/>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E6680828-7DE0-E9C4-B7A7-D9597CD5844F}"/>
              </a:ext>
            </a:extLst>
          </p:cNvPr>
          <p:cNvSpPr>
            <a:spLocks noGrp="1"/>
          </p:cNvSpPr>
          <p:nvPr>
            <p:ph type="sldNum" sz="quarter" idx="12"/>
          </p:nvPr>
        </p:nvSpPr>
        <p:spPr/>
        <p:txBody>
          <a:bodyPr/>
          <a:lstStyle/>
          <a:p>
            <a:fld id="{0EA6DD80-447E-DD45-8F95-B9C2C2625F19}" type="slidenum">
              <a:rPr lang="en-US" smtClean="0"/>
              <a:t>18</a:t>
            </a:fld>
            <a:endParaRPr lang="en-US"/>
          </a:p>
        </p:txBody>
      </p:sp>
      <p:pic>
        <p:nvPicPr>
          <p:cNvPr id="5" name="Picture 4">
            <a:extLst>
              <a:ext uri="{FF2B5EF4-FFF2-40B4-BE49-F238E27FC236}">
                <a16:creationId xmlns:a16="http://schemas.microsoft.com/office/drawing/2014/main" id="{EED180E8-9066-FAF3-03CD-9615A3966850}"/>
              </a:ext>
            </a:extLst>
          </p:cNvPr>
          <p:cNvPicPr>
            <a:picLocks noChangeAspect="1"/>
          </p:cNvPicPr>
          <p:nvPr/>
        </p:nvPicPr>
        <p:blipFill>
          <a:blip r:embed="rId2"/>
          <a:stretch>
            <a:fillRect/>
          </a:stretch>
        </p:blipFill>
        <p:spPr>
          <a:xfrm>
            <a:off x="3128340" y="0"/>
            <a:ext cx="5935320" cy="6858000"/>
          </a:xfrm>
          <a:prstGeom prst="rect">
            <a:avLst/>
          </a:prstGeom>
        </p:spPr>
      </p:pic>
    </p:spTree>
    <p:extLst>
      <p:ext uri="{BB962C8B-B14F-4D97-AF65-F5344CB8AC3E}">
        <p14:creationId xmlns:p14="http://schemas.microsoft.com/office/powerpoint/2010/main" val="373527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3C70-C98E-448E-01BC-2250611A7591}"/>
              </a:ext>
            </a:extLst>
          </p:cNvPr>
          <p:cNvSpPr>
            <a:spLocks noGrp="1"/>
          </p:cNvSpPr>
          <p:nvPr>
            <p:ph type="title"/>
          </p:nvPr>
        </p:nvSpPr>
        <p:spPr/>
        <p:txBody>
          <a:bodyPr/>
          <a:lstStyle/>
          <a:p>
            <a:r>
              <a:rPr lang="en-GB" dirty="0">
                <a:latin typeface="+mn-lt"/>
              </a:rPr>
              <a:t>Conclusion (proposed conduct of inquiry)</a:t>
            </a:r>
          </a:p>
        </p:txBody>
      </p:sp>
      <p:sp>
        <p:nvSpPr>
          <p:cNvPr id="3" name="Content Placeholder 2">
            <a:extLst>
              <a:ext uri="{FF2B5EF4-FFF2-40B4-BE49-F238E27FC236}">
                <a16:creationId xmlns:a16="http://schemas.microsoft.com/office/drawing/2014/main" id="{33D0C881-6544-4B80-8015-29728DFE6CAA}"/>
              </a:ext>
            </a:extLst>
          </p:cNvPr>
          <p:cNvSpPr>
            <a:spLocks noGrp="1"/>
          </p:cNvSpPr>
          <p:nvPr>
            <p:ph idx="1"/>
          </p:nvPr>
        </p:nvSpPr>
        <p:spPr/>
        <p:txBody>
          <a:bodyPr>
            <a:normAutofit fontScale="92500" lnSpcReduction="10000"/>
          </a:bodyPr>
          <a:lstStyle/>
          <a:p>
            <a:pPr marL="0" indent="0">
              <a:buNone/>
            </a:pPr>
            <a:r>
              <a:rPr lang="en-GB" dirty="0">
                <a:latin typeface="Calibri" panose="020F0502020204030204" pitchFamily="34" charset="0"/>
                <a:cs typeface="Calibri" panose="020F0502020204030204" pitchFamily="34" charset="0"/>
              </a:rPr>
              <a:t>In summary, the focus of the House’s contempt jurisdiction is on the effect of the action or omission in question – does it impede or obstruct the House’s functions, or does it have the tendency to do so, directly or indirectly.</a:t>
            </a:r>
          </a:p>
          <a:p>
            <a:pPr marL="0" indent="0">
              <a:buNone/>
            </a:pPr>
            <a:r>
              <a:rPr lang="en-GB" dirty="0">
                <a:latin typeface="Calibri" panose="020F0502020204030204" pitchFamily="34" charset="0"/>
                <a:cs typeface="Calibri" panose="020F0502020204030204" pitchFamily="34" charset="0"/>
              </a:rPr>
              <a:t>It is not necessary that intention is involved. Although some degree of intent may be inherent in the public perception of “misleading”, that is not decisive and the references in Erskine May are descriptive. The Committee will have to decide how far some intent or omission is implied in the plain language of the resolution of the House.</a:t>
            </a:r>
          </a:p>
          <a:p>
            <a:pPr marL="0" indent="0">
              <a:buNone/>
            </a:pPr>
            <a:r>
              <a:rPr lang="en-GB" dirty="0">
                <a:latin typeface="Calibri" panose="020F0502020204030204" pitchFamily="34" charset="0"/>
                <a:cs typeface="Calibri" panose="020F0502020204030204" pitchFamily="34" charset="0"/>
              </a:rPr>
              <a:t>The Ministerial Code is not relevant, but Mr Johnson’s position as a Minister is relevant as untruthful answers from Ministers are inherently likely to obstruct or impede the functioning of the House, or to have the tendency to do so.</a:t>
            </a:r>
          </a:p>
        </p:txBody>
      </p:sp>
      <p:sp>
        <p:nvSpPr>
          <p:cNvPr id="4" name="Date Placeholder 3">
            <a:extLst>
              <a:ext uri="{FF2B5EF4-FFF2-40B4-BE49-F238E27FC236}">
                <a16:creationId xmlns:a16="http://schemas.microsoft.com/office/drawing/2014/main" id="{C8E7213E-AA02-730C-5CD3-3FDDE6C38C7B}"/>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40B2588F-E2C9-6A60-3855-0EF81B20C9CC}"/>
              </a:ext>
            </a:extLst>
          </p:cNvPr>
          <p:cNvSpPr>
            <a:spLocks noGrp="1"/>
          </p:cNvSpPr>
          <p:nvPr>
            <p:ph type="sldNum" sz="quarter" idx="12"/>
          </p:nvPr>
        </p:nvSpPr>
        <p:spPr/>
        <p:txBody>
          <a:bodyPr/>
          <a:lstStyle/>
          <a:p>
            <a:fld id="{0EA6DD80-447E-DD45-8F95-B9C2C2625F19}" type="slidenum">
              <a:rPr lang="en-US" smtClean="0"/>
              <a:pPr/>
              <a:t>19</a:t>
            </a:fld>
            <a:endParaRPr lang="en-US" dirty="0"/>
          </a:p>
        </p:txBody>
      </p:sp>
    </p:spTree>
    <p:extLst>
      <p:ext uri="{BB962C8B-B14F-4D97-AF65-F5344CB8AC3E}">
        <p14:creationId xmlns:p14="http://schemas.microsoft.com/office/powerpoint/2010/main" val="355985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97E8-DCCA-4924-AB42-8837EF85C96A}"/>
              </a:ext>
            </a:extLst>
          </p:cNvPr>
          <p:cNvSpPr>
            <a:spLocks noGrp="1"/>
          </p:cNvSpPr>
          <p:nvPr>
            <p:ph type="title"/>
          </p:nvPr>
        </p:nvSpPr>
        <p:spPr/>
        <p:txBody>
          <a:bodyPr>
            <a:normAutofit/>
          </a:bodyPr>
          <a:lstStyle/>
          <a:p>
            <a:r>
              <a:rPr lang="en-GB" sz="3200" b="1" dirty="0">
                <a:latin typeface="+mn-lt"/>
              </a:rPr>
              <a:t>Liam Laurence Smyth                     </a:t>
            </a:r>
          </a:p>
        </p:txBody>
      </p:sp>
      <p:sp>
        <p:nvSpPr>
          <p:cNvPr id="3" name="Content Placeholder 2">
            <a:extLst>
              <a:ext uri="{FF2B5EF4-FFF2-40B4-BE49-F238E27FC236}">
                <a16:creationId xmlns:a16="http://schemas.microsoft.com/office/drawing/2014/main" id="{5B69A843-862D-4E0D-862A-286DCDC8261D}"/>
              </a:ext>
            </a:extLst>
          </p:cNvPr>
          <p:cNvSpPr>
            <a:spLocks noGrp="1"/>
          </p:cNvSpPr>
          <p:nvPr>
            <p:ph sz="half" idx="1"/>
          </p:nvPr>
        </p:nvSpPr>
        <p:spPr/>
        <p:txBody>
          <a:bodyPr>
            <a:normAutofit fontScale="92500" lnSpcReduction="10000"/>
          </a:bodyPr>
          <a:lstStyle/>
          <a:p>
            <a:pPr marL="0" indent="0">
              <a:buNone/>
            </a:pPr>
            <a:endParaRPr lang="en-GB" dirty="0">
              <a:latin typeface="+mn-lt"/>
            </a:endParaRPr>
          </a:p>
          <a:p>
            <a:pPr marL="0" indent="0">
              <a:buNone/>
            </a:pPr>
            <a:r>
              <a:rPr lang="en-GB" dirty="0">
                <a:latin typeface="+mn-lt"/>
              </a:rPr>
              <a:t>A Clerk since 1977</a:t>
            </a:r>
          </a:p>
          <a:p>
            <a:endParaRPr lang="en-GB" dirty="0">
              <a:latin typeface="+mn-lt"/>
            </a:endParaRPr>
          </a:p>
          <a:p>
            <a:pPr marL="0" indent="0">
              <a:buNone/>
            </a:pPr>
            <a:r>
              <a:rPr lang="en-GB" dirty="0">
                <a:latin typeface="+mn-lt"/>
              </a:rPr>
              <a:t>Table Clerk since 2006</a:t>
            </a:r>
          </a:p>
          <a:p>
            <a:pPr marL="0" indent="0">
              <a:buNone/>
            </a:pPr>
            <a:endParaRPr lang="en-GB" dirty="0">
              <a:latin typeface="+mn-lt"/>
            </a:endParaRPr>
          </a:p>
          <a:p>
            <a:pPr marL="0" indent="0">
              <a:buNone/>
            </a:pPr>
            <a:r>
              <a:rPr lang="en-GB" dirty="0">
                <a:latin typeface="+mn-lt"/>
              </a:rPr>
              <a:t>Previous visits to Australia </a:t>
            </a:r>
            <a:r>
              <a:rPr lang="en-GB" dirty="0">
                <a:latin typeface="+mn-lt"/>
                <a:cs typeface="Calibri" panose="020F0502020204030204" pitchFamily="34" charset="0"/>
              </a:rPr>
              <a:t>—</a:t>
            </a:r>
            <a:endParaRPr lang="en-GB" dirty="0">
              <a:latin typeface="+mn-lt"/>
            </a:endParaRPr>
          </a:p>
          <a:p>
            <a:r>
              <a:rPr lang="en-GB" dirty="0">
                <a:latin typeface="+mn-lt"/>
              </a:rPr>
              <a:t>HC Social Security Committee (Canberra, Melbourne, Sydney) 1996</a:t>
            </a:r>
          </a:p>
          <a:p>
            <a:r>
              <a:rPr lang="en-GB" dirty="0">
                <a:latin typeface="+mn-lt"/>
              </a:rPr>
              <a:t>ANZACATT Canberra 2013</a:t>
            </a:r>
          </a:p>
          <a:p>
            <a:endParaRPr lang="en-GB" dirty="0"/>
          </a:p>
          <a:p>
            <a:endParaRPr lang="en-GB" dirty="0"/>
          </a:p>
          <a:p>
            <a:pPr marL="0" indent="0">
              <a:buNone/>
            </a:pPr>
            <a:endParaRPr lang="en-GB" dirty="0"/>
          </a:p>
          <a:p>
            <a:pPr marL="0" indent="0">
              <a:buNone/>
            </a:pPr>
            <a:endParaRPr lang="en-GB" dirty="0"/>
          </a:p>
        </p:txBody>
      </p:sp>
      <p:pic>
        <p:nvPicPr>
          <p:cNvPr id="8" name="Content Placeholder 7">
            <a:extLst>
              <a:ext uri="{FF2B5EF4-FFF2-40B4-BE49-F238E27FC236}">
                <a16:creationId xmlns:a16="http://schemas.microsoft.com/office/drawing/2014/main" id="{9831CE1F-193D-4B51-AA94-B2211BE0CEF3}"/>
              </a:ext>
            </a:extLst>
          </p:cNvPr>
          <p:cNvPicPr>
            <a:picLocks noGrp="1" noChangeAspect="1"/>
          </p:cNvPicPr>
          <p:nvPr>
            <p:ph sz="half" idx="2"/>
          </p:nvPr>
        </p:nvPicPr>
        <p:blipFill>
          <a:blip r:embed="rId3"/>
          <a:stretch>
            <a:fillRect/>
          </a:stretch>
        </p:blipFill>
        <p:spPr>
          <a:xfrm>
            <a:off x="6440222" y="2452776"/>
            <a:ext cx="4645555" cy="3097036"/>
          </a:xfrm>
          <a:prstGeom prst="rect">
            <a:avLst/>
          </a:prstGeom>
        </p:spPr>
      </p:pic>
      <p:sp>
        <p:nvSpPr>
          <p:cNvPr id="5" name="Date Placeholder 4">
            <a:extLst>
              <a:ext uri="{FF2B5EF4-FFF2-40B4-BE49-F238E27FC236}">
                <a16:creationId xmlns:a16="http://schemas.microsoft.com/office/drawing/2014/main" id="{5F358968-228E-4F7F-867A-0D867D018325}"/>
              </a:ext>
            </a:extLst>
          </p:cNvPr>
          <p:cNvSpPr>
            <a:spLocks noGrp="1"/>
          </p:cNvSpPr>
          <p:nvPr>
            <p:ph type="dt" sz="half" idx="10"/>
          </p:nvPr>
        </p:nvSpPr>
        <p:spPr/>
        <p:txBody>
          <a:bodyPr/>
          <a:lstStyle/>
          <a:p>
            <a:r>
              <a:rPr lang="en-US" dirty="0"/>
              <a:t>28 September 2023</a:t>
            </a:r>
            <a:endParaRPr lang="en-GB" dirty="0"/>
          </a:p>
        </p:txBody>
      </p:sp>
      <p:sp>
        <p:nvSpPr>
          <p:cNvPr id="6" name="Slide Number Placeholder 5">
            <a:extLst>
              <a:ext uri="{FF2B5EF4-FFF2-40B4-BE49-F238E27FC236}">
                <a16:creationId xmlns:a16="http://schemas.microsoft.com/office/drawing/2014/main" id="{699EB40D-1993-40EE-93F8-903516DEF890}"/>
              </a:ext>
            </a:extLst>
          </p:cNvPr>
          <p:cNvSpPr>
            <a:spLocks noGrp="1"/>
          </p:cNvSpPr>
          <p:nvPr>
            <p:ph type="sldNum" sz="quarter" idx="12"/>
          </p:nvPr>
        </p:nvSpPr>
        <p:spPr/>
        <p:txBody>
          <a:bodyPr/>
          <a:lstStyle/>
          <a:p>
            <a:fld id="{490CE1DF-5F48-4BBC-AB4B-ED203F53F283}" type="slidenum">
              <a:rPr lang="en-GB" smtClean="0"/>
              <a:t>2</a:t>
            </a:fld>
            <a:endParaRPr lang="en-GB" dirty="0"/>
          </a:p>
        </p:txBody>
      </p:sp>
      <p:pic>
        <p:nvPicPr>
          <p:cNvPr id="11" name="Picture 10">
            <a:extLst>
              <a:ext uri="{FF2B5EF4-FFF2-40B4-BE49-F238E27FC236}">
                <a16:creationId xmlns:a16="http://schemas.microsoft.com/office/drawing/2014/main" id="{27681292-BC48-4F16-B89D-C3372898D9A6}"/>
              </a:ext>
            </a:extLst>
          </p:cNvPr>
          <p:cNvPicPr>
            <a:picLocks noChangeAspect="1"/>
          </p:cNvPicPr>
          <p:nvPr/>
        </p:nvPicPr>
        <p:blipFill>
          <a:blip r:embed="rId4"/>
          <a:stretch>
            <a:fillRect/>
          </a:stretch>
        </p:blipFill>
        <p:spPr>
          <a:xfrm>
            <a:off x="5995986" y="5796354"/>
            <a:ext cx="5534025" cy="352425"/>
          </a:xfrm>
          <a:prstGeom prst="rect">
            <a:avLst/>
          </a:prstGeom>
        </p:spPr>
      </p:pic>
      <p:pic>
        <p:nvPicPr>
          <p:cNvPr id="4" name="Picture 3">
            <a:extLst>
              <a:ext uri="{FF2B5EF4-FFF2-40B4-BE49-F238E27FC236}">
                <a16:creationId xmlns:a16="http://schemas.microsoft.com/office/drawing/2014/main" id="{2FD9C4F8-6CCA-4BF6-ADB1-B9EFBE46A2EF}"/>
              </a:ext>
            </a:extLst>
          </p:cNvPr>
          <p:cNvPicPr>
            <a:picLocks noChangeAspect="1"/>
          </p:cNvPicPr>
          <p:nvPr/>
        </p:nvPicPr>
        <p:blipFill>
          <a:blip r:embed="rId5"/>
          <a:stretch>
            <a:fillRect/>
          </a:stretch>
        </p:blipFill>
        <p:spPr>
          <a:xfrm>
            <a:off x="6912585" y="406009"/>
            <a:ext cx="2543175" cy="1800225"/>
          </a:xfrm>
          <a:prstGeom prst="rect">
            <a:avLst/>
          </a:prstGeom>
        </p:spPr>
      </p:pic>
    </p:spTree>
    <p:extLst>
      <p:ext uri="{BB962C8B-B14F-4D97-AF65-F5344CB8AC3E}">
        <p14:creationId xmlns:p14="http://schemas.microsoft.com/office/powerpoint/2010/main" val="250350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92DD8-F01D-E08D-A99E-1FBB2754E15D}"/>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60A10304-7D61-E082-B628-31B34B140DB4}"/>
              </a:ext>
            </a:extLst>
          </p:cNvPr>
          <p:cNvSpPr>
            <a:spLocks noGrp="1"/>
          </p:cNvSpPr>
          <p:nvPr>
            <p:ph type="sldNum" sz="quarter" idx="12"/>
          </p:nvPr>
        </p:nvSpPr>
        <p:spPr/>
        <p:txBody>
          <a:bodyPr/>
          <a:lstStyle/>
          <a:p>
            <a:fld id="{0EA6DD80-447E-DD45-8F95-B9C2C2625F19}" type="slidenum">
              <a:rPr lang="en-US" smtClean="0"/>
              <a:t>20</a:t>
            </a:fld>
            <a:endParaRPr lang="en-US"/>
          </a:p>
        </p:txBody>
      </p:sp>
      <p:pic>
        <p:nvPicPr>
          <p:cNvPr id="5" name="Picture 4">
            <a:extLst>
              <a:ext uri="{FF2B5EF4-FFF2-40B4-BE49-F238E27FC236}">
                <a16:creationId xmlns:a16="http://schemas.microsoft.com/office/drawing/2014/main" id="{96C2F619-1164-1B54-CE48-64250AC8ADB2}"/>
              </a:ext>
            </a:extLst>
          </p:cNvPr>
          <p:cNvPicPr>
            <a:picLocks noChangeAspect="1"/>
          </p:cNvPicPr>
          <p:nvPr/>
        </p:nvPicPr>
        <p:blipFill>
          <a:blip r:embed="rId2"/>
          <a:stretch>
            <a:fillRect/>
          </a:stretch>
        </p:blipFill>
        <p:spPr>
          <a:xfrm>
            <a:off x="3543195" y="0"/>
            <a:ext cx="5105610" cy="6858000"/>
          </a:xfrm>
          <a:prstGeom prst="rect">
            <a:avLst/>
          </a:prstGeom>
        </p:spPr>
      </p:pic>
    </p:spTree>
    <p:extLst>
      <p:ext uri="{BB962C8B-B14F-4D97-AF65-F5344CB8AC3E}">
        <p14:creationId xmlns:p14="http://schemas.microsoft.com/office/powerpoint/2010/main" val="112852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6DFF8C9-3FEC-05E5-0270-6994F52B09F9}"/>
              </a:ext>
            </a:extLst>
          </p:cNvPr>
          <p:cNvPicPr>
            <a:picLocks noGrp="1" noChangeAspect="1"/>
          </p:cNvPicPr>
          <p:nvPr>
            <p:ph sz="half" idx="1"/>
          </p:nvPr>
        </p:nvPicPr>
        <p:blipFill>
          <a:blip r:embed="rId2"/>
          <a:stretch>
            <a:fillRect/>
          </a:stretch>
        </p:blipFill>
        <p:spPr>
          <a:xfrm>
            <a:off x="692330" y="2656009"/>
            <a:ext cx="3759837" cy="2688192"/>
          </a:xfrm>
        </p:spPr>
      </p:pic>
      <p:sp>
        <p:nvSpPr>
          <p:cNvPr id="3" name="Content Placeholder 2">
            <a:extLst>
              <a:ext uri="{FF2B5EF4-FFF2-40B4-BE49-F238E27FC236}">
                <a16:creationId xmlns:a16="http://schemas.microsoft.com/office/drawing/2014/main" id="{DF79E59A-0AAC-7087-23C8-7E2AE7DEA698}"/>
              </a:ext>
            </a:extLst>
          </p:cNvPr>
          <p:cNvSpPr>
            <a:spLocks noGrp="1"/>
          </p:cNvSpPr>
          <p:nvPr>
            <p:ph sz="half" idx="2"/>
          </p:nvPr>
        </p:nvSpPr>
        <p:spPr>
          <a:xfrm>
            <a:off x="4585063" y="1825624"/>
            <a:ext cx="6768737" cy="4530725"/>
          </a:xfrm>
        </p:spPr>
        <p:txBody>
          <a:bodyPr>
            <a:noAutofit/>
          </a:bodyPr>
          <a:lstStyle/>
          <a:p>
            <a:pPr marL="0" indent="0">
              <a:buNone/>
            </a:pPr>
            <a:r>
              <a:rPr lang="en-GB" sz="1600" dirty="0">
                <a:latin typeface="+mn-lt"/>
              </a:rPr>
              <a:t>(1): The Committee has failed to understand that to prove contempt against Mr Johnson, it is necessary to establish that he intended to mislead the House.</a:t>
            </a:r>
          </a:p>
          <a:p>
            <a:pPr marL="0" indent="0">
              <a:buNone/>
            </a:pPr>
            <a:r>
              <a:rPr lang="en-GB" sz="1600" dirty="0">
                <a:latin typeface="+mn-lt"/>
              </a:rPr>
              <a:t>(2): The Committee has failed to recognise that for an allegation of contempt to be established, it would need to be persuaded that the allegation is made out to a high degree of probability.</a:t>
            </a:r>
          </a:p>
          <a:p>
            <a:pPr marL="0" indent="0">
              <a:buNone/>
            </a:pPr>
            <a:r>
              <a:rPr lang="en-GB" sz="1600" dirty="0">
                <a:latin typeface="+mn-lt"/>
              </a:rPr>
              <a:t>(3): The Committee is proposing to apply an unfair procedure in that it says it may well not tell Mr Johnson the identity of witnesses whose evidence may be relied on to establish a contempt of the House. </a:t>
            </a:r>
          </a:p>
          <a:p>
            <a:pPr marL="0" indent="0">
              <a:buNone/>
            </a:pPr>
            <a:r>
              <a:rPr lang="en-GB" sz="1600" dirty="0">
                <a:latin typeface="+mn-lt"/>
              </a:rPr>
              <a:t>(4): The Committee has failed to recognise that a fair procedure requires that before Mr Johnson gives evidence, he should be told the details of the case against him.</a:t>
            </a:r>
          </a:p>
          <a:p>
            <a:pPr marL="0" indent="0">
              <a:buNone/>
            </a:pPr>
            <a:r>
              <a:rPr lang="en-GB" sz="1600" dirty="0">
                <a:latin typeface="+mn-lt"/>
              </a:rPr>
              <a:t>(5): The Committee has failed to recognise that a fair procedure requires that Mr Johnson should be able to be represented at a hearing before the Committee by his counsel.</a:t>
            </a:r>
          </a:p>
          <a:p>
            <a:pPr marL="0" indent="0">
              <a:buNone/>
            </a:pPr>
            <a:r>
              <a:rPr lang="en-GB" sz="1600" dirty="0">
                <a:latin typeface="+mn-lt"/>
              </a:rPr>
              <a:t>(6): The Committee has failed to recognise that a fair procedure also requires that Mr Johnson should also be able, through his counsel, to cross-examine any witness whose evidence is relied on to establish a contempt of the House.</a:t>
            </a:r>
          </a:p>
        </p:txBody>
      </p:sp>
      <p:sp>
        <p:nvSpPr>
          <p:cNvPr id="4" name="Date Placeholder 3">
            <a:extLst>
              <a:ext uri="{FF2B5EF4-FFF2-40B4-BE49-F238E27FC236}">
                <a16:creationId xmlns:a16="http://schemas.microsoft.com/office/drawing/2014/main" id="{A916AFD0-6D5C-94F9-183C-71B2FE682B6E}"/>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0D5BC6C1-B03C-BAA3-C29B-92494B7ADD1F}"/>
              </a:ext>
            </a:extLst>
          </p:cNvPr>
          <p:cNvSpPr>
            <a:spLocks noGrp="1"/>
          </p:cNvSpPr>
          <p:nvPr>
            <p:ph type="sldNum" sz="quarter" idx="12"/>
          </p:nvPr>
        </p:nvSpPr>
        <p:spPr/>
        <p:txBody>
          <a:bodyPr/>
          <a:lstStyle/>
          <a:p>
            <a:fld id="{0EA6DD80-447E-DD45-8F95-B9C2C2625F19}" type="slidenum">
              <a:rPr lang="en-US" smtClean="0"/>
              <a:t>21</a:t>
            </a:fld>
            <a:endParaRPr lang="en-US"/>
          </a:p>
        </p:txBody>
      </p:sp>
      <p:sp>
        <p:nvSpPr>
          <p:cNvPr id="6" name="Title 5">
            <a:extLst>
              <a:ext uri="{FF2B5EF4-FFF2-40B4-BE49-F238E27FC236}">
                <a16:creationId xmlns:a16="http://schemas.microsoft.com/office/drawing/2014/main" id="{DADDE655-58B5-D88B-4B93-45CF6D3CF880}"/>
              </a:ext>
            </a:extLst>
          </p:cNvPr>
          <p:cNvSpPr>
            <a:spLocks noGrp="1"/>
          </p:cNvSpPr>
          <p:nvPr>
            <p:ph type="title"/>
          </p:nvPr>
        </p:nvSpPr>
        <p:spPr/>
        <p:txBody>
          <a:bodyPr/>
          <a:lstStyle/>
          <a:p>
            <a:r>
              <a:rPr lang="en-GB" dirty="0"/>
              <a:t>Pannick critique</a:t>
            </a:r>
          </a:p>
        </p:txBody>
      </p:sp>
    </p:spTree>
    <p:extLst>
      <p:ext uri="{BB962C8B-B14F-4D97-AF65-F5344CB8AC3E}">
        <p14:creationId xmlns:p14="http://schemas.microsoft.com/office/powerpoint/2010/main" val="365266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9ED0-0C96-4AD3-5E79-D3A8166C4720}"/>
              </a:ext>
            </a:extLst>
          </p:cNvPr>
          <p:cNvSpPr>
            <a:spLocks noGrp="1"/>
          </p:cNvSpPr>
          <p:nvPr>
            <p:ph type="title"/>
          </p:nvPr>
        </p:nvSpPr>
        <p:spPr/>
        <p:txBody>
          <a:bodyPr/>
          <a:lstStyle/>
          <a:p>
            <a:r>
              <a:rPr lang="en-GB" dirty="0"/>
              <a:t>Committee of Privileges riposte</a:t>
            </a:r>
          </a:p>
        </p:txBody>
      </p:sp>
      <p:sp>
        <p:nvSpPr>
          <p:cNvPr id="3" name="Content Placeholder 2">
            <a:extLst>
              <a:ext uri="{FF2B5EF4-FFF2-40B4-BE49-F238E27FC236}">
                <a16:creationId xmlns:a16="http://schemas.microsoft.com/office/drawing/2014/main" id="{9F34D01F-6993-BC4A-F7F2-5424EC94F4F7}"/>
              </a:ext>
            </a:extLst>
          </p:cNvPr>
          <p:cNvSpPr>
            <a:spLocks noGrp="1"/>
          </p:cNvSpPr>
          <p:nvPr>
            <p:ph idx="1"/>
          </p:nvPr>
        </p:nvSpPr>
        <p:spPr/>
        <p:txBody>
          <a:bodyPr>
            <a:noAutofit/>
          </a:bodyPr>
          <a:lstStyle/>
          <a:p>
            <a:pPr marL="0" indent="0">
              <a:buNone/>
            </a:pPr>
            <a:r>
              <a:rPr lang="en-GB" sz="1800" dirty="0">
                <a:latin typeface="+mn-lt"/>
              </a:rPr>
              <a:t>The Committee rejects Lord </a:t>
            </a:r>
            <a:r>
              <a:rPr lang="en-GB" sz="1800" dirty="0" err="1">
                <a:latin typeface="+mn-lt"/>
              </a:rPr>
              <a:t>Pannick’s</a:t>
            </a:r>
            <a:r>
              <a:rPr lang="en-GB" sz="1800" dirty="0">
                <a:latin typeface="+mn-lt"/>
              </a:rPr>
              <a:t> criticisms. It notes that it has received </a:t>
            </a:r>
            <a:r>
              <a:rPr lang="en-GB" sz="1800" b="1" dirty="0">
                <a:latin typeface="+mn-lt"/>
              </a:rPr>
              <a:t>clear, impartial and unambiguous advice </a:t>
            </a:r>
            <a:r>
              <a:rPr lang="en-GB" sz="1800" dirty="0">
                <a:latin typeface="+mn-lt"/>
              </a:rPr>
              <a:t>from the Clerks of the House, the Office of Speaker’s Counsel, and its own legal adviser Rt Hon Sir Ernest Ryder, former President of Tribunals in the UK and Lord Justice of Appeal.</a:t>
            </a:r>
          </a:p>
          <a:p>
            <a:pPr marL="0" indent="0">
              <a:buNone/>
            </a:pPr>
            <a:r>
              <a:rPr lang="en-GB" sz="1800" dirty="0">
                <a:latin typeface="+mn-lt"/>
              </a:rPr>
              <a:t>The Committee accepts the view of its impartial legal advisers and the Clerks that Lord </a:t>
            </a:r>
            <a:r>
              <a:rPr lang="en-GB" sz="1800" dirty="0" err="1">
                <a:latin typeface="+mn-lt"/>
              </a:rPr>
              <a:t>Pannick’s</a:t>
            </a:r>
            <a:r>
              <a:rPr lang="en-GB" sz="1800" dirty="0">
                <a:latin typeface="+mn-lt"/>
              </a:rPr>
              <a:t> opinion is founded on a </a:t>
            </a:r>
            <a:r>
              <a:rPr lang="en-GB" sz="1800" b="1" dirty="0">
                <a:latin typeface="+mn-lt"/>
              </a:rPr>
              <a:t>systemic misunderstanding of the parliamentary process </a:t>
            </a:r>
            <a:r>
              <a:rPr lang="en-GB" sz="1800" dirty="0">
                <a:latin typeface="+mn-lt"/>
              </a:rPr>
              <a:t>and misplaced analogies with the criminal law.</a:t>
            </a:r>
          </a:p>
          <a:p>
            <a:pPr marL="0" indent="0">
              <a:buNone/>
            </a:pPr>
            <a:r>
              <a:rPr lang="en-GB" sz="1800" dirty="0">
                <a:latin typeface="+mn-lt"/>
              </a:rPr>
              <a:t>In particular, the report rejects Lord </a:t>
            </a:r>
            <a:r>
              <a:rPr lang="en-GB" sz="1800" dirty="0" err="1">
                <a:latin typeface="+mn-lt"/>
              </a:rPr>
              <a:t>Pannick’s</a:t>
            </a:r>
            <a:r>
              <a:rPr lang="en-GB" sz="1800" dirty="0">
                <a:latin typeface="+mn-lt"/>
              </a:rPr>
              <a:t> view that a fair procedure requires that Mr Johnson should be able to be represented by counsel who would speak on his behalf at a hearing before the Committee and cross-examine witnesses. The Committee notes that the House’s practice has been to allow witnesses to be accompanied by legal advisers whom they may consult, and to receive legal advice throughout an inquiry. The Committee does not have discretion to allow counsel to speak in a hearing and conduct cross-examination, and it would require a decision of the House to permit this. The Committee sets out its reasons for concluding that such </a:t>
            </a:r>
            <a:r>
              <a:rPr lang="en-GB" sz="1800" b="1" dirty="0">
                <a:latin typeface="+mn-lt"/>
              </a:rPr>
              <a:t>a change of practice would be undesirable</a:t>
            </a:r>
            <a:r>
              <a:rPr lang="en-GB" sz="1800" dirty="0">
                <a:latin typeface="+mn-lt"/>
              </a:rPr>
              <a:t>.</a:t>
            </a:r>
          </a:p>
          <a:p>
            <a:pPr marL="0" indent="0">
              <a:buNone/>
            </a:pPr>
            <a:r>
              <a:rPr lang="en-GB" sz="1800" dirty="0">
                <a:latin typeface="+mn-lt"/>
              </a:rPr>
              <a:t>The report also rejects Lord </a:t>
            </a:r>
            <a:r>
              <a:rPr lang="en-GB" sz="1800" dirty="0" err="1">
                <a:latin typeface="+mn-lt"/>
              </a:rPr>
              <a:t>Pannick’s</a:t>
            </a:r>
            <a:r>
              <a:rPr lang="en-GB" sz="1800" dirty="0">
                <a:latin typeface="+mn-lt"/>
              </a:rPr>
              <a:t> argument in relation to the issue of Mr Johnson’s intentions, and that the Committee’s interpretation of intent will have a chilling effect on Ministerial comments in the House - noting that the latter concern is “</a:t>
            </a:r>
            <a:r>
              <a:rPr lang="en-GB" sz="1800" b="1" dirty="0">
                <a:latin typeface="+mn-lt"/>
              </a:rPr>
              <a:t>wholly misplaced and itself misleading</a:t>
            </a:r>
            <a:r>
              <a:rPr lang="en-GB" sz="1800" dirty="0">
                <a:latin typeface="+mn-lt"/>
              </a:rPr>
              <a:t>”.</a:t>
            </a:r>
          </a:p>
        </p:txBody>
      </p:sp>
      <p:sp>
        <p:nvSpPr>
          <p:cNvPr id="4" name="Date Placeholder 3">
            <a:extLst>
              <a:ext uri="{FF2B5EF4-FFF2-40B4-BE49-F238E27FC236}">
                <a16:creationId xmlns:a16="http://schemas.microsoft.com/office/drawing/2014/main" id="{7E89DB09-85F4-DB50-5E4A-3979A1B8D4BC}"/>
              </a:ext>
            </a:extLst>
          </p:cNvPr>
          <p:cNvSpPr>
            <a:spLocks noGrp="1"/>
          </p:cNvSpPr>
          <p:nvPr>
            <p:ph type="dt" sz="half" idx="10"/>
          </p:nvPr>
        </p:nvSpPr>
        <p:spPr>
          <a:xfrm>
            <a:off x="762001" y="6356350"/>
            <a:ext cx="2743200" cy="365125"/>
          </a:xfrm>
        </p:spPr>
        <p:txBody>
          <a:bodyPr/>
          <a:lstStyle/>
          <a:p>
            <a:r>
              <a:rPr lang="en-US" dirty="0"/>
              <a:t>28 September 2023</a:t>
            </a:r>
          </a:p>
        </p:txBody>
      </p:sp>
      <p:sp>
        <p:nvSpPr>
          <p:cNvPr id="5" name="Slide Number Placeholder 4">
            <a:extLst>
              <a:ext uri="{FF2B5EF4-FFF2-40B4-BE49-F238E27FC236}">
                <a16:creationId xmlns:a16="http://schemas.microsoft.com/office/drawing/2014/main" id="{EE45436D-2182-4048-4BBD-108170EF21E7}"/>
              </a:ext>
            </a:extLst>
          </p:cNvPr>
          <p:cNvSpPr>
            <a:spLocks noGrp="1"/>
          </p:cNvSpPr>
          <p:nvPr>
            <p:ph type="sldNum" sz="quarter" idx="12"/>
          </p:nvPr>
        </p:nvSpPr>
        <p:spPr/>
        <p:txBody>
          <a:bodyPr/>
          <a:lstStyle/>
          <a:p>
            <a:fld id="{0EA6DD80-447E-DD45-8F95-B9C2C2625F19}" type="slidenum">
              <a:rPr lang="en-US" smtClean="0"/>
              <a:pPr/>
              <a:t>22</a:t>
            </a:fld>
            <a:endParaRPr lang="en-US" dirty="0"/>
          </a:p>
        </p:txBody>
      </p:sp>
    </p:spTree>
    <p:extLst>
      <p:ext uri="{BB962C8B-B14F-4D97-AF65-F5344CB8AC3E}">
        <p14:creationId xmlns:p14="http://schemas.microsoft.com/office/powerpoint/2010/main" val="801657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B989B-F3DA-0E0C-923B-5436A3298500}"/>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C4C6CD09-C107-B43E-6D5F-7ADDD8DBB692}"/>
              </a:ext>
            </a:extLst>
          </p:cNvPr>
          <p:cNvSpPr>
            <a:spLocks noGrp="1"/>
          </p:cNvSpPr>
          <p:nvPr>
            <p:ph type="sldNum" sz="quarter" idx="12"/>
          </p:nvPr>
        </p:nvSpPr>
        <p:spPr/>
        <p:txBody>
          <a:bodyPr/>
          <a:lstStyle/>
          <a:p>
            <a:fld id="{0EA6DD80-447E-DD45-8F95-B9C2C2625F19}" type="slidenum">
              <a:rPr lang="en-US" smtClean="0"/>
              <a:t>23</a:t>
            </a:fld>
            <a:endParaRPr lang="en-US"/>
          </a:p>
        </p:txBody>
      </p:sp>
      <p:pic>
        <p:nvPicPr>
          <p:cNvPr id="5" name="Picture 4">
            <a:extLst>
              <a:ext uri="{FF2B5EF4-FFF2-40B4-BE49-F238E27FC236}">
                <a16:creationId xmlns:a16="http://schemas.microsoft.com/office/drawing/2014/main" id="{57A58129-BEB6-A2B5-CB93-A5D2DFE20E0F}"/>
              </a:ext>
            </a:extLst>
          </p:cNvPr>
          <p:cNvPicPr>
            <a:picLocks noChangeAspect="1"/>
          </p:cNvPicPr>
          <p:nvPr/>
        </p:nvPicPr>
        <p:blipFill>
          <a:blip r:embed="rId2"/>
          <a:stretch>
            <a:fillRect/>
          </a:stretch>
        </p:blipFill>
        <p:spPr>
          <a:xfrm>
            <a:off x="3258062" y="0"/>
            <a:ext cx="5675875" cy="6858000"/>
          </a:xfrm>
          <a:prstGeom prst="rect">
            <a:avLst/>
          </a:prstGeom>
        </p:spPr>
      </p:pic>
    </p:spTree>
    <p:extLst>
      <p:ext uri="{BB962C8B-B14F-4D97-AF65-F5344CB8AC3E}">
        <p14:creationId xmlns:p14="http://schemas.microsoft.com/office/powerpoint/2010/main" val="93340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977D-418A-494E-CDAA-31B71E69D58D}"/>
              </a:ext>
            </a:extLst>
          </p:cNvPr>
          <p:cNvSpPr>
            <a:spLocks noGrp="1"/>
          </p:cNvSpPr>
          <p:nvPr>
            <p:ph type="title"/>
          </p:nvPr>
        </p:nvSpPr>
        <p:spPr/>
        <p:txBody>
          <a:bodyPr/>
          <a:lstStyle/>
          <a:p>
            <a:r>
              <a:rPr lang="en-GB" dirty="0"/>
              <a:t>Principal issues to be raised</a:t>
            </a:r>
            <a:br>
              <a:rPr lang="en-GB" dirty="0"/>
            </a:br>
            <a:endParaRPr lang="en-GB" dirty="0"/>
          </a:p>
        </p:txBody>
      </p:sp>
      <p:sp>
        <p:nvSpPr>
          <p:cNvPr id="3" name="Content Placeholder 2">
            <a:extLst>
              <a:ext uri="{FF2B5EF4-FFF2-40B4-BE49-F238E27FC236}">
                <a16:creationId xmlns:a16="http://schemas.microsoft.com/office/drawing/2014/main" id="{092F8A54-6C39-D99C-9CE0-8AFDD3AB23EB}"/>
              </a:ext>
            </a:extLst>
          </p:cNvPr>
          <p:cNvSpPr>
            <a:spLocks noGrp="1"/>
          </p:cNvSpPr>
          <p:nvPr>
            <p:ph idx="1"/>
          </p:nvPr>
        </p:nvSpPr>
        <p:spPr/>
        <p:txBody>
          <a:bodyPr>
            <a:noAutofit/>
          </a:bodyPr>
          <a:lstStyle/>
          <a:p>
            <a:pPr marL="0" indent="0">
              <a:buNone/>
            </a:pPr>
            <a:r>
              <a:rPr lang="en-GB" dirty="0">
                <a:latin typeface="Calibri" panose="020F0502020204030204" pitchFamily="34" charset="0"/>
                <a:cs typeface="Calibri" panose="020F0502020204030204" pitchFamily="34" charset="0"/>
              </a:rPr>
              <a:t>On the basis of information that is in the public domain and evidence the Committee has received, we will consider:</a:t>
            </a:r>
          </a:p>
          <a:p>
            <a:pPr marL="457200" lvl="1" indent="0">
              <a:buNone/>
            </a:pPr>
            <a:r>
              <a:rPr lang="en-GB" sz="2800" dirty="0">
                <a:latin typeface="Calibri" panose="020F0502020204030204" pitchFamily="34" charset="0"/>
                <a:cs typeface="Calibri" panose="020F0502020204030204" pitchFamily="34" charset="0"/>
              </a:rPr>
              <a:t>• The </a:t>
            </a:r>
            <a:r>
              <a:rPr lang="en-GB" sz="2800" b="1" dirty="0">
                <a:latin typeface="Calibri" panose="020F0502020204030204" pitchFamily="34" charset="0"/>
                <a:cs typeface="Calibri" panose="020F0502020204030204" pitchFamily="34" charset="0"/>
              </a:rPr>
              <a:t>rules and guidance </a:t>
            </a:r>
            <a:r>
              <a:rPr lang="en-GB" sz="2800" dirty="0">
                <a:latin typeface="Calibri" panose="020F0502020204030204" pitchFamily="34" charset="0"/>
                <a:cs typeface="Calibri" panose="020F0502020204030204" pitchFamily="34" charset="0"/>
              </a:rPr>
              <a:t>relating to Covid that were in force at the relevant time</a:t>
            </a:r>
          </a:p>
          <a:p>
            <a:pPr marL="457200" lvl="1" indent="0">
              <a:buNone/>
            </a:pPr>
            <a:r>
              <a:rPr lang="en-GB" sz="2800" dirty="0">
                <a:latin typeface="Calibri" panose="020F0502020204030204" pitchFamily="34" charset="0"/>
                <a:cs typeface="Calibri" panose="020F0502020204030204" pitchFamily="34" charset="0"/>
              </a:rPr>
              <a:t>• Mr Johnson’s </a:t>
            </a:r>
            <a:r>
              <a:rPr lang="en-GB" sz="2800" b="1" dirty="0">
                <a:latin typeface="Calibri" panose="020F0502020204030204" pitchFamily="34" charset="0"/>
                <a:cs typeface="Calibri" panose="020F0502020204030204" pitchFamily="34" charset="0"/>
              </a:rPr>
              <a:t>knowledge of the rules </a:t>
            </a:r>
            <a:r>
              <a:rPr lang="en-GB" sz="2800" dirty="0">
                <a:latin typeface="Calibri" panose="020F0502020204030204" pitchFamily="34" charset="0"/>
                <a:cs typeface="Calibri" panose="020F0502020204030204" pitchFamily="34" charset="0"/>
              </a:rPr>
              <a:t>and guidance in force</a:t>
            </a:r>
          </a:p>
          <a:p>
            <a:pPr marL="457200" lvl="1" indent="0">
              <a:buNone/>
            </a:pPr>
            <a:r>
              <a:rPr lang="en-GB" sz="2800" dirty="0">
                <a:latin typeface="Calibri" panose="020F0502020204030204" pitchFamily="34" charset="0"/>
                <a:cs typeface="Calibri" panose="020F0502020204030204" pitchFamily="34" charset="0"/>
              </a:rPr>
              <a:t>• Mr Johnson’s </a:t>
            </a:r>
            <a:r>
              <a:rPr lang="en-GB" sz="2800" b="1" dirty="0">
                <a:latin typeface="Calibri" panose="020F0502020204030204" pitchFamily="34" charset="0"/>
                <a:cs typeface="Calibri" panose="020F0502020204030204" pitchFamily="34" charset="0"/>
              </a:rPr>
              <a:t>attendance at gatherings </a:t>
            </a:r>
            <a:r>
              <a:rPr lang="en-GB" sz="2800" dirty="0">
                <a:latin typeface="Calibri" panose="020F0502020204030204" pitchFamily="34" charset="0"/>
                <a:cs typeface="Calibri" panose="020F0502020204030204" pitchFamily="34" charset="0"/>
              </a:rPr>
              <a:t>that were not socially distanced and those for which fixed penalty notices were issued.</a:t>
            </a:r>
          </a:p>
          <a:p>
            <a:pPr marL="0" indent="0">
              <a:buNone/>
            </a:pPr>
            <a:r>
              <a:rPr lang="en-GB" dirty="0">
                <a:latin typeface="Calibri" panose="020F0502020204030204" pitchFamily="34" charset="0"/>
                <a:cs typeface="Calibri" panose="020F0502020204030204" pitchFamily="34" charset="0"/>
              </a:rPr>
              <a:t>We will compare that with </a:t>
            </a:r>
            <a:r>
              <a:rPr lang="en-GB" b="1" dirty="0">
                <a:latin typeface="Calibri" panose="020F0502020204030204" pitchFamily="34" charset="0"/>
                <a:cs typeface="Calibri" panose="020F0502020204030204" pitchFamily="34" charset="0"/>
              </a:rPr>
              <a:t>what Mr Johnson said </a:t>
            </a:r>
            <a:r>
              <a:rPr lang="en-GB" dirty="0">
                <a:latin typeface="Calibri" panose="020F0502020204030204" pitchFamily="34" charset="0"/>
                <a:cs typeface="Calibri" panose="020F0502020204030204" pitchFamily="34" charset="0"/>
              </a:rPr>
              <a:t>to the House of Commons, particularly on 1 December 2021, 8 December 2021, and subsequently.</a:t>
            </a:r>
          </a:p>
        </p:txBody>
      </p:sp>
      <p:sp>
        <p:nvSpPr>
          <p:cNvPr id="4" name="Date Placeholder 3">
            <a:extLst>
              <a:ext uri="{FF2B5EF4-FFF2-40B4-BE49-F238E27FC236}">
                <a16:creationId xmlns:a16="http://schemas.microsoft.com/office/drawing/2014/main" id="{AD4A9908-A467-2350-1D3E-EB640C93EBEA}"/>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D2E34854-01AB-47FE-C040-7177BC412250}"/>
              </a:ext>
            </a:extLst>
          </p:cNvPr>
          <p:cNvSpPr>
            <a:spLocks noGrp="1"/>
          </p:cNvSpPr>
          <p:nvPr>
            <p:ph type="sldNum" sz="quarter" idx="12"/>
          </p:nvPr>
        </p:nvSpPr>
        <p:spPr/>
        <p:txBody>
          <a:bodyPr/>
          <a:lstStyle/>
          <a:p>
            <a:fld id="{0EA6DD80-447E-DD45-8F95-B9C2C2625F19}" type="slidenum">
              <a:rPr lang="en-US" smtClean="0"/>
              <a:pPr/>
              <a:t>24</a:t>
            </a:fld>
            <a:endParaRPr lang="en-US" dirty="0"/>
          </a:p>
        </p:txBody>
      </p:sp>
    </p:spTree>
    <p:extLst>
      <p:ext uri="{BB962C8B-B14F-4D97-AF65-F5344CB8AC3E}">
        <p14:creationId xmlns:p14="http://schemas.microsoft.com/office/powerpoint/2010/main" val="2363992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6C2B1-5E0D-869E-BA5A-2899F679F117}"/>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66499E30-D718-C21A-F4B2-2866F517C94A}"/>
              </a:ext>
            </a:extLst>
          </p:cNvPr>
          <p:cNvSpPr>
            <a:spLocks noGrp="1"/>
          </p:cNvSpPr>
          <p:nvPr>
            <p:ph type="sldNum" sz="quarter" idx="12"/>
          </p:nvPr>
        </p:nvSpPr>
        <p:spPr/>
        <p:txBody>
          <a:bodyPr/>
          <a:lstStyle/>
          <a:p>
            <a:fld id="{0EA6DD80-447E-DD45-8F95-B9C2C2625F19}" type="slidenum">
              <a:rPr lang="en-US" smtClean="0"/>
              <a:t>25</a:t>
            </a:fld>
            <a:endParaRPr lang="en-US"/>
          </a:p>
        </p:txBody>
      </p:sp>
      <p:pic>
        <p:nvPicPr>
          <p:cNvPr id="5" name="Picture 4">
            <a:extLst>
              <a:ext uri="{FF2B5EF4-FFF2-40B4-BE49-F238E27FC236}">
                <a16:creationId xmlns:a16="http://schemas.microsoft.com/office/drawing/2014/main" id="{1F77EE3F-9FDC-B66C-4CDF-F1F41788E75A}"/>
              </a:ext>
            </a:extLst>
          </p:cNvPr>
          <p:cNvPicPr>
            <a:picLocks noChangeAspect="1"/>
          </p:cNvPicPr>
          <p:nvPr/>
        </p:nvPicPr>
        <p:blipFill>
          <a:blip r:embed="rId2"/>
          <a:stretch>
            <a:fillRect/>
          </a:stretch>
        </p:blipFill>
        <p:spPr>
          <a:xfrm>
            <a:off x="3244826" y="0"/>
            <a:ext cx="5702347" cy="6858000"/>
          </a:xfrm>
          <a:prstGeom prst="rect">
            <a:avLst/>
          </a:prstGeom>
        </p:spPr>
      </p:pic>
    </p:spTree>
    <p:extLst>
      <p:ext uri="{BB962C8B-B14F-4D97-AF65-F5344CB8AC3E}">
        <p14:creationId xmlns:p14="http://schemas.microsoft.com/office/powerpoint/2010/main" val="246856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821B-B4BB-8095-BC12-476872E9A026}"/>
              </a:ext>
            </a:extLst>
          </p:cNvPr>
          <p:cNvSpPr>
            <a:spLocks noGrp="1"/>
          </p:cNvSpPr>
          <p:nvPr>
            <p:ph type="title"/>
          </p:nvPr>
        </p:nvSpPr>
        <p:spPr/>
        <p:txBody>
          <a:bodyPr/>
          <a:lstStyle/>
          <a:p>
            <a:r>
              <a:rPr lang="en-GB" dirty="0"/>
              <a:t>Committee of Privileges verdict 28/6/23</a:t>
            </a:r>
          </a:p>
        </p:txBody>
      </p:sp>
      <p:sp>
        <p:nvSpPr>
          <p:cNvPr id="3" name="Content Placeholder 2">
            <a:extLst>
              <a:ext uri="{FF2B5EF4-FFF2-40B4-BE49-F238E27FC236}">
                <a16:creationId xmlns:a16="http://schemas.microsoft.com/office/drawing/2014/main" id="{B4BC52B9-96C6-E637-EAF0-D2CE91344910}"/>
              </a:ext>
            </a:extLst>
          </p:cNvPr>
          <p:cNvSpPr>
            <a:spLocks noGrp="1"/>
          </p:cNvSpPr>
          <p:nvPr>
            <p:ph idx="1"/>
          </p:nvPr>
        </p:nvSpPr>
        <p:spPr/>
        <p:txBody>
          <a:bodyPr>
            <a:normAutofit fontScale="70000" lnSpcReduction="20000"/>
          </a:bodyPr>
          <a:lstStyle/>
          <a:p>
            <a:pPr marL="0" indent="0">
              <a:buNone/>
            </a:pPr>
            <a:r>
              <a:rPr lang="en-GB" dirty="0">
                <a:latin typeface="+mn-lt"/>
              </a:rPr>
              <a:t>The question which the House asked the Committee is whether the House had been misled by Mr Johnson and, if so, whether that conduct amounted to contempt. It is for the House to decide whether it agrees with the Committee. The House as a whole makes that decision. Motions arising from reports from this Committee are debatable and amendable. The Committee had provisionally concluded that Mr </a:t>
            </a:r>
            <a:r>
              <a:rPr lang="en-GB" b="1" dirty="0">
                <a:latin typeface="+mn-lt"/>
              </a:rPr>
              <a:t>Johnson deliberately misled the House </a:t>
            </a:r>
            <a:r>
              <a:rPr lang="en-GB" dirty="0">
                <a:latin typeface="+mn-lt"/>
              </a:rPr>
              <a:t>and should be sanctioned for it by being suspended for a period that would trigger the provisions of the Recall of MPs Act 2015. In light of Mr Johnson’s conduct in </a:t>
            </a:r>
            <a:r>
              <a:rPr lang="en-GB" b="1" dirty="0">
                <a:latin typeface="+mn-lt"/>
              </a:rPr>
              <a:t>committing a further contempt </a:t>
            </a:r>
            <a:r>
              <a:rPr lang="en-GB" dirty="0">
                <a:latin typeface="+mn-lt"/>
              </a:rPr>
              <a:t>on 9 June 2023, the Committee now considers that if Mr Johnson were still a Member he should </a:t>
            </a:r>
            <a:r>
              <a:rPr lang="en-GB" b="1" dirty="0">
                <a:latin typeface="+mn-lt"/>
              </a:rPr>
              <a:t>be suspended from the service of the House for 90 days </a:t>
            </a:r>
            <a:r>
              <a:rPr lang="en-GB" dirty="0">
                <a:latin typeface="+mn-lt"/>
              </a:rPr>
              <a:t>for repeated </a:t>
            </a:r>
            <a:r>
              <a:rPr lang="en-GB" dirty="0" err="1">
                <a:latin typeface="+mn-lt"/>
              </a:rPr>
              <a:t>contempts</a:t>
            </a:r>
            <a:r>
              <a:rPr lang="en-GB" dirty="0">
                <a:latin typeface="+mn-lt"/>
              </a:rPr>
              <a:t> and for seeking to undermine the parliamentary process, by:</a:t>
            </a:r>
          </a:p>
          <a:p>
            <a:pPr marL="0" indent="0">
              <a:buNone/>
            </a:pPr>
            <a:r>
              <a:rPr lang="en-GB" dirty="0">
                <a:latin typeface="+mn-lt"/>
              </a:rPr>
              <a:t>a) Deliberately misleading the House</a:t>
            </a:r>
          </a:p>
          <a:p>
            <a:pPr marL="0" indent="0">
              <a:buNone/>
            </a:pPr>
            <a:r>
              <a:rPr lang="en-GB" dirty="0">
                <a:latin typeface="+mn-lt"/>
              </a:rPr>
              <a:t>b) Deliberately misleading the Committee</a:t>
            </a:r>
          </a:p>
          <a:p>
            <a:pPr marL="0" indent="0">
              <a:buNone/>
            </a:pPr>
            <a:r>
              <a:rPr lang="en-GB" dirty="0">
                <a:latin typeface="+mn-lt"/>
              </a:rPr>
              <a:t>c) Breaching confidence</a:t>
            </a:r>
          </a:p>
          <a:p>
            <a:pPr marL="0" indent="0">
              <a:buNone/>
            </a:pPr>
            <a:r>
              <a:rPr lang="en-GB" dirty="0">
                <a:latin typeface="+mn-lt"/>
              </a:rPr>
              <a:t>d) Impugning the Committee and thereby undermining the democratic process of the House</a:t>
            </a:r>
          </a:p>
          <a:p>
            <a:pPr marL="0" indent="0">
              <a:buNone/>
            </a:pPr>
            <a:r>
              <a:rPr lang="en-GB" dirty="0">
                <a:latin typeface="+mn-lt"/>
              </a:rPr>
              <a:t>e) Being complicit in the campaign of abuse and attempted intimidation of the Committee.</a:t>
            </a:r>
          </a:p>
          <a:p>
            <a:pPr marL="0" indent="0">
              <a:buNone/>
            </a:pPr>
            <a:r>
              <a:rPr lang="en-GB" dirty="0">
                <a:latin typeface="+mn-lt"/>
              </a:rPr>
              <a:t>We recommend that he should </a:t>
            </a:r>
            <a:r>
              <a:rPr lang="en-GB" b="1" dirty="0">
                <a:latin typeface="+mn-lt"/>
              </a:rPr>
              <a:t>not be entitled to a former Member’s pass</a:t>
            </a:r>
            <a:r>
              <a:rPr lang="en-GB" dirty="0">
                <a:latin typeface="+mn-lt"/>
              </a:rPr>
              <a:t>.</a:t>
            </a:r>
          </a:p>
        </p:txBody>
      </p:sp>
      <p:sp>
        <p:nvSpPr>
          <p:cNvPr id="4" name="Date Placeholder 3">
            <a:extLst>
              <a:ext uri="{FF2B5EF4-FFF2-40B4-BE49-F238E27FC236}">
                <a16:creationId xmlns:a16="http://schemas.microsoft.com/office/drawing/2014/main" id="{4FF1698D-6ED5-D84F-76CC-96D1602F643F}"/>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D207EFFE-42F5-B038-0674-EDA8B5EAA302}"/>
              </a:ext>
            </a:extLst>
          </p:cNvPr>
          <p:cNvSpPr>
            <a:spLocks noGrp="1"/>
          </p:cNvSpPr>
          <p:nvPr>
            <p:ph type="sldNum" sz="quarter" idx="12"/>
          </p:nvPr>
        </p:nvSpPr>
        <p:spPr/>
        <p:txBody>
          <a:bodyPr/>
          <a:lstStyle/>
          <a:p>
            <a:fld id="{0EA6DD80-447E-DD45-8F95-B9C2C2625F19}" type="slidenum">
              <a:rPr lang="en-US" smtClean="0"/>
              <a:pPr/>
              <a:t>26</a:t>
            </a:fld>
            <a:endParaRPr lang="en-US" dirty="0"/>
          </a:p>
        </p:txBody>
      </p:sp>
    </p:spTree>
    <p:extLst>
      <p:ext uri="{BB962C8B-B14F-4D97-AF65-F5344CB8AC3E}">
        <p14:creationId xmlns:p14="http://schemas.microsoft.com/office/powerpoint/2010/main" val="210663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3AAC-73A5-DCFA-FBFE-4E4F69377301}"/>
              </a:ext>
            </a:extLst>
          </p:cNvPr>
          <p:cNvSpPr>
            <a:spLocks noGrp="1"/>
          </p:cNvSpPr>
          <p:nvPr>
            <p:ph type="title"/>
          </p:nvPr>
        </p:nvSpPr>
        <p:spPr/>
        <p:txBody>
          <a:bodyPr/>
          <a:lstStyle/>
          <a:p>
            <a:r>
              <a:rPr lang="en-GB" dirty="0"/>
              <a:t>House passes sentence 19/6/23 </a:t>
            </a:r>
          </a:p>
        </p:txBody>
      </p:sp>
      <p:pic>
        <p:nvPicPr>
          <p:cNvPr id="7" name="Content Placeholder 6">
            <a:extLst>
              <a:ext uri="{FF2B5EF4-FFF2-40B4-BE49-F238E27FC236}">
                <a16:creationId xmlns:a16="http://schemas.microsoft.com/office/drawing/2014/main" id="{771CAE7F-F466-3A56-3290-AD20AC8BAD06}"/>
              </a:ext>
            </a:extLst>
          </p:cNvPr>
          <p:cNvPicPr>
            <a:picLocks noGrp="1" noChangeAspect="1"/>
          </p:cNvPicPr>
          <p:nvPr>
            <p:ph idx="1"/>
          </p:nvPr>
        </p:nvPicPr>
        <p:blipFill>
          <a:blip r:embed="rId2"/>
          <a:stretch>
            <a:fillRect/>
          </a:stretch>
        </p:blipFill>
        <p:spPr>
          <a:xfrm>
            <a:off x="792260" y="2793889"/>
            <a:ext cx="10223369" cy="3562461"/>
          </a:xfrm>
        </p:spPr>
      </p:pic>
      <p:sp>
        <p:nvSpPr>
          <p:cNvPr id="4" name="Date Placeholder 3">
            <a:extLst>
              <a:ext uri="{FF2B5EF4-FFF2-40B4-BE49-F238E27FC236}">
                <a16:creationId xmlns:a16="http://schemas.microsoft.com/office/drawing/2014/main" id="{E8B279C7-D279-3723-857F-434F95A90EEB}"/>
              </a:ext>
            </a:extLst>
          </p:cNvPr>
          <p:cNvSpPr>
            <a:spLocks noGrp="1"/>
          </p:cNvSpPr>
          <p:nvPr>
            <p:ph type="dt" sz="half" idx="10"/>
          </p:nvPr>
        </p:nvSpPr>
        <p:spPr>
          <a:xfrm>
            <a:off x="838201" y="6356350"/>
            <a:ext cx="2743200" cy="365125"/>
          </a:xfrm>
        </p:spPr>
        <p:txBody>
          <a:bodyPr/>
          <a:lstStyle/>
          <a:p>
            <a:r>
              <a:rPr lang="en-US" dirty="0"/>
              <a:t>28 September 2023</a:t>
            </a:r>
          </a:p>
        </p:txBody>
      </p:sp>
      <p:sp>
        <p:nvSpPr>
          <p:cNvPr id="5" name="Slide Number Placeholder 4">
            <a:extLst>
              <a:ext uri="{FF2B5EF4-FFF2-40B4-BE49-F238E27FC236}">
                <a16:creationId xmlns:a16="http://schemas.microsoft.com/office/drawing/2014/main" id="{ECD34411-45CB-080F-239F-7AB71C5F1087}"/>
              </a:ext>
            </a:extLst>
          </p:cNvPr>
          <p:cNvSpPr>
            <a:spLocks noGrp="1"/>
          </p:cNvSpPr>
          <p:nvPr>
            <p:ph type="sldNum" sz="quarter" idx="12"/>
          </p:nvPr>
        </p:nvSpPr>
        <p:spPr/>
        <p:txBody>
          <a:bodyPr/>
          <a:lstStyle/>
          <a:p>
            <a:fld id="{0EA6DD80-447E-DD45-8F95-B9C2C2625F19}" type="slidenum">
              <a:rPr lang="en-US" smtClean="0"/>
              <a:pPr/>
              <a:t>27</a:t>
            </a:fld>
            <a:endParaRPr lang="en-US" dirty="0"/>
          </a:p>
        </p:txBody>
      </p:sp>
      <p:pic>
        <p:nvPicPr>
          <p:cNvPr id="9" name="Picture 8">
            <a:extLst>
              <a:ext uri="{FF2B5EF4-FFF2-40B4-BE49-F238E27FC236}">
                <a16:creationId xmlns:a16="http://schemas.microsoft.com/office/drawing/2014/main" id="{0B93555C-F38D-BFD3-F7E2-BBF8EA84A38C}"/>
              </a:ext>
            </a:extLst>
          </p:cNvPr>
          <p:cNvPicPr>
            <a:picLocks noChangeAspect="1"/>
          </p:cNvPicPr>
          <p:nvPr/>
        </p:nvPicPr>
        <p:blipFill>
          <a:blip r:embed="rId3"/>
          <a:stretch>
            <a:fillRect/>
          </a:stretch>
        </p:blipFill>
        <p:spPr>
          <a:xfrm>
            <a:off x="746321" y="1278560"/>
            <a:ext cx="10315248" cy="1803842"/>
          </a:xfrm>
          <a:prstGeom prst="rect">
            <a:avLst/>
          </a:prstGeom>
        </p:spPr>
      </p:pic>
    </p:spTree>
    <p:extLst>
      <p:ext uri="{BB962C8B-B14F-4D97-AF65-F5344CB8AC3E}">
        <p14:creationId xmlns:p14="http://schemas.microsoft.com/office/powerpoint/2010/main" val="201403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C2D7D-94E1-0425-50DF-A98D5F16775A}"/>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C7FD42A7-30C9-DE16-69BB-F15C5625C6F0}"/>
              </a:ext>
            </a:extLst>
          </p:cNvPr>
          <p:cNvSpPr>
            <a:spLocks noGrp="1"/>
          </p:cNvSpPr>
          <p:nvPr>
            <p:ph type="sldNum" sz="quarter" idx="12"/>
          </p:nvPr>
        </p:nvSpPr>
        <p:spPr/>
        <p:txBody>
          <a:bodyPr/>
          <a:lstStyle/>
          <a:p>
            <a:fld id="{0EA6DD80-447E-DD45-8F95-B9C2C2625F19}" type="slidenum">
              <a:rPr lang="en-US" smtClean="0"/>
              <a:t>28</a:t>
            </a:fld>
            <a:endParaRPr lang="en-US"/>
          </a:p>
        </p:txBody>
      </p:sp>
      <p:pic>
        <p:nvPicPr>
          <p:cNvPr id="5" name="Picture 4">
            <a:extLst>
              <a:ext uri="{FF2B5EF4-FFF2-40B4-BE49-F238E27FC236}">
                <a16:creationId xmlns:a16="http://schemas.microsoft.com/office/drawing/2014/main" id="{A5B4E5F2-E465-2F39-3B6B-15774EF6564B}"/>
              </a:ext>
            </a:extLst>
          </p:cNvPr>
          <p:cNvPicPr>
            <a:picLocks noChangeAspect="1"/>
          </p:cNvPicPr>
          <p:nvPr/>
        </p:nvPicPr>
        <p:blipFill>
          <a:blip r:embed="rId2"/>
          <a:stretch>
            <a:fillRect/>
          </a:stretch>
        </p:blipFill>
        <p:spPr>
          <a:xfrm>
            <a:off x="3301684" y="0"/>
            <a:ext cx="5588631" cy="6858000"/>
          </a:xfrm>
          <a:prstGeom prst="rect">
            <a:avLst/>
          </a:prstGeom>
        </p:spPr>
      </p:pic>
    </p:spTree>
    <p:extLst>
      <p:ext uri="{BB962C8B-B14F-4D97-AF65-F5344CB8AC3E}">
        <p14:creationId xmlns:p14="http://schemas.microsoft.com/office/powerpoint/2010/main" val="454567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A9B451-FDC8-39F3-0089-048ED07EA63E}"/>
              </a:ext>
            </a:extLst>
          </p:cNvPr>
          <p:cNvSpPr>
            <a:spLocks noGrp="1"/>
          </p:cNvSpPr>
          <p:nvPr>
            <p:ph sz="half" idx="1"/>
          </p:nvPr>
        </p:nvSpPr>
        <p:spPr/>
        <p:txBody>
          <a:bodyPr>
            <a:normAutofit fontScale="92500" lnSpcReduction="20000"/>
          </a:bodyPr>
          <a:lstStyle/>
          <a:p>
            <a:pPr marL="0" indent="0">
              <a:buNone/>
            </a:pPr>
            <a:r>
              <a:rPr lang="en-GB" dirty="0">
                <a:latin typeface="+mn-lt"/>
              </a:rPr>
              <a:t>“Pressure was applied particularly to Conservative members of the Committee. This had the clear intention to drive those members off the Committee and so to frustrate the intention of the House that the inquiry should be carried out, or to </a:t>
            </a:r>
            <a:r>
              <a:rPr lang="en-GB" b="1" dirty="0">
                <a:latin typeface="+mn-lt"/>
              </a:rPr>
              <a:t>prevent the inquiry </a:t>
            </a:r>
            <a:r>
              <a:rPr lang="en-GB" dirty="0">
                <a:latin typeface="+mn-lt"/>
              </a:rPr>
              <a:t>coming to a conclusion which the critics did not want. There were also sustained attempts to undermine and challenge the impartiality of the Chair, who had been appointed to the Committee by unanimous decision of the House.”</a:t>
            </a:r>
          </a:p>
        </p:txBody>
      </p:sp>
      <p:sp>
        <p:nvSpPr>
          <p:cNvPr id="3" name="Content Placeholder 2">
            <a:extLst>
              <a:ext uri="{FF2B5EF4-FFF2-40B4-BE49-F238E27FC236}">
                <a16:creationId xmlns:a16="http://schemas.microsoft.com/office/drawing/2014/main" id="{C3C7E076-0F15-3B81-68A2-F17B993A527D}"/>
              </a:ext>
            </a:extLst>
          </p:cNvPr>
          <p:cNvSpPr>
            <a:spLocks noGrp="1"/>
          </p:cNvSpPr>
          <p:nvPr>
            <p:ph sz="half" idx="2"/>
          </p:nvPr>
        </p:nvSpPr>
        <p:spPr/>
        <p:txBody>
          <a:bodyPr>
            <a:normAutofit fontScale="92500" lnSpcReduction="10000"/>
          </a:bodyPr>
          <a:lstStyle/>
          <a:p>
            <a:pPr marL="0" indent="0">
              <a:buNone/>
            </a:pPr>
            <a:r>
              <a:rPr lang="en-GB" dirty="0">
                <a:latin typeface="+mn-lt"/>
              </a:rPr>
              <a:t>“</a:t>
            </a:r>
            <a:r>
              <a:rPr lang="en-GB" b="1" dirty="0">
                <a:latin typeface="+mn-lt"/>
              </a:rPr>
              <a:t>Free speech </a:t>
            </a:r>
            <a:r>
              <a:rPr lang="en-GB" dirty="0">
                <a:latin typeface="+mn-lt"/>
              </a:rPr>
              <a:t>is at the heart of parliamentary democracy. However, Members who, while an inquiry involving individual conduct is in progress, attack the honesty or the integrity of the Committee, or attack the process itself in a way clearly aimed at discrediting the Committee or steering the Committee towards a particular outcome, are </a:t>
            </a:r>
            <a:r>
              <a:rPr lang="en-GB" b="1" dirty="0">
                <a:latin typeface="+mn-lt"/>
              </a:rPr>
              <a:t>interfering in disciplinary proceedings </a:t>
            </a:r>
            <a:r>
              <a:rPr lang="en-GB" dirty="0">
                <a:latin typeface="+mn-lt"/>
              </a:rPr>
              <a:t>set up by the House in a way that is unacceptable.”</a:t>
            </a:r>
          </a:p>
        </p:txBody>
      </p:sp>
      <p:sp>
        <p:nvSpPr>
          <p:cNvPr id="4" name="Date Placeholder 3">
            <a:extLst>
              <a:ext uri="{FF2B5EF4-FFF2-40B4-BE49-F238E27FC236}">
                <a16:creationId xmlns:a16="http://schemas.microsoft.com/office/drawing/2014/main" id="{AA17E713-1547-298E-C0A1-9E1D30BBDB59}"/>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290B1626-0487-30D8-0841-C07FA8438F61}"/>
              </a:ext>
            </a:extLst>
          </p:cNvPr>
          <p:cNvSpPr>
            <a:spLocks noGrp="1"/>
          </p:cNvSpPr>
          <p:nvPr>
            <p:ph type="sldNum" sz="quarter" idx="12"/>
          </p:nvPr>
        </p:nvSpPr>
        <p:spPr/>
        <p:txBody>
          <a:bodyPr/>
          <a:lstStyle/>
          <a:p>
            <a:fld id="{0EA6DD80-447E-DD45-8F95-B9C2C2625F19}" type="slidenum">
              <a:rPr lang="en-US" smtClean="0"/>
              <a:t>29</a:t>
            </a:fld>
            <a:endParaRPr lang="en-US"/>
          </a:p>
        </p:txBody>
      </p:sp>
      <p:sp>
        <p:nvSpPr>
          <p:cNvPr id="6" name="Title 5">
            <a:extLst>
              <a:ext uri="{FF2B5EF4-FFF2-40B4-BE49-F238E27FC236}">
                <a16:creationId xmlns:a16="http://schemas.microsoft.com/office/drawing/2014/main" id="{8368B6A7-18AF-DA15-F3E6-71EBF88FB165}"/>
              </a:ext>
            </a:extLst>
          </p:cNvPr>
          <p:cNvSpPr>
            <a:spLocks noGrp="1"/>
          </p:cNvSpPr>
          <p:nvPr>
            <p:ph type="title"/>
          </p:nvPr>
        </p:nvSpPr>
        <p:spPr/>
        <p:txBody>
          <a:bodyPr/>
          <a:lstStyle/>
          <a:p>
            <a:r>
              <a:rPr lang="en-GB" dirty="0">
                <a:latin typeface="+mn-lt"/>
              </a:rPr>
              <a:t>Interference is a contempt </a:t>
            </a:r>
          </a:p>
        </p:txBody>
      </p:sp>
    </p:spTree>
    <p:extLst>
      <p:ext uri="{BB962C8B-B14F-4D97-AF65-F5344CB8AC3E}">
        <p14:creationId xmlns:p14="http://schemas.microsoft.com/office/powerpoint/2010/main" val="219220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B031-58C1-4C7A-BFE0-3209E696FEFA}"/>
              </a:ext>
            </a:extLst>
          </p:cNvPr>
          <p:cNvSpPr>
            <a:spLocks noGrp="1"/>
          </p:cNvSpPr>
          <p:nvPr>
            <p:ph type="title"/>
          </p:nvPr>
        </p:nvSpPr>
        <p:spPr/>
        <p:txBody>
          <a:bodyPr/>
          <a:lstStyle/>
          <a:p>
            <a:r>
              <a:rPr lang="en-GB" dirty="0"/>
              <a:t>Slides</a:t>
            </a:r>
          </a:p>
        </p:txBody>
      </p:sp>
      <p:sp>
        <p:nvSpPr>
          <p:cNvPr id="3" name="Content Placeholder 2">
            <a:extLst>
              <a:ext uri="{FF2B5EF4-FFF2-40B4-BE49-F238E27FC236}">
                <a16:creationId xmlns:a16="http://schemas.microsoft.com/office/drawing/2014/main" id="{CC85AC8B-C82F-4F00-A911-E82D2811ED41}"/>
              </a:ext>
            </a:extLst>
          </p:cNvPr>
          <p:cNvSpPr>
            <a:spLocks noGrp="1"/>
          </p:cNvSpPr>
          <p:nvPr>
            <p:ph idx="1"/>
          </p:nvPr>
        </p:nvSpPr>
        <p:spPr>
          <a:xfrm>
            <a:off x="838200" y="1825624"/>
            <a:ext cx="10515600" cy="4530725"/>
          </a:xfrm>
        </p:spPr>
        <p:txBody>
          <a:bodyPr>
            <a:noAutofit/>
          </a:bodyPr>
          <a:lstStyle/>
          <a:p>
            <a:pPr marL="0" lvl="0" indent="0">
              <a:buNone/>
            </a:pPr>
            <a:r>
              <a:rPr lang="en-GB" sz="2400" dirty="0">
                <a:latin typeface="+mn-lt"/>
              </a:rPr>
              <a:t>  1 - 3 		Introductory</a:t>
            </a:r>
          </a:p>
          <a:p>
            <a:pPr marL="0" lvl="0" indent="0">
              <a:buNone/>
            </a:pPr>
            <a:r>
              <a:rPr lang="en-GB" sz="2400" dirty="0">
                <a:latin typeface="+mn-lt"/>
              </a:rPr>
              <a:t>  4 - 5 		State of the parties and churn since 2019</a:t>
            </a:r>
          </a:p>
          <a:p>
            <a:pPr marL="0" lvl="0" indent="0">
              <a:buNone/>
            </a:pPr>
            <a:r>
              <a:rPr lang="en-GB" sz="2400" dirty="0">
                <a:latin typeface="+mn-lt"/>
              </a:rPr>
              <a:t>  6 - 7 		Conduct of Speaker John Bercow</a:t>
            </a:r>
          </a:p>
          <a:p>
            <a:pPr marL="0" lvl="0" indent="0">
              <a:buNone/>
            </a:pPr>
            <a:r>
              <a:rPr lang="en-GB" sz="2400" dirty="0">
                <a:latin typeface="+mn-lt"/>
              </a:rPr>
              <a:t>  8 – 11		Risk-based exclusion of Members from the precincts</a:t>
            </a:r>
          </a:p>
          <a:p>
            <a:pPr marL="0" lvl="0" indent="0">
              <a:buNone/>
            </a:pPr>
            <a:r>
              <a:rPr lang="en-GB" sz="2400" dirty="0">
                <a:latin typeface="+mn-lt"/>
              </a:rPr>
              <a:t>12 – 16		Boris Johnson and Partygate 	</a:t>
            </a:r>
          </a:p>
          <a:p>
            <a:pPr marL="0" lvl="0" indent="0">
              <a:buNone/>
            </a:pPr>
            <a:r>
              <a:rPr lang="en-GB" sz="2400" dirty="0">
                <a:latin typeface="+mn-lt"/>
              </a:rPr>
              <a:t>17 – 24		Committee of Privileges: proposed conduct of inquiry, etc</a:t>
            </a:r>
          </a:p>
          <a:p>
            <a:pPr marL="0" lvl="0" indent="0">
              <a:buNone/>
            </a:pPr>
            <a:r>
              <a:rPr lang="en-GB" sz="2400" dirty="0">
                <a:latin typeface="+mn-lt"/>
              </a:rPr>
              <a:t>25 – 27 	Final Report on Boris Johnson</a:t>
            </a:r>
          </a:p>
          <a:p>
            <a:pPr marL="0" lvl="0" indent="0">
              <a:buNone/>
            </a:pPr>
            <a:r>
              <a:rPr lang="en-GB" sz="2400" dirty="0">
                <a:latin typeface="+mn-lt"/>
              </a:rPr>
              <a:t>28 – 30		Special report on interference: contempt or freedom of speech?</a:t>
            </a:r>
          </a:p>
          <a:p>
            <a:pPr marL="0" lvl="0" indent="0">
              <a:buNone/>
            </a:pPr>
            <a:r>
              <a:rPr lang="en-GB" sz="2400" dirty="0">
                <a:latin typeface="+mn-lt"/>
              </a:rPr>
              <a:t>31 – 33		Whips and </a:t>
            </a:r>
            <a:r>
              <a:rPr lang="en-GB" sz="2400" dirty="0" err="1">
                <a:latin typeface="+mn-lt"/>
              </a:rPr>
              <a:t>WhatsApps</a:t>
            </a:r>
            <a:endParaRPr lang="en-GB" sz="2400" dirty="0">
              <a:latin typeface="+mn-lt"/>
            </a:endParaRPr>
          </a:p>
          <a:p>
            <a:pPr marL="0" lvl="0" indent="0">
              <a:buNone/>
            </a:pPr>
            <a:r>
              <a:rPr lang="en-GB" sz="2400" dirty="0">
                <a:latin typeface="+mn-lt"/>
              </a:rPr>
              <a:t>34 – 35 	What next and close – thank you</a:t>
            </a:r>
          </a:p>
        </p:txBody>
      </p:sp>
      <p:sp>
        <p:nvSpPr>
          <p:cNvPr id="4" name="Date Placeholder 3">
            <a:extLst>
              <a:ext uri="{FF2B5EF4-FFF2-40B4-BE49-F238E27FC236}">
                <a16:creationId xmlns:a16="http://schemas.microsoft.com/office/drawing/2014/main" id="{1A59259D-25AB-4697-BB7B-7902CBC3A531}"/>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678ED733-4FB8-49B1-9814-F4243E18A467}"/>
              </a:ext>
            </a:extLst>
          </p:cNvPr>
          <p:cNvSpPr>
            <a:spLocks noGrp="1"/>
          </p:cNvSpPr>
          <p:nvPr>
            <p:ph type="sldNum" sz="quarter" idx="12"/>
          </p:nvPr>
        </p:nvSpPr>
        <p:spPr/>
        <p:txBody>
          <a:bodyPr/>
          <a:lstStyle/>
          <a:p>
            <a:fld id="{0EA6DD80-447E-DD45-8F95-B9C2C2625F19}" type="slidenum">
              <a:rPr lang="en-US" smtClean="0"/>
              <a:pPr/>
              <a:t>3</a:t>
            </a:fld>
            <a:endParaRPr lang="en-US" dirty="0"/>
          </a:p>
        </p:txBody>
      </p:sp>
    </p:spTree>
    <p:extLst>
      <p:ext uri="{BB962C8B-B14F-4D97-AF65-F5344CB8AC3E}">
        <p14:creationId xmlns:p14="http://schemas.microsoft.com/office/powerpoint/2010/main" val="335000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3AAC-73A5-DCFA-FBFE-4E4F69377301}"/>
              </a:ext>
            </a:extLst>
          </p:cNvPr>
          <p:cNvSpPr>
            <a:spLocks noGrp="1"/>
          </p:cNvSpPr>
          <p:nvPr>
            <p:ph type="title"/>
          </p:nvPr>
        </p:nvSpPr>
        <p:spPr/>
        <p:txBody>
          <a:bodyPr/>
          <a:lstStyle/>
          <a:p>
            <a:r>
              <a:rPr lang="en-GB" dirty="0"/>
              <a:t>Freedom of speech – or contempt?</a:t>
            </a:r>
          </a:p>
        </p:txBody>
      </p:sp>
      <p:sp>
        <p:nvSpPr>
          <p:cNvPr id="3" name="Content Placeholder 2">
            <a:extLst>
              <a:ext uri="{FF2B5EF4-FFF2-40B4-BE49-F238E27FC236}">
                <a16:creationId xmlns:a16="http://schemas.microsoft.com/office/drawing/2014/main" id="{9EBB3883-8A51-9CE0-5309-1E1A907CA853}"/>
              </a:ext>
            </a:extLst>
          </p:cNvPr>
          <p:cNvSpPr>
            <a:spLocks noGrp="1"/>
          </p:cNvSpPr>
          <p:nvPr>
            <p:ph idx="1"/>
          </p:nvPr>
        </p:nvSpPr>
        <p:spPr/>
        <p:txBody>
          <a:bodyPr>
            <a:normAutofit fontScale="70000" lnSpcReduction="20000"/>
          </a:bodyPr>
          <a:lstStyle/>
          <a:p>
            <a:pPr marL="0" indent="0">
              <a:buNone/>
            </a:pPr>
            <a:r>
              <a:rPr lang="en-GB" i="1" dirty="0">
                <a:latin typeface="+mn-lt"/>
              </a:rPr>
              <a:t>From the debate on 10 July 2023, which ended (without a vote) in approval of the Special Report from the Committee of Privileges:</a:t>
            </a:r>
          </a:p>
          <a:p>
            <a:pPr marL="0" indent="0">
              <a:buNone/>
            </a:pPr>
            <a:r>
              <a:rPr lang="en-GB" dirty="0">
                <a:latin typeface="+mn-lt"/>
              </a:rPr>
              <a:t>“We should be very wary of standing on our dignity, because this House is the cockpit of freedom of speech. It is where democracy must run. When we try to silence people because they say things that we do not like, we </a:t>
            </a:r>
            <a:r>
              <a:rPr lang="en-GB" b="1" dirty="0">
                <a:latin typeface="+mn-lt"/>
              </a:rPr>
              <a:t>risk looking ridiculous</a:t>
            </a:r>
            <a:r>
              <a:rPr lang="en-GB" dirty="0">
                <a:latin typeface="+mn-lt"/>
              </a:rPr>
              <a:t>.” </a:t>
            </a:r>
            <a:r>
              <a:rPr lang="en-GB" dirty="0">
                <a:latin typeface="Calibri" panose="020F0502020204030204" pitchFamily="34" charset="0"/>
                <a:cs typeface="Calibri" panose="020F0502020204030204" pitchFamily="34" charset="0"/>
              </a:rPr>
              <a:t>— Sir Jacob Rees-Mogg</a:t>
            </a:r>
          </a:p>
          <a:p>
            <a:pPr marL="0" indent="0">
              <a:buNone/>
            </a:pPr>
            <a:r>
              <a:rPr lang="en-GB" dirty="0">
                <a:latin typeface="+mn-lt"/>
              </a:rPr>
              <a:t>“The motion before the House is proportionate: it seeks only to provide the Privileges Committee, once it is established and sitting, with the same protections enjoyed by the Standards Committee.”                      </a:t>
            </a:r>
            <a:r>
              <a:rPr lang="en-GB" dirty="0">
                <a:latin typeface="+mn-lt"/>
                <a:cs typeface="Calibri" panose="020F0502020204030204" pitchFamily="34" charset="0"/>
              </a:rPr>
              <a:t>— Sir Charles Walker</a:t>
            </a:r>
          </a:p>
          <a:p>
            <a:pPr marL="0" indent="0">
              <a:buNone/>
            </a:pPr>
            <a:r>
              <a:rPr lang="en-GB" dirty="0">
                <a:latin typeface="+mn-lt"/>
                <a:cs typeface="Calibri" panose="020F0502020204030204" pitchFamily="34" charset="0"/>
              </a:rPr>
              <a:t>“The House will set, in my view, a </a:t>
            </a:r>
            <a:r>
              <a:rPr lang="en-GB" b="1" dirty="0">
                <a:latin typeface="+mn-lt"/>
                <a:cs typeface="Calibri" panose="020F0502020204030204" pitchFamily="34" charset="0"/>
              </a:rPr>
              <a:t>dangerous precedent </a:t>
            </a:r>
            <a:r>
              <a:rPr lang="en-GB" dirty="0">
                <a:latin typeface="+mn-lt"/>
                <a:cs typeface="Calibri" panose="020F0502020204030204" pitchFamily="34" charset="0"/>
              </a:rPr>
              <a:t>if it approves a report that censures and passes judgment on Members of the House without granting due process—fair due process, I should add—to the Members it makes allegations about.” — Priti Patel</a:t>
            </a:r>
          </a:p>
          <a:p>
            <a:pPr marL="0" indent="0">
              <a:buNone/>
            </a:pPr>
            <a:r>
              <a:rPr lang="en-GB" dirty="0">
                <a:latin typeface="+mn-lt"/>
                <a:cs typeface="Calibri" panose="020F0502020204030204" pitchFamily="34" charset="0"/>
              </a:rPr>
              <a:t>“The Committee’s special report makes the strong point that there are legitimate opportunities for Members to oppose a referral of a matter to the Committee in the first place—as has been observed, in the case of Boris Johnson nobody did, not even Boris Johnson. The Committee is also right to say that criticism of its conclusions is perfectly valid, as is a decision not to support those conclusions. </a:t>
            </a:r>
            <a:r>
              <a:rPr lang="en-GB" b="1" dirty="0">
                <a:latin typeface="+mn-lt"/>
                <a:cs typeface="Calibri" panose="020F0502020204030204" pitchFamily="34" charset="0"/>
              </a:rPr>
              <a:t>What is not valid is to attack or to seek to influence or undermine a Committee </a:t>
            </a:r>
            <a:r>
              <a:rPr lang="en-GB" dirty="0">
                <a:latin typeface="+mn-lt"/>
                <a:cs typeface="Calibri" panose="020F0502020204030204" pitchFamily="34" charset="0"/>
              </a:rPr>
              <a:t>that this House has charged with an inquiry while that inquiry is ongoing.” </a:t>
            </a:r>
            <a:r>
              <a:rPr lang="en-GB" dirty="0">
                <a:latin typeface="Calibri" panose="020F0502020204030204" pitchFamily="34" charset="0"/>
                <a:cs typeface="Calibri" panose="020F0502020204030204" pitchFamily="34" charset="0"/>
              </a:rPr>
              <a:t>— Sir Jeremy Wright</a:t>
            </a:r>
            <a:endParaRPr lang="en-GB" dirty="0">
              <a:latin typeface="+mn-lt"/>
              <a:cs typeface="Calibri" panose="020F0502020204030204" pitchFamily="34" charset="0"/>
            </a:endParaRPr>
          </a:p>
        </p:txBody>
      </p:sp>
      <p:sp>
        <p:nvSpPr>
          <p:cNvPr id="4" name="Date Placeholder 3">
            <a:extLst>
              <a:ext uri="{FF2B5EF4-FFF2-40B4-BE49-F238E27FC236}">
                <a16:creationId xmlns:a16="http://schemas.microsoft.com/office/drawing/2014/main" id="{E8B279C7-D279-3723-857F-434F95A90EEB}"/>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ECD34411-45CB-080F-239F-7AB71C5F1087}"/>
              </a:ext>
            </a:extLst>
          </p:cNvPr>
          <p:cNvSpPr>
            <a:spLocks noGrp="1"/>
          </p:cNvSpPr>
          <p:nvPr>
            <p:ph type="sldNum" sz="quarter" idx="12"/>
          </p:nvPr>
        </p:nvSpPr>
        <p:spPr/>
        <p:txBody>
          <a:bodyPr/>
          <a:lstStyle/>
          <a:p>
            <a:fld id="{0EA6DD80-447E-DD45-8F95-B9C2C2625F19}" type="slidenum">
              <a:rPr lang="en-US" smtClean="0"/>
              <a:pPr/>
              <a:t>30</a:t>
            </a:fld>
            <a:endParaRPr lang="en-US" dirty="0"/>
          </a:p>
        </p:txBody>
      </p:sp>
    </p:spTree>
    <p:extLst>
      <p:ext uri="{BB962C8B-B14F-4D97-AF65-F5344CB8AC3E}">
        <p14:creationId xmlns:p14="http://schemas.microsoft.com/office/powerpoint/2010/main" val="50937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EB924-179D-EAF2-C418-F18A0BC1172C}"/>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A7551B7A-9887-93A5-90EE-DE4AFB24DEEA}"/>
              </a:ext>
            </a:extLst>
          </p:cNvPr>
          <p:cNvSpPr>
            <a:spLocks noGrp="1"/>
          </p:cNvSpPr>
          <p:nvPr>
            <p:ph type="sldNum" sz="quarter" idx="12"/>
          </p:nvPr>
        </p:nvSpPr>
        <p:spPr/>
        <p:txBody>
          <a:bodyPr/>
          <a:lstStyle/>
          <a:p>
            <a:fld id="{0EA6DD80-447E-DD45-8F95-B9C2C2625F19}" type="slidenum">
              <a:rPr lang="en-US" smtClean="0"/>
              <a:t>31</a:t>
            </a:fld>
            <a:endParaRPr lang="en-US"/>
          </a:p>
        </p:txBody>
      </p:sp>
      <p:pic>
        <p:nvPicPr>
          <p:cNvPr id="5" name="Picture 4">
            <a:extLst>
              <a:ext uri="{FF2B5EF4-FFF2-40B4-BE49-F238E27FC236}">
                <a16:creationId xmlns:a16="http://schemas.microsoft.com/office/drawing/2014/main" id="{A29F372C-89DC-20C4-C69D-A72385AE68E4}"/>
              </a:ext>
            </a:extLst>
          </p:cNvPr>
          <p:cNvPicPr>
            <a:picLocks noChangeAspect="1"/>
          </p:cNvPicPr>
          <p:nvPr/>
        </p:nvPicPr>
        <p:blipFill>
          <a:blip r:embed="rId2"/>
          <a:stretch>
            <a:fillRect/>
          </a:stretch>
        </p:blipFill>
        <p:spPr>
          <a:xfrm>
            <a:off x="3200400" y="538162"/>
            <a:ext cx="5791200" cy="5781675"/>
          </a:xfrm>
          <a:prstGeom prst="rect">
            <a:avLst/>
          </a:prstGeom>
        </p:spPr>
      </p:pic>
      <p:pic>
        <p:nvPicPr>
          <p:cNvPr id="2050" name="Picture 2" descr="That Giant Tarantula Is Terrifying, but I'll Touch It' – Expressing Your  Emotions Can Reduce Fear – Association for Psychological Science – APS">
            <a:extLst>
              <a:ext uri="{FF2B5EF4-FFF2-40B4-BE49-F238E27FC236}">
                <a16:creationId xmlns:a16="http://schemas.microsoft.com/office/drawing/2014/main" id="{A0533A63-3DAF-A7D7-5BA8-5179778A4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194" y="3909219"/>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94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9A0983AD-6940-9DCF-0CAB-4DB4CCD49027}"/>
              </a:ext>
            </a:extLst>
          </p:cNvPr>
          <p:cNvGrpSpPr/>
          <p:nvPr/>
        </p:nvGrpSpPr>
        <p:grpSpPr>
          <a:xfrm>
            <a:off x="880501" y="0"/>
            <a:ext cx="3857625" cy="6858000"/>
            <a:chOff x="376237" y="0"/>
            <a:chExt cx="3857625" cy="6858000"/>
          </a:xfrm>
        </p:grpSpPr>
        <p:pic>
          <p:nvPicPr>
            <p:cNvPr id="3" name="Picture 2" descr="A white background with black dots&#10;&#10;Description automatically generated">
              <a:extLst>
                <a:ext uri="{FF2B5EF4-FFF2-40B4-BE49-F238E27FC236}">
                  <a16:creationId xmlns:a16="http://schemas.microsoft.com/office/drawing/2014/main" id="{30A1A043-ABCB-2428-559C-2232476B1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37" y="0"/>
              <a:ext cx="3857625" cy="6858000"/>
            </a:xfrm>
            <a:prstGeom prst="rect">
              <a:avLst/>
            </a:prstGeom>
          </p:spPr>
        </p:pic>
        <p:sp>
          <p:nvSpPr>
            <p:cNvPr id="15" name="Speech Bubble: Rectangle with Corners Rounded 14">
              <a:extLst>
                <a:ext uri="{FF2B5EF4-FFF2-40B4-BE49-F238E27FC236}">
                  <a16:creationId xmlns:a16="http://schemas.microsoft.com/office/drawing/2014/main" id="{454F3603-56D2-FD3D-CF09-BDE883D237A7}"/>
                </a:ext>
              </a:extLst>
            </p:cNvPr>
            <p:cNvSpPr/>
            <p:nvPr/>
          </p:nvSpPr>
          <p:spPr>
            <a:xfrm>
              <a:off x="2105024" y="2600325"/>
              <a:ext cx="1758553" cy="485775"/>
            </a:xfrm>
            <a:prstGeom prst="wedgeRoundRectCallout">
              <a:avLst>
                <a:gd name="adj1" fmla="val 64798"/>
                <a:gd name="adj2" fmla="val 5238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latin typeface="Calibri" panose="020F0502020204030204" pitchFamily="34" charset="0"/>
                  <a:ea typeface="Calibri" panose="020F0502020204030204" pitchFamily="34" charset="0"/>
                </a:rPr>
                <a:t>That is not the case…</a:t>
              </a:r>
              <a:endParaRPr lang="en-GB" sz="1400" dirty="0">
                <a:solidFill>
                  <a:schemeClr val="tx1"/>
                </a:solidFill>
              </a:endParaRPr>
            </a:p>
          </p:txBody>
        </p:sp>
        <p:grpSp>
          <p:nvGrpSpPr>
            <p:cNvPr id="42" name="Group 41">
              <a:extLst>
                <a:ext uri="{FF2B5EF4-FFF2-40B4-BE49-F238E27FC236}">
                  <a16:creationId xmlns:a16="http://schemas.microsoft.com/office/drawing/2014/main" id="{32EAA724-37D0-F56B-0872-765F540A59FC}"/>
                </a:ext>
              </a:extLst>
            </p:cNvPr>
            <p:cNvGrpSpPr/>
            <p:nvPr/>
          </p:nvGrpSpPr>
          <p:grpSpPr>
            <a:xfrm>
              <a:off x="781049" y="1316142"/>
              <a:ext cx="2733676" cy="1169551"/>
              <a:chOff x="781049" y="1316142"/>
              <a:chExt cx="2733676" cy="1169551"/>
            </a:xfrm>
          </p:grpSpPr>
          <p:sp>
            <p:nvSpPr>
              <p:cNvPr id="40" name="Speech Bubble: Rectangle with Corners Rounded 39">
                <a:extLst>
                  <a:ext uri="{FF2B5EF4-FFF2-40B4-BE49-F238E27FC236}">
                    <a16:creationId xmlns:a16="http://schemas.microsoft.com/office/drawing/2014/main" id="{2282C2E7-5647-02C1-E452-50C19F392176}"/>
                  </a:ext>
                </a:extLst>
              </p:cNvPr>
              <p:cNvSpPr/>
              <p:nvPr/>
            </p:nvSpPr>
            <p:spPr>
              <a:xfrm>
                <a:off x="781049" y="1337845"/>
                <a:ext cx="2647950" cy="1144608"/>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A9C6AEAA-5D7C-9CB8-D2FE-CFF50DCACDC0}"/>
                  </a:ext>
                </a:extLst>
              </p:cNvPr>
              <p:cNvSpPr txBox="1"/>
              <p:nvPr/>
            </p:nvSpPr>
            <p:spPr>
              <a:xfrm>
                <a:off x="866775" y="1316142"/>
                <a:ext cx="2647950" cy="1169551"/>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think very poor how PCs who </a:t>
                </a:r>
                <a:r>
                  <a:rPr lang="en-GB" sz="1400" dirty="0" err="1">
                    <a:effectLst/>
                    <a:latin typeface="Calibri" panose="020F0502020204030204" pitchFamily="34" charset="0"/>
                    <a:ea typeface="Calibri" panose="020F0502020204030204" pitchFamily="34" charset="0"/>
                  </a:rPr>
                  <a:t>arent</a:t>
                </a:r>
                <a:r>
                  <a:rPr lang="en-GB" sz="1400" dirty="0">
                    <a:effectLst/>
                    <a:latin typeface="Calibri" panose="020F0502020204030204" pitchFamily="34" charset="0"/>
                    <a:ea typeface="Calibri" panose="020F0502020204030204" pitchFamily="34" charset="0"/>
                  </a:rPr>
                  <a:t> favoured have been</a:t>
                </a:r>
              </a:p>
              <a:p>
                <a:r>
                  <a:rPr lang="en-GB" sz="1400" dirty="0">
                    <a:effectLst/>
                    <a:latin typeface="Calibri" panose="020F0502020204030204" pitchFamily="34" charset="0"/>
                    <a:ea typeface="Calibri" panose="020F0502020204030204" pitchFamily="34" charset="0"/>
                  </a:rPr>
                  <a:t>excluded from the funeral. Very poor and sends a very clear message</a:t>
                </a:r>
                <a:endParaRPr lang="en-GB" sz="1400" dirty="0"/>
              </a:p>
            </p:txBody>
          </p:sp>
        </p:grpSp>
        <p:grpSp>
          <p:nvGrpSpPr>
            <p:cNvPr id="23" name="Group 22">
              <a:extLst>
                <a:ext uri="{FF2B5EF4-FFF2-40B4-BE49-F238E27FC236}">
                  <a16:creationId xmlns:a16="http://schemas.microsoft.com/office/drawing/2014/main" id="{7D5187E7-2812-A160-5C71-BB75B15805F1}"/>
                </a:ext>
              </a:extLst>
            </p:cNvPr>
            <p:cNvGrpSpPr/>
            <p:nvPr/>
          </p:nvGrpSpPr>
          <p:grpSpPr>
            <a:xfrm>
              <a:off x="751859" y="3203972"/>
              <a:ext cx="2677140" cy="802482"/>
              <a:chOff x="751859" y="3203972"/>
              <a:chExt cx="2677140" cy="802482"/>
            </a:xfrm>
          </p:grpSpPr>
          <p:sp>
            <p:nvSpPr>
              <p:cNvPr id="14" name="Speech Bubble: Rectangle with Corners Rounded 13">
                <a:extLst>
                  <a:ext uri="{FF2B5EF4-FFF2-40B4-BE49-F238E27FC236}">
                    <a16:creationId xmlns:a16="http://schemas.microsoft.com/office/drawing/2014/main" id="{1ADCB8DA-00A2-E624-0250-7ABD545C5B12}"/>
                  </a:ext>
                </a:extLst>
              </p:cNvPr>
              <p:cNvSpPr/>
              <p:nvPr/>
            </p:nvSpPr>
            <p:spPr>
              <a:xfrm>
                <a:off x="751859" y="3203972"/>
                <a:ext cx="2647950" cy="802482"/>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2" name="TextBox 21">
                <a:extLst>
                  <a:ext uri="{FF2B5EF4-FFF2-40B4-BE49-F238E27FC236}">
                    <a16:creationId xmlns:a16="http://schemas.microsoft.com/office/drawing/2014/main" id="{70C6812A-60FC-E0E6-D9A1-6914D9054E47}"/>
                  </a:ext>
                </a:extLst>
              </p:cNvPr>
              <p:cNvSpPr txBox="1"/>
              <p:nvPr/>
            </p:nvSpPr>
            <p:spPr>
              <a:xfrm>
                <a:off x="804861" y="3235881"/>
                <a:ext cx="2624138" cy="738664"/>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Well certainly looks it which think is very shit and perception</a:t>
                </a:r>
              </a:p>
              <a:p>
                <a:r>
                  <a:rPr lang="en-GB" sz="1400" dirty="0">
                    <a:effectLst/>
                    <a:latin typeface="Calibri" panose="020F0502020204030204" pitchFamily="34" charset="0"/>
                    <a:ea typeface="Calibri" panose="020F0502020204030204" pitchFamily="34" charset="0"/>
                  </a:rPr>
                  <a:t>becomes reality</a:t>
                </a:r>
                <a:endParaRPr lang="en-GB" sz="1400" dirty="0"/>
              </a:p>
            </p:txBody>
          </p:sp>
        </p:grpSp>
        <p:grpSp>
          <p:nvGrpSpPr>
            <p:cNvPr id="27" name="Group 26">
              <a:extLst>
                <a:ext uri="{FF2B5EF4-FFF2-40B4-BE49-F238E27FC236}">
                  <a16:creationId xmlns:a16="http://schemas.microsoft.com/office/drawing/2014/main" id="{B5D48D4A-2AB3-8D87-0B0C-EE36748A9E1B}"/>
                </a:ext>
              </a:extLst>
            </p:cNvPr>
            <p:cNvGrpSpPr/>
            <p:nvPr/>
          </p:nvGrpSpPr>
          <p:grpSpPr>
            <a:xfrm>
              <a:off x="781049" y="4150595"/>
              <a:ext cx="2737248" cy="754465"/>
              <a:chOff x="781049" y="4150595"/>
              <a:chExt cx="2737248" cy="754465"/>
            </a:xfrm>
          </p:grpSpPr>
          <p:sp>
            <p:nvSpPr>
              <p:cNvPr id="25" name="Speech Bubble: Rectangle with Corners Rounded 24">
                <a:extLst>
                  <a:ext uri="{FF2B5EF4-FFF2-40B4-BE49-F238E27FC236}">
                    <a16:creationId xmlns:a16="http://schemas.microsoft.com/office/drawing/2014/main" id="{7D896631-3CB4-17FF-7475-A3B0C0FFD33F}"/>
                  </a:ext>
                </a:extLst>
              </p:cNvPr>
              <p:cNvSpPr/>
              <p:nvPr/>
            </p:nvSpPr>
            <p:spPr>
              <a:xfrm>
                <a:off x="781049" y="4150595"/>
                <a:ext cx="2737248" cy="742951"/>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CE6FD55-B3A1-14DC-F3CD-364B490F2CCD}"/>
                  </a:ext>
                </a:extLst>
              </p:cNvPr>
              <p:cNvSpPr txBox="1"/>
              <p:nvPr/>
            </p:nvSpPr>
            <p:spPr>
              <a:xfrm>
                <a:off x="889992" y="4166396"/>
                <a:ext cx="2415778" cy="738664"/>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Also don’t forget I know how this works so don’t puss me</a:t>
                </a:r>
              </a:p>
              <a:p>
                <a:r>
                  <a:rPr lang="en-GB" sz="1400" dirty="0">
                    <a:effectLst/>
                    <a:latin typeface="Calibri" panose="020F0502020204030204" pitchFamily="34" charset="0"/>
                    <a:ea typeface="Calibri" panose="020F0502020204030204" pitchFamily="34" charset="0"/>
                  </a:rPr>
                  <a:t>about</a:t>
                </a:r>
                <a:endParaRPr lang="en-GB" sz="1400" dirty="0"/>
              </a:p>
            </p:txBody>
          </p:sp>
        </p:grpSp>
        <p:grpSp>
          <p:nvGrpSpPr>
            <p:cNvPr id="30" name="Group 29">
              <a:extLst>
                <a:ext uri="{FF2B5EF4-FFF2-40B4-BE49-F238E27FC236}">
                  <a16:creationId xmlns:a16="http://schemas.microsoft.com/office/drawing/2014/main" id="{CC8DDCF6-3E90-0EE2-B2CD-380FC162C288}"/>
                </a:ext>
              </a:extLst>
            </p:cNvPr>
            <p:cNvGrpSpPr/>
            <p:nvPr/>
          </p:nvGrpSpPr>
          <p:grpSpPr>
            <a:xfrm>
              <a:off x="1079846" y="5001935"/>
              <a:ext cx="2647950" cy="1038105"/>
              <a:chOff x="1079846" y="5001935"/>
              <a:chExt cx="2647950" cy="1038105"/>
            </a:xfrm>
          </p:grpSpPr>
          <p:sp>
            <p:nvSpPr>
              <p:cNvPr id="12" name="Speech Bubble: Rectangle with Corners Rounded 11">
                <a:extLst>
                  <a:ext uri="{FF2B5EF4-FFF2-40B4-BE49-F238E27FC236}">
                    <a16:creationId xmlns:a16="http://schemas.microsoft.com/office/drawing/2014/main" id="{BEFFF196-A0FD-76C4-5955-28113A995B17}"/>
                  </a:ext>
                </a:extLst>
              </p:cNvPr>
              <p:cNvSpPr/>
              <p:nvPr/>
            </p:nvSpPr>
            <p:spPr>
              <a:xfrm>
                <a:off x="1079846" y="5001935"/>
                <a:ext cx="2647950" cy="828675"/>
              </a:xfrm>
              <a:prstGeom prst="wedgeRoundRectCallout">
                <a:avLst>
                  <a:gd name="adj1" fmla="val 64798"/>
                  <a:gd name="adj2" fmla="val 5238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03FB4D5-E082-6D37-5C6F-C6E6A60C6BAB}"/>
                  </a:ext>
                </a:extLst>
              </p:cNvPr>
              <p:cNvSpPr txBox="1"/>
              <p:nvPr/>
            </p:nvSpPr>
            <p:spPr>
              <a:xfrm>
                <a:off x="1104849" y="5024377"/>
                <a:ext cx="2622947" cy="1015663"/>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As I said above – </a:t>
                </a:r>
                <a:r>
                  <a:rPr lang="en-GB" sz="1400" dirty="0" err="1">
                    <a:effectLst/>
                    <a:latin typeface="Calibri" panose="020F0502020204030204" pitchFamily="34" charset="0"/>
                    <a:ea typeface="Calibri" panose="020F0502020204030204" pitchFamily="34" charset="0"/>
                  </a:rPr>
                  <a:t>thats</a:t>
                </a:r>
                <a:r>
                  <a:rPr lang="en-GB" sz="1400" dirty="0">
                    <a:effectLst/>
                    <a:latin typeface="Calibri" panose="020F0502020204030204" pitchFamily="34" charset="0"/>
                    <a:ea typeface="Calibri" panose="020F0502020204030204" pitchFamily="34" charset="0"/>
                  </a:rPr>
                  <a:t> simply not the case …. The number of places allocated was extremely limited</a:t>
                </a:r>
                <a:endParaRPr lang="en-GB" sz="1400" dirty="0"/>
              </a:p>
              <a:p>
                <a:endParaRPr lang="en-GB" dirty="0"/>
              </a:p>
            </p:txBody>
          </p:sp>
        </p:grpSp>
      </p:grpSp>
      <p:grpSp>
        <p:nvGrpSpPr>
          <p:cNvPr id="64" name="Group 63">
            <a:extLst>
              <a:ext uri="{FF2B5EF4-FFF2-40B4-BE49-F238E27FC236}">
                <a16:creationId xmlns:a16="http://schemas.microsoft.com/office/drawing/2014/main" id="{F06EF4EE-E89A-ECB1-67CC-411BADA70318}"/>
              </a:ext>
            </a:extLst>
          </p:cNvPr>
          <p:cNvGrpSpPr/>
          <p:nvPr/>
        </p:nvGrpSpPr>
        <p:grpSpPr>
          <a:xfrm>
            <a:off x="5371139" y="0"/>
            <a:ext cx="3857625" cy="6858000"/>
            <a:chOff x="4203863" y="0"/>
            <a:chExt cx="3857625" cy="6858000"/>
          </a:xfrm>
        </p:grpSpPr>
        <p:grpSp>
          <p:nvGrpSpPr>
            <p:cNvPr id="50" name="Group 49">
              <a:extLst>
                <a:ext uri="{FF2B5EF4-FFF2-40B4-BE49-F238E27FC236}">
                  <a16:creationId xmlns:a16="http://schemas.microsoft.com/office/drawing/2014/main" id="{035EFE92-30D9-CBD6-743D-4F4E5764425B}"/>
                </a:ext>
              </a:extLst>
            </p:cNvPr>
            <p:cNvGrpSpPr/>
            <p:nvPr/>
          </p:nvGrpSpPr>
          <p:grpSpPr>
            <a:xfrm>
              <a:off x="4203863" y="0"/>
              <a:ext cx="3857625" cy="6858000"/>
              <a:chOff x="4717256" y="50005"/>
              <a:chExt cx="3857625" cy="6858000"/>
            </a:xfrm>
          </p:grpSpPr>
          <p:pic>
            <p:nvPicPr>
              <p:cNvPr id="51" name="Picture 50" descr="A white background with black dots&#10;&#10;Description automatically generated">
                <a:extLst>
                  <a:ext uri="{FF2B5EF4-FFF2-40B4-BE49-F238E27FC236}">
                    <a16:creationId xmlns:a16="http://schemas.microsoft.com/office/drawing/2014/main" id="{9887ADB0-2807-4F3E-141B-4934FB11E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256" y="50005"/>
                <a:ext cx="3857625" cy="6858000"/>
              </a:xfrm>
              <a:prstGeom prst="rect">
                <a:avLst/>
              </a:prstGeom>
            </p:spPr>
          </p:pic>
          <p:grpSp>
            <p:nvGrpSpPr>
              <p:cNvPr id="52" name="Group 51">
                <a:extLst>
                  <a:ext uri="{FF2B5EF4-FFF2-40B4-BE49-F238E27FC236}">
                    <a16:creationId xmlns:a16="http://schemas.microsoft.com/office/drawing/2014/main" id="{754797D2-1681-435C-DD22-42CC9B0D5159}"/>
                  </a:ext>
                </a:extLst>
              </p:cNvPr>
              <p:cNvGrpSpPr/>
              <p:nvPr/>
            </p:nvGrpSpPr>
            <p:grpSpPr>
              <a:xfrm>
                <a:off x="5119721" y="3086098"/>
                <a:ext cx="2775313" cy="1384995"/>
                <a:chOff x="5119721" y="3086099"/>
                <a:chExt cx="2775313" cy="1384995"/>
              </a:xfrm>
            </p:grpSpPr>
            <p:sp>
              <p:nvSpPr>
                <p:cNvPr id="59" name="Speech Bubble: Rectangle with Corners Rounded 58">
                  <a:extLst>
                    <a:ext uri="{FF2B5EF4-FFF2-40B4-BE49-F238E27FC236}">
                      <a16:creationId xmlns:a16="http://schemas.microsoft.com/office/drawing/2014/main" id="{BBF17D96-1223-FE67-1AB5-136AE79D4E56}"/>
                    </a:ext>
                  </a:extLst>
                </p:cNvPr>
                <p:cNvSpPr/>
                <p:nvPr/>
              </p:nvSpPr>
              <p:spPr>
                <a:xfrm>
                  <a:off x="5119721" y="3086099"/>
                  <a:ext cx="2647950" cy="1384995"/>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87177203-FD09-5B19-652A-5D6633BAF663}"/>
                    </a:ext>
                  </a:extLst>
                </p:cNvPr>
                <p:cNvSpPr txBox="1"/>
                <p:nvPr/>
              </p:nvSpPr>
              <p:spPr>
                <a:xfrm>
                  <a:off x="5247084" y="3086100"/>
                  <a:ext cx="2647950" cy="1169551"/>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also this shows exactly how you have rigged it is </a:t>
                  </a:r>
                  <a:r>
                    <a:rPr lang="en-GB" sz="1400" dirty="0" err="1">
                      <a:effectLst/>
                      <a:latin typeface="Calibri" panose="020F0502020204030204" pitchFamily="34" charset="0"/>
                      <a:ea typeface="Calibri" panose="020F0502020204030204" pitchFamily="34" charset="0"/>
                    </a:rPr>
                    <a:t>is</a:t>
                  </a:r>
                  <a:r>
                    <a:rPr lang="en-GB" sz="1400" dirty="0">
                      <a:latin typeface="Calibri" panose="020F0502020204030204" pitchFamily="34" charset="0"/>
                      <a:ea typeface="Calibri" panose="020F0502020204030204" pitchFamily="34" charset="0"/>
                    </a:rPr>
                    <a:t> </a:t>
                  </a:r>
                  <a:r>
                    <a:rPr lang="en-GB" sz="1400" dirty="0">
                      <a:effectLst/>
                      <a:latin typeface="Calibri" panose="020F0502020204030204" pitchFamily="34" charset="0"/>
                      <a:ea typeface="Calibri" panose="020F0502020204030204" pitchFamily="34" charset="0"/>
                    </a:rPr>
                    <a:t>disgusting you are using her death to punish people who are just supportive, absolutely disgusting</a:t>
                  </a:r>
                  <a:endParaRPr lang="en-GB" sz="1400" dirty="0"/>
                </a:p>
              </p:txBody>
            </p:sp>
          </p:grpSp>
          <p:grpSp>
            <p:nvGrpSpPr>
              <p:cNvPr id="53" name="Group 52">
                <a:extLst>
                  <a:ext uri="{FF2B5EF4-FFF2-40B4-BE49-F238E27FC236}">
                    <a16:creationId xmlns:a16="http://schemas.microsoft.com/office/drawing/2014/main" id="{949FB540-790B-FA99-1394-15FB56D1F655}"/>
                  </a:ext>
                </a:extLst>
              </p:cNvPr>
              <p:cNvGrpSpPr/>
              <p:nvPr/>
            </p:nvGrpSpPr>
            <p:grpSpPr>
              <a:xfrm>
                <a:off x="5864087" y="4604452"/>
                <a:ext cx="2333625" cy="607301"/>
                <a:chOff x="5864087" y="4604452"/>
                <a:chExt cx="2333625" cy="607301"/>
              </a:xfrm>
            </p:grpSpPr>
            <p:sp>
              <p:nvSpPr>
                <p:cNvPr id="57" name="Speech Bubble: Rectangle with Corners Rounded 56">
                  <a:extLst>
                    <a:ext uri="{FF2B5EF4-FFF2-40B4-BE49-F238E27FC236}">
                      <a16:creationId xmlns:a16="http://schemas.microsoft.com/office/drawing/2014/main" id="{E07E15BD-05C0-141F-CDBE-9A1B62792480}"/>
                    </a:ext>
                  </a:extLst>
                </p:cNvPr>
                <p:cNvSpPr/>
                <p:nvPr/>
              </p:nvSpPr>
              <p:spPr>
                <a:xfrm>
                  <a:off x="5864087" y="4604452"/>
                  <a:ext cx="2333625" cy="607301"/>
                </a:xfrm>
                <a:prstGeom prst="wedgeRoundRectCallout">
                  <a:avLst>
                    <a:gd name="adj1" fmla="val 64798"/>
                    <a:gd name="adj2" fmla="val 5238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C279167E-DFF4-09C5-F4A3-F0180A6EE42D}"/>
                    </a:ext>
                  </a:extLst>
                </p:cNvPr>
                <p:cNvSpPr txBox="1"/>
                <p:nvPr/>
              </p:nvSpPr>
              <p:spPr>
                <a:xfrm>
                  <a:off x="6096000" y="4627362"/>
                  <a:ext cx="1619226" cy="523220"/>
                </a:xfrm>
                <a:prstGeom prst="rect">
                  <a:avLst/>
                </a:prstGeom>
                <a:noFill/>
              </p:spPr>
              <p:txBody>
                <a:bodyPr wrap="none" rtlCol="0">
                  <a:spAutoFit/>
                </a:bodyPr>
                <a:lstStyle/>
                <a:p>
                  <a:r>
                    <a:rPr lang="en-GB" sz="1400" dirty="0">
                      <a:effectLst/>
                      <a:latin typeface="Calibri" panose="020F0502020204030204" pitchFamily="34" charset="0"/>
                      <a:ea typeface="Calibri" panose="020F0502020204030204" pitchFamily="34" charset="0"/>
                    </a:rPr>
                    <a:t>…, again, this is not </a:t>
                  </a:r>
                </a:p>
                <a:p>
                  <a:r>
                    <a:rPr lang="en-GB" sz="1400" dirty="0">
                      <a:effectLst/>
                      <a:latin typeface="Calibri" panose="020F0502020204030204" pitchFamily="34" charset="0"/>
                      <a:ea typeface="Calibri" panose="020F0502020204030204" pitchFamily="34" charset="0"/>
                    </a:rPr>
                    <a:t>the case </a:t>
                  </a:r>
                  <a:r>
                    <a:rPr lang="en-GB" sz="1400" dirty="0" err="1">
                      <a:effectLst/>
                      <a:latin typeface="Calibri" panose="020F0502020204030204" pitchFamily="34" charset="0"/>
                      <a:ea typeface="Calibri" panose="020F0502020204030204" pitchFamily="34" charset="0"/>
                    </a:rPr>
                    <a:t>whatsover</a:t>
                  </a:r>
                  <a:endParaRPr lang="en-GB" sz="1400" dirty="0"/>
                </a:p>
              </p:txBody>
            </p:sp>
          </p:grpSp>
          <p:grpSp>
            <p:nvGrpSpPr>
              <p:cNvPr id="54" name="Group 53">
                <a:extLst>
                  <a:ext uri="{FF2B5EF4-FFF2-40B4-BE49-F238E27FC236}">
                    <a16:creationId xmlns:a16="http://schemas.microsoft.com/office/drawing/2014/main" id="{B4FC9CE2-8C04-AB6C-3558-D0DB9F1C744F}"/>
                  </a:ext>
                </a:extLst>
              </p:cNvPr>
              <p:cNvGrpSpPr/>
              <p:nvPr/>
            </p:nvGrpSpPr>
            <p:grpSpPr>
              <a:xfrm>
                <a:off x="5119721" y="1515483"/>
                <a:ext cx="2647950" cy="1453935"/>
                <a:chOff x="5119721" y="1515483"/>
                <a:chExt cx="2647950" cy="1453935"/>
              </a:xfrm>
            </p:grpSpPr>
            <p:sp>
              <p:nvSpPr>
                <p:cNvPr id="55" name="Speech Bubble: Rectangle with Corners Rounded 54">
                  <a:extLst>
                    <a:ext uri="{FF2B5EF4-FFF2-40B4-BE49-F238E27FC236}">
                      <a16:creationId xmlns:a16="http://schemas.microsoft.com/office/drawing/2014/main" id="{106738F9-C12D-3E9C-ED4B-ED3F62FC9FDD}"/>
                    </a:ext>
                  </a:extLst>
                </p:cNvPr>
                <p:cNvSpPr/>
                <p:nvPr/>
              </p:nvSpPr>
              <p:spPr>
                <a:xfrm>
                  <a:off x="5119721" y="1515484"/>
                  <a:ext cx="2647950" cy="1453934"/>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21B8E1A3-C5DA-8A12-ABF0-D8C5FA4C83FA}"/>
                    </a:ext>
                  </a:extLst>
                </p:cNvPr>
                <p:cNvSpPr txBox="1"/>
                <p:nvPr/>
              </p:nvSpPr>
              <p:spPr>
                <a:xfrm>
                  <a:off x="5255607" y="1515483"/>
                  <a:ext cx="2512064" cy="1384995"/>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its very clear how you are going to treat a number of us which is very stupid and you are showing fuck all interest in pulling things together. Don’t bother asking anything from me</a:t>
                  </a:r>
                  <a:endParaRPr lang="en-GB" sz="1400" dirty="0"/>
                </a:p>
              </p:txBody>
            </p:sp>
          </p:grpSp>
        </p:grpSp>
        <p:grpSp>
          <p:nvGrpSpPr>
            <p:cNvPr id="61" name="Group 60">
              <a:extLst>
                <a:ext uri="{FF2B5EF4-FFF2-40B4-BE49-F238E27FC236}">
                  <a16:creationId xmlns:a16="http://schemas.microsoft.com/office/drawing/2014/main" id="{BED33CF2-AD75-4C45-DA05-6FC5AC3D5A66}"/>
                </a:ext>
              </a:extLst>
            </p:cNvPr>
            <p:cNvGrpSpPr/>
            <p:nvPr/>
          </p:nvGrpSpPr>
          <p:grpSpPr>
            <a:xfrm>
              <a:off x="4553883" y="5284394"/>
              <a:ext cx="2647950" cy="802482"/>
              <a:chOff x="4553883" y="5284393"/>
              <a:chExt cx="2647950" cy="802482"/>
            </a:xfrm>
          </p:grpSpPr>
          <p:sp>
            <p:nvSpPr>
              <p:cNvPr id="62" name="Speech Bubble: Rectangle with Corners Rounded 61">
                <a:extLst>
                  <a:ext uri="{FF2B5EF4-FFF2-40B4-BE49-F238E27FC236}">
                    <a16:creationId xmlns:a16="http://schemas.microsoft.com/office/drawing/2014/main" id="{9EC5DEB6-32BA-05EE-D6D5-EAD07CDFADBB}"/>
                  </a:ext>
                </a:extLst>
              </p:cNvPr>
              <p:cNvSpPr/>
              <p:nvPr/>
            </p:nvSpPr>
            <p:spPr>
              <a:xfrm>
                <a:off x="4553883" y="5284393"/>
                <a:ext cx="2647950" cy="802482"/>
              </a:xfrm>
              <a:prstGeom prst="wedgeRoundRectCallout">
                <a:avLst>
                  <a:gd name="adj1" fmla="val -63619"/>
                  <a:gd name="adj2" fmla="val 58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3" name="TextBox 62">
                <a:extLst>
                  <a:ext uri="{FF2B5EF4-FFF2-40B4-BE49-F238E27FC236}">
                    <a16:creationId xmlns:a16="http://schemas.microsoft.com/office/drawing/2014/main" id="{1C34AFF4-6C10-EB5C-C15D-8FF2B02A8FF2}"/>
                  </a:ext>
                </a:extLst>
              </p:cNvPr>
              <p:cNvSpPr txBox="1"/>
              <p:nvPr/>
            </p:nvSpPr>
            <p:spPr>
              <a:xfrm>
                <a:off x="4674205" y="5316302"/>
                <a:ext cx="2352528" cy="738664"/>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rPr>
                  <a:t>Well lets see how many more times you fuck us all over.</a:t>
                </a:r>
              </a:p>
              <a:p>
                <a:r>
                  <a:rPr lang="en-GB" sz="1400" dirty="0">
                    <a:effectLst/>
                    <a:latin typeface="Calibri" panose="020F0502020204030204" pitchFamily="34" charset="0"/>
                    <a:ea typeface="Calibri" panose="020F0502020204030204" pitchFamily="34" charset="0"/>
                  </a:rPr>
                  <a:t>There is a price for everything</a:t>
                </a:r>
                <a:endParaRPr lang="en-GB" sz="1400" dirty="0"/>
              </a:p>
            </p:txBody>
          </p:sp>
        </p:grpSp>
      </p:grpSp>
      <p:pic>
        <p:nvPicPr>
          <p:cNvPr id="66" name="Picture 65" descr="A logo with text on it&#10;&#10;Description automatically generated">
            <a:extLst>
              <a:ext uri="{FF2B5EF4-FFF2-40B4-BE49-F238E27FC236}">
                <a16:creationId xmlns:a16="http://schemas.microsoft.com/office/drawing/2014/main" id="{67A42C83-8500-8A98-BE35-DAA0A8129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606" y="0"/>
            <a:ext cx="2252870" cy="1647404"/>
          </a:xfrm>
          <a:prstGeom prst="rect">
            <a:avLst/>
          </a:prstGeom>
        </p:spPr>
      </p:pic>
      <p:sp>
        <p:nvSpPr>
          <p:cNvPr id="67" name="TextBox 66">
            <a:extLst>
              <a:ext uri="{FF2B5EF4-FFF2-40B4-BE49-F238E27FC236}">
                <a16:creationId xmlns:a16="http://schemas.microsoft.com/office/drawing/2014/main" id="{2CFBAF7C-9868-926B-C7AF-99C31D686769}"/>
              </a:ext>
            </a:extLst>
          </p:cNvPr>
          <p:cNvSpPr txBox="1"/>
          <p:nvPr/>
        </p:nvSpPr>
        <p:spPr>
          <a:xfrm>
            <a:off x="10156856" y="6488668"/>
            <a:ext cx="2026196" cy="369332"/>
          </a:xfrm>
          <a:prstGeom prst="rect">
            <a:avLst/>
          </a:prstGeom>
          <a:noFill/>
        </p:spPr>
        <p:txBody>
          <a:bodyPr wrap="none" rtlCol="0">
            <a:spAutoFit/>
          </a:bodyPr>
          <a:lstStyle/>
          <a:p>
            <a:r>
              <a:rPr lang="en-GB" dirty="0"/>
              <a:t>28 September 2023</a:t>
            </a:r>
          </a:p>
        </p:txBody>
      </p:sp>
      <p:pic>
        <p:nvPicPr>
          <p:cNvPr id="2" name="Picture 1">
            <a:extLst>
              <a:ext uri="{FF2B5EF4-FFF2-40B4-BE49-F238E27FC236}">
                <a16:creationId xmlns:a16="http://schemas.microsoft.com/office/drawing/2014/main" id="{3EF306EE-4777-5FCC-EF65-DB37A71CD5A8}"/>
              </a:ext>
            </a:extLst>
          </p:cNvPr>
          <p:cNvPicPr>
            <a:picLocks noChangeAspect="1"/>
          </p:cNvPicPr>
          <p:nvPr/>
        </p:nvPicPr>
        <p:blipFill>
          <a:blip r:embed="rId4"/>
          <a:stretch>
            <a:fillRect/>
          </a:stretch>
        </p:blipFill>
        <p:spPr>
          <a:xfrm>
            <a:off x="10246029" y="3790889"/>
            <a:ext cx="1847850" cy="2466975"/>
          </a:xfrm>
          <a:prstGeom prst="rect">
            <a:avLst/>
          </a:prstGeom>
        </p:spPr>
      </p:pic>
      <p:pic>
        <p:nvPicPr>
          <p:cNvPr id="4" name="Picture 3">
            <a:extLst>
              <a:ext uri="{FF2B5EF4-FFF2-40B4-BE49-F238E27FC236}">
                <a16:creationId xmlns:a16="http://schemas.microsoft.com/office/drawing/2014/main" id="{436F86ED-BAB0-2D67-C017-FF5141BFED5F}"/>
              </a:ext>
            </a:extLst>
          </p:cNvPr>
          <p:cNvPicPr>
            <a:picLocks noChangeAspect="1"/>
          </p:cNvPicPr>
          <p:nvPr/>
        </p:nvPicPr>
        <p:blipFill>
          <a:blip r:embed="rId5"/>
          <a:stretch>
            <a:fillRect/>
          </a:stretch>
        </p:blipFill>
        <p:spPr>
          <a:xfrm>
            <a:off x="9232931" y="1257678"/>
            <a:ext cx="1847850" cy="2466975"/>
          </a:xfrm>
          <a:prstGeom prst="rect">
            <a:avLst/>
          </a:prstGeom>
        </p:spPr>
      </p:pic>
    </p:spTree>
    <p:extLst>
      <p:ext uri="{BB962C8B-B14F-4D97-AF65-F5344CB8AC3E}">
        <p14:creationId xmlns:p14="http://schemas.microsoft.com/office/powerpoint/2010/main" val="2662081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49AB0-8417-8341-2733-D91B51BD8928}"/>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FA690EE1-345A-BB05-6312-48FC222FFA87}"/>
              </a:ext>
            </a:extLst>
          </p:cNvPr>
          <p:cNvSpPr>
            <a:spLocks noGrp="1"/>
          </p:cNvSpPr>
          <p:nvPr>
            <p:ph type="sldNum" sz="quarter" idx="12"/>
          </p:nvPr>
        </p:nvSpPr>
        <p:spPr/>
        <p:txBody>
          <a:bodyPr/>
          <a:lstStyle/>
          <a:p>
            <a:fld id="{0EA6DD80-447E-DD45-8F95-B9C2C2625F19}" type="slidenum">
              <a:rPr lang="en-US" smtClean="0"/>
              <a:t>33</a:t>
            </a:fld>
            <a:endParaRPr lang="en-US"/>
          </a:p>
        </p:txBody>
      </p:sp>
      <p:sp>
        <p:nvSpPr>
          <p:cNvPr id="5" name="TextBox 4">
            <a:extLst>
              <a:ext uri="{FF2B5EF4-FFF2-40B4-BE49-F238E27FC236}">
                <a16:creationId xmlns:a16="http://schemas.microsoft.com/office/drawing/2014/main" id="{0823CE04-63F2-C072-F20A-2B49CC4A6B82}"/>
              </a:ext>
            </a:extLst>
          </p:cNvPr>
          <p:cNvSpPr txBox="1"/>
          <p:nvPr/>
        </p:nvSpPr>
        <p:spPr>
          <a:xfrm>
            <a:off x="966651" y="1606731"/>
            <a:ext cx="10123715" cy="4401205"/>
          </a:xfrm>
          <a:prstGeom prst="rect">
            <a:avLst/>
          </a:prstGeom>
          <a:noFill/>
        </p:spPr>
        <p:txBody>
          <a:bodyPr wrap="square">
            <a:spAutoFit/>
          </a:bodyPr>
          <a:lstStyle/>
          <a:p>
            <a:r>
              <a:rPr lang="en-GB" sz="2800" dirty="0"/>
              <a:t>The complainant’s perception that this was bullying was reasonable, and the Commissioner’s finding that instead the texts were an “unprofessional expression of anger” went “against the weight of the evidence and is not supported by any explanation.” The sub-panel therefore upheld the complaint.</a:t>
            </a:r>
          </a:p>
          <a:p>
            <a:endParaRPr lang="en-GB" sz="2800" dirty="0"/>
          </a:p>
          <a:p>
            <a:r>
              <a:rPr lang="en-GB" sz="2800" dirty="0"/>
              <a:t>The sub-panel concluded that Sir Gavin should make an apology by way of a </a:t>
            </a:r>
            <a:r>
              <a:rPr lang="en-GB" sz="2800" b="1" dirty="0"/>
              <a:t>personal statement </a:t>
            </a:r>
            <a:r>
              <a:rPr lang="en-GB" sz="2800" dirty="0"/>
              <a:t>to the House and undergo </a:t>
            </a:r>
            <a:r>
              <a:rPr lang="en-GB" sz="2800" b="1" dirty="0"/>
              <a:t>training </a:t>
            </a:r>
            <a:r>
              <a:rPr lang="en-GB" sz="2800" dirty="0"/>
              <a:t>to avoid a repetition of similar behaviour and increase his awareness of the impact of bullying on others.</a:t>
            </a:r>
          </a:p>
        </p:txBody>
      </p:sp>
    </p:spTree>
    <p:extLst>
      <p:ext uri="{BB962C8B-B14F-4D97-AF65-F5344CB8AC3E}">
        <p14:creationId xmlns:p14="http://schemas.microsoft.com/office/powerpoint/2010/main" val="74132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1B4AA4-CD1D-DAB5-83B7-060C0AB04A2F}"/>
              </a:ext>
            </a:extLst>
          </p:cNvPr>
          <p:cNvPicPr>
            <a:picLocks noGrp="1" noChangeAspect="1"/>
          </p:cNvPicPr>
          <p:nvPr>
            <p:ph sz="half" idx="2"/>
          </p:nvPr>
        </p:nvPicPr>
        <p:blipFill>
          <a:blip r:embed="rId2"/>
          <a:stretch>
            <a:fillRect/>
          </a:stretch>
        </p:blipFill>
        <p:spPr>
          <a:xfrm>
            <a:off x="3280528" y="1979205"/>
            <a:ext cx="4123441" cy="2319436"/>
          </a:xfrm>
          <a:prstGeom prst="rect">
            <a:avLst/>
          </a:prstGeom>
        </p:spPr>
      </p:pic>
      <p:sp>
        <p:nvSpPr>
          <p:cNvPr id="4" name="Date Placeholder 3">
            <a:extLst>
              <a:ext uri="{FF2B5EF4-FFF2-40B4-BE49-F238E27FC236}">
                <a16:creationId xmlns:a16="http://schemas.microsoft.com/office/drawing/2014/main" id="{FE6F0870-3B70-2367-926B-B12E3F9F3F8C}"/>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AC97AF57-6F79-0811-9738-72BDC36B87B6}"/>
              </a:ext>
            </a:extLst>
          </p:cNvPr>
          <p:cNvSpPr>
            <a:spLocks noGrp="1"/>
          </p:cNvSpPr>
          <p:nvPr>
            <p:ph type="sldNum" sz="quarter" idx="12"/>
          </p:nvPr>
        </p:nvSpPr>
        <p:spPr/>
        <p:txBody>
          <a:bodyPr/>
          <a:lstStyle/>
          <a:p>
            <a:fld id="{0EA6DD80-447E-DD45-8F95-B9C2C2625F19}" type="slidenum">
              <a:rPr lang="en-US" smtClean="0"/>
              <a:t>34</a:t>
            </a:fld>
            <a:endParaRPr lang="en-US"/>
          </a:p>
        </p:txBody>
      </p:sp>
      <p:sp>
        <p:nvSpPr>
          <p:cNvPr id="6" name="Title 5">
            <a:extLst>
              <a:ext uri="{FF2B5EF4-FFF2-40B4-BE49-F238E27FC236}">
                <a16:creationId xmlns:a16="http://schemas.microsoft.com/office/drawing/2014/main" id="{54427CA6-4FAD-3DB6-A12D-FFC7AF478656}"/>
              </a:ext>
            </a:extLst>
          </p:cNvPr>
          <p:cNvSpPr>
            <a:spLocks noGrp="1"/>
          </p:cNvSpPr>
          <p:nvPr>
            <p:ph type="title"/>
          </p:nvPr>
        </p:nvSpPr>
        <p:spPr/>
        <p:txBody>
          <a:bodyPr/>
          <a:lstStyle/>
          <a:p>
            <a:r>
              <a:rPr lang="en-GB" dirty="0"/>
              <a:t>What next …</a:t>
            </a:r>
          </a:p>
        </p:txBody>
      </p:sp>
      <p:pic>
        <p:nvPicPr>
          <p:cNvPr id="6146" name="Picture 2" descr="The Chiltern Hundreds (play) - Wikipedia">
            <a:extLst>
              <a:ext uri="{FF2B5EF4-FFF2-40B4-BE49-F238E27FC236}">
                <a16:creationId xmlns:a16="http://schemas.microsoft.com/office/drawing/2014/main" id="{7CB484E3-D055-F3F0-47FA-25C2BCE86B1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956511"/>
            <a:ext cx="17716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idents of Uxbridge react to narrow Tory by-election victory - BBC News">
            <a:extLst>
              <a:ext uri="{FF2B5EF4-FFF2-40B4-BE49-F238E27FC236}">
                <a16:creationId xmlns:a16="http://schemas.microsoft.com/office/drawing/2014/main" id="{13387476-5F78-00EA-5D13-2144E8022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464696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369D12A-29E5-4462-178C-CC0C433A9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7508" y="1494193"/>
            <a:ext cx="3095625" cy="47529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ir Keir Starmer visits Selby after Labour's victory in triple by-election  - YouTube">
            <a:extLst>
              <a:ext uri="{FF2B5EF4-FFF2-40B4-BE49-F238E27FC236}">
                <a16:creationId xmlns:a16="http://schemas.microsoft.com/office/drawing/2014/main" id="{0D8106ED-1275-CAAD-7F17-27B5F1CFBD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286" y="4462501"/>
            <a:ext cx="3500683" cy="196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32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F5AB-250C-97BC-E714-E37FEF61E9A8}"/>
              </a:ext>
            </a:extLst>
          </p:cNvPr>
          <p:cNvSpPr>
            <a:spLocks noGrp="1"/>
          </p:cNvSpPr>
          <p:nvPr>
            <p:ph type="ctrTitle"/>
          </p:nvPr>
        </p:nvSpPr>
        <p:spPr/>
        <p:txBody>
          <a:bodyPr>
            <a:normAutofit fontScale="90000"/>
          </a:bodyPr>
          <a:lstStyle/>
          <a:p>
            <a:r>
              <a:rPr lang="en-GB" dirty="0">
                <a:latin typeface="+mn-lt"/>
              </a:rPr>
              <a:t>Thank you</a:t>
            </a:r>
          </a:p>
        </p:txBody>
      </p:sp>
    </p:spTree>
    <p:extLst>
      <p:ext uri="{BB962C8B-B14F-4D97-AF65-F5344CB8AC3E}">
        <p14:creationId xmlns:p14="http://schemas.microsoft.com/office/powerpoint/2010/main" val="106466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State of the parties (650 Members)</a:t>
            </a:r>
          </a:p>
        </p:txBody>
      </p:sp>
      <p:sp>
        <p:nvSpPr>
          <p:cNvPr id="4" name="Content Placeholder 3"/>
          <p:cNvSpPr>
            <a:spLocks noGrp="1"/>
          </p:cNvSpPr>
          <p:nvPr>
            <p:ph sz="half" idx="2"/>
          </p:nvPr>
        </p:nvSpPr>
        <p:spPr>
          <a:xfrm>
            <a:off x="2873829" y="1071154"/>
            <a:ext cx="8949576" cy="5421721"/>
          </a:xfrm>
        </p:spPr>
        <p:txBody>
          <a:bodyPr>
            <a:noAutofit/>
          </a:bodyPr>
          <a:lstStyle/>
          <a:p>
            <a:pPr>
              <a:lnSpc>
                <a:spcPct val="200000"/>
              </a:lnSpc>
              <a:spcBef>
                <a:spcPct val="0"/>
              </a:spcBef>
              <a:buSzPct val="100000"/>
            </a:pPr>
            <a:r>
              <a:rPr lang="en-GB" sz="1600" dirty="0">
                <a:latin typeface="+mn-lt"/>
              </a:rPr>
              <a:t>Conservative 352 (365 at 2019 election)</a:t>
            </a:r>
          </a:p>
          <a:p>
            <a:pPr>
              <a:lnSpc>
                <a:spcPct val="200000"/>
              </a:lnSpc>
              <a:spcBef>
                <a:spcPct val="0"/>
              </a:spcBef>
              <a:buSzPct val="100000"/>
            </a:pPr>
            <a:r>
              <a:rPr lang="en-GB" sz="1600" dirty="0">
                <a:latin typeface="+mn-lt"/>
              </a:rPr>
              <a:t>Labour 196 (202 at 209 election)</a:t>
            </a:r>
          </a:p>
          <a:p>
            <a:pPr>
              <a:lnSpc>
                <a:spcPct val="200000"/>
              </a:lnSpc>
              <a:spcBef>
                <a:spcPct val="0"/>
              </a:spcBef>
              <a:buSzPct val="100000"/>
            </a:pPr>
            <a:r>
              <a:rPr lang="en-GB" sz="1600" dirty="0">
                <a:latin typeface="+mn-lt"/>
              </a:rPr>
              <a:t>Scottish National 44 (48 at 2019 election)</a:t>
            </a:r>
          </a:p>
          <a:p>
            <a:pPr>
              <a:lnSpc>
                <a:spcPct val="200000"/>
              </a:lnSpc>
              <a:spcBef>
                <a:spcPct val="0"/>
              </a:spcBef>
              <a:buSzPct val="100000"/>
            </a:pPr>
            <a:r>
              <a:rPr lang="en-GB" sz="1600" dirty="0">
                <a:latin typeface="+mn-lt"/>
              </a:rPr>
              <a:t>Liberal Democrat 15 (11 at 2019 election)</a:t>
            </a:r>
          </a:p>
          <a:p>
            <a:pPr>
              <a:lnSpc>
                <a:spcPct val="200000"/>
              </a:lnSpc>
              <a:spcBef>
                <a:spcPct val="0"/>
              </a:spcBef>
              <a:buSzPct val="100000"/>
            </a:pPr>
            <a:r>
              <a:rPr lang="en-GB" sz="1600" dirty="0">
                <a:latin typeface="+mn-lt"/>
              </a:rPr>
              <a:t>NI Democratic Unionist 8 at 2019 election</a:t>
            </a:r>
          </a:p>
          <a:p>
            <a:pPr>
              <a:lnSpc>
                <a:spcPct val="200000"/>
              </a:lnSpc>
              <a:spcBef>
                <a:spcPct val="0"/>
              </a:spcBef>
              <a:buSzPct val="100000"/>
            </a:pPr>
            <a:r>
              <a:rPr lang="en-GB" sz="1600" dirty="0">
                <a:latin typeface="+mn-lt"/>
              </a:rPr>
              <a:t>NI Social Democratic and Labour 2 at 2019 election</a:t>
            </a:r>
          </a:p>
          <a:p>
            <a:pPr>
              <a:lnSpc>
                <a:spcPct val="200000"/>
              </a:lnSpc>
              <a:spcBef>
                <a:spcPct val="0"/>
              </a:spcBef>
              <a:buSzPct val="100000"/>
            </a:pPr>
            <a:r>
              <a:rPr lang="en-GB" sz="1600" dirty="0">
                <a:latin typeface="+mn-lt"/>
              </a:rPr>
              <a:t>NI Alliance 1 at 2019 election</a:t>
            </a:r>
          </a:p>
          <a:p>
            <a:pPr>
              <a:lnSpc>
                <a:spcPct val="200000"/>
              </a:lnSpc>
              <a:spcBef>
                <a:spcPct val="0"/>
              </a:spcBef>
              <a:buSzPct val="100000"/>
            </a:pPr>
            <a:r>
              <a:rPr lang="en-GB" sz="1600" dirty="0">
                <a:latin typeface="+mn-lt"/>
              </a:rPr>
              <a:t>NI Sinn Fein (do not take seats) 7 at 2019 election</a:t>
            </a:r>
          </a:p>
          <a:p>
            <a:pPr>
              <a:lnSpc>
                <a:spcPct val="200000"/>
              </a:lnSpc>
              <a:spcBef>
                <a:spcPct val="0"/>
              </a:spcBef>
              <a:buSzPct val="100000"/>
            </a:pPr>
            <a:r>
              <a:rPr lang="en-GB" sz="1600" dirty="0">
                <a:latin typeface="+mn-lt"/>
              </a:rPr>
              <a:t>Plaid Cymru 3 (4 at 2029 election)</a:t>
            </a:r>
          </a:p>
          <a:p>
            <a:pPr>
              <a:lnSpc>
                <a:spcPct val="200000"/>
              </a:lnSpc>
              <a:spcBef>
                <a:spcPct val="0"/>
              </a:spcBef>
              <a:buSzPct val="100000"/>
            </a:pPr>
            <a:r>
              <a:rPr lang="en-GB" sz="1600" dirty="0">
                <a:latin typeface="+mn-lt"/>
              </a:rPr>
              <a:t>Green 1 at 2019 election</a:t>
            </a:r>
          </a:p>
          <a:p>
            <a:pPr>
              <a:lnSpc>
                <a:spcPct val="200000"/>
              </a:lnSpc>
              <a:spcBef>
                <a:spcPct val="0"/>
              </a:spcBef>
              <a:buSzPct val="100000"/>
            </a:pPr>
            <a:r>
              <a:rPr lang="en-GB" sz="1600" dirty="0">
                <a:latin typeface="+mn-lt"/>
              </a:rPr>
              <a:t>Speaker 1 at 2019 election</a:t>
            </a:r>
          </a:p>
        </p:txBody>
      </p:sp>
      <p:sp>
        <p:nvSpPr>
          <p:cNvPr id="5" name="Date Placeholder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151"/>
                </a:solidFill>
                <a:effectLst/>
                <a:uLnTx/>
                <a:uFillTx/>
                <a:latin typeface="Georgia Bold" charset="0"/>
              </a:rPr>
              <a:t>28 September 2023</a:t>
            </a:r>
            <a:endParaRPr kumimoji="0" lang="en-US" sz="1200" b="1" i="0" u="none" strike="noStrike" kern="1200" cap="none" spc="0" normalizeH="0" baseline="0" noProof="0" dirty="0">
              <a:ln>
                <a:noFill/>
              </a:ln>
              <a:solidFill>
                <a:srgbClr val="373151"/>
              </a:solidFill>
              <a:effectLst/>
              <a:uLnTx/>
              <a:uFillTx/>
              <a:latin typeface="Georgia Bold" charset="0"/>
            </a:endParaRPr>
          </a:p>
        </p:txBody>
      </p:sp>
      <p:sp>
        <p:nvSpPr>
          <p:cNvPr id="6"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6DD80-447E-DD45-8F95-B9C2C2625F19}" type="slidenum">
              <a:rPr kumimoji="0" lang="en-US" sz="1200" b="0" i="0" u="none" strike="noStrike" kern="1200" cap="none" spc="0" normalizeH="0" baseline="0" noProof="0" smtClean="0">
                <a:ln>
                  <a:noFill/>
                </a:ln>
                <a:solidFill>
                  <a:srgbClr val="373151"/>
                </a:solidFill>
                <a:effectLst/>
                <a:uLnTx/>
                <a:uFillTx/>
                <a:latin typeface="Tahoma Norm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73151"/>
              </a:solidFill>
              <a:effectLst/>
              <a:uLnTx/>
              <a:uFillTx/>
              <a:latin typeface="Tahoma Normal"/>
            </a:endParaRPr>
          </a:p>
        </p:txBody>
      </p:sp>
      <p:pic>
        <p:nvPicPr>
          <p:cNvPr id="7" name="Picture 6">
            <a:extLst>
              <a:ext uri="{FF2B5EF4-FFF2-40B4-BE49-F238E27FC236}">
                <a16:creationId xmlns:a16="http://schemas.microsoft.com/office/drawing/2014/main" id="{7D83A551-133C-013D-FF73-B3B1482552FE}"/>
              </a:ext>
            </a:extLst>
          </p:cNvPr>
          <p:cNvPicPr>
            <a:picLocks noChangeAspect="1"/>
          </p:cNvPicPr>
          <p:nvPr/>
        </p:nvPicPr>
        <p:blipFill>
          <a:blip r:embed="rId2"/>
          <a:stretch>
            <a:fillRect/>
          </a:stretch>
        </p:blipFill>
        <p:spPr>
          <a:xfrm flipH="1">
            <a:off x="838200" y="1414129"/>
            <a:ext cx="1723817" cy="4816549"/>
          </a:xfrm>
          <a:prstGeom prst="rect">
            <a:avLst/>
          </a:prstGeom>
        </p:spPr>
      </p:pic>
    </p:spTree>
    <p:extLst>
      <p:ext uri="{BB962C8B-B14F-4D97-AF65-F5344CB8AC3E}">
        <p14:creationId xmlns:p14="http://schemas.microsoft.com/office/powerpoint/2010/main" val="189761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467D8-1D32-CB3D-B5D9-286FB56E3DF5}"/>
              </a:ext>
            </a:extLst>
          </p:cNvPr>
          <p:cNvSpPr>
            <a:spLocks noGrp="1"/>
          </p:cNvSpPr>
          <p:nvPr>
            <p:ph sz="half" idx="1"/>
          </p:nvPr>
        </p:nvSpPr>
        <p:spPr/>
        <p:txBody>
          <a:bodyPr>
            <a:normAutofit lnSpcReduction="10000"/>
          </a:bodyPr>
          <a:lstStyle/>
          <a:p>
            <a:pPr marL="0" indent="0">
              <a:buNone/>
            </a:pPr>
            <a:r>
              <a:rPr lang="en-GB" b="1" dirty="0"/>
              <a:t>Defections</a:t>
            </a:r>
          </a:p>
          <a:p>
            <a:r>
              <a:rPr lang="en-GB" dirty="0"/>
              <a:t>ALBA 2 ex-SNP</a:t>
            </a:r>
          </a:p>
          <a:p>
            <a:r>
              <a:rPr lang="en-GB" dirty="0"/>
              <a:t>Reclaim 1 ex-Con</a:t>
            </a:r>
          </a:p>
          <a:p>
            <a:pPr marL="0" indent="0">
              <a:buNone/>
            </a:pPr>
            <a:endParaRPr lang="en-GB" dirty="0"/>
          </a:p>
          <a:p>
            <a:pPr marL="0" indent="0">
              <a:buNone/>
            </a:pPr>
            <a:r>
              <a:rPr lang="en-GB" b="1" dirty="0"/>
              <a:t>Suspensions</a:t>
            </a:r>
          </a:p>
          <a:p>
            <a:r>
              <a:rPr lang="en-GB" dirty="0"/>
              <a:t>8 ex-Lab (</a:t>
            </a:r>
            <a:r>
              <a:rPr lang="en-GB" dirty="0" err="1"/>
              <a:t>inc</a:t>
            </a:r>
            <a:r>
              <a:rPr lang="en-GB" dirty="0"/>
              <a:t> Jeremy Corbyn)</a:t>
            </a:r>
          </a:p>
          <a:p>
            <a:r>
              <a:rPr lang="en-GB" dirty="0"/>
              <a:t>5 ex-Con</a:t>
            </a:r>
          </a:p>
          <a:p>
            <a:r>
              <a:rPr lang="en-GB" dirty="0"/>
              <a:t>1 ex-SNP</a:t>
            </a:r>
          </a:p>
          <a:p>
            <a:r>
              <a:rPr lang="en-GB" dirty="0"/>
              <a:t>1 ex-Plaid Cymru</a:t>
            </a:r>
          </a:p>
        </p:txBody>
      </p:sp>
      <p:sp>
        <p:nvSpPr>
          <p:cNvPr id="3" name="Content Placeholder 2">
            <a:extLst>
              <a:ext uri="{FF2B5EF4-FFF2-40B4-BE49-F238E27FC236}">
                <a16:creationId xmlns:a16="http://schemas.microsoft.com/office/drawing/2014/main" id="{584C2BF7-C47D-0AA2-31D4-E9709425196E}"/>
              </a:ext>
            </a:extLst>
          </p:cNvPr>
          <p:cNvSpPr>
            <a:spLocks noGrp="1"/>
          </p:cNvSpPr>
          <p:nvPr>
            <p:ph sz="half" idx="2"/>
          </p:nvPr>
        </p:nvSpPr>
        <p:spPr/>
        <p:txBody>
          <a:bodyPr/>
          <a:lstStyle/>
          <a:p>
            <a:pPr marL="0" indent="0">
              <a:buNone/>
            </a:pPr>
            <a:r>
              <a:rPr lang="en-GB" b="1" dirty="0"/>
              <a:t>Byelections </a:t>
            </a:r>
          </a:p>
          <a:p>
            <a:r>
              <a:rPr lang="en-GB" dirty="0"/>
              <a:t>3 Con hold, 1 Con gain ex-Lab</a:t>
            </a:r>
          </a:p>
          <a:p>
            <a:r>
              <a:rPr lang="en-GB" dirty="0"/>
              <a:t>5 Lab hold, 2 Lab gain ex-Con</a:t>
            </a:r>
          </a:p>
          <a:p>
            <a:r>
              <a:rPr lang="en-GB" dirty="0"/>
              <a:t>4 Lib Dem gain, all ex-Con</a:t>
            </a:r>
          </a:p>
          <a:p>
            <a:r>
              <a:rPr lang="en-GB" dirty="0"/>
              <a:t>1 SNP hold</a:t>
            </a:r>
          </a:p>
          <a:p>
            <a:r>
              <a:rPr lang="en-GB" dirty="0"/>
              <a:t>3 pending (1 SNP, 2 Con)</a:t>
            </a:r>
          </a:p>
        </p:txBody>
      </p:sp>
      <p:sp>
        <p:nvSpPr>
          <p:cNvPr id="4" name="Date Placeholder 3">
            <a:extLst>
              <a:ext uri="{FF2B5EF4-FFF2-40B4-BE49-F238E27FC236}">
                <a16:creationId xmlns:a16="http://schemas.microsoft.com/office/drawing/2014/main" id="{2AEBA2FE-4250-A35C-63D8-785A94DDA8F7}"/>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0FB6D66B-B87E-0B34-E060-6D94915B7389}"/>
              </a:ext>
            </a:extLst>
          </p:cNvPr>
          <p:cNvSpPr>
            <a:spLocks noGrp="1"/>
          </p:cNvSpPr>
          <p:nvPr>
            <p:ph type="sldNum" sz="quarter" idx="12"/>
          </p:nvPr>
        </p:nvSpPr>
        <p:spPr/>
        <p:txBody>
          <a:bodyPr/>
          <a:lstStyle/>
          <a:p>
            <a:fld id="{0EA6DD80-447E-DD45-8F95-B9C2C2625F19}" type="slidenum">
              <a:rPr lang="en-US" smtClean="0"/>
              <a:t>5</a:t>
            </a:fld>
            <a:endParaRPr lang="en-US"/>
          </a:p>
        </p:txBody>
      </p:sp>
      <p:sp>
        <p:nvSpPr>
          <p:cNvPr id="6" name="Title 5">
            <a:extLst>
              <a:ext uri="{FF2B5EF4-FFF2-40B4-BE49-F238E27FC236}">
                <a16:creationId xmlns:a16="http://schemas.microsoft.com/office/drawing/2014/main" id="{4F6AE822-A2D3-DDCF-5515-D998535AF8F4}"/>
              </a:ext>
            </a:extLst>
          </p:cNvPr>
          <p:cNvSpPr>
            <a:spLocks noGrp="1"/>
          </p:cNvSpPr>
          <p:nvPr>
            <p:ph type="title"/>
          </p:nvPr>
        </p:nvSpPr>
        <p:spPr/>
        <p:txBody>
          <a:bodyPr/>
          <a:lstStyle/>
          <a:p>
            <a:r>
              <a:rPr lang="en-GB" dirty="0"/>
              <a:t>Churn since 2019</a:t>
            </a:r>
          </a:p>
        </p:txBody>
      </p:sp>
    </p:spTree>
    <p:extLst>
      <p:ext uri="{BB962C8B-B14F-4D97-AF65-F5344CB8AC3E}">
        <p14:creationId xmlns:p14="http://schemas.microsoft.com/office/powerpoint/2010/main" val="355654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FE4BC-2AD4-0C30-EB65-06149D40E55A}"/>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C80BFCBA-4978-8BC9-8810-41DD94EA7392}"/>
              </a:ext>
            </a:extLst>
          </p:cNvPr>
          <p:cNvSpPr>
            <a:spLocks noGrp="1"/>
          </p:cNvSpPr>
          <p:nvPr>
            <p:ph type="sldNum" sz="quarter" idx="12"/>
          </p:nvPr>
        </p:nvSpPr>
        <p:spPr/>
        <p:txBody>
          <a:bodyPr/>
          <a:lstStyle/>
          <a:p>
            <a:fld id="{0EA6DD80-447E-DD45-8F95-B9C2C2625F19}" type="slidenum">
              <a:rPr lang="en-US" smtClean="0"/>
              <a:t>6</a:t>
            </a:fld>
            <a:endParaRPr lang="en-US"/>
          </a:p>
        </p:txBody>
      </p:sp>
      <p:pic>
        <p:nvPicPr>
          <p:cNvPr id="5" name="Picture 4">
            <a:extLst>
              <a:ext uri="{FF2B5EF4-FFF2-40B4-BE49-F238E27FC236}">
                <a16:creationId xmlns:a16="http://schemas.microsoft.com/office/drawing/2014/main" id="{83B80061-3F20-CEBF-067D-3FCD64F6A14C}"/>
              </a:ext>
            </a:extLst>
          </p:cNvPr>
          <p:cNvPicPr>
            <a:picLocks noChangeAspect="1"/>
          </p:cNvPicPr>
          <p:nvPr/>
        </p:nvPicPr>
        <p:blipFill>
          <a:blip r:embed="rId2"/>
          <a:stretch>
            <a:fillRect/>
          </a:stretch>
        </p:blipFill>
        <p:spPr>
          <a:xfrm>
            <a:off x="2967710" y="0"/>
            <a:ext cx="6256579" cy="6858000"/>
          </a:xfrm>
          <a:prstGeom prst="rect">
            <a:avLst/>
          </a:prstGeom>
        </p:spPr>
      </p:pic>
    </p:spTree>
    <p:extLst>
      <p:ext uri="{BB962C8B-B14F-4D97-AF65-F5344CB8AC3E}">
        <p14:creationId xmlns:p14="http://schemas.microsoft.com/office/powerpoint/2010/main" val="183091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382F-0FC5-DE2D-094C-9D249B8C1723}"/>
              </a:ext>
            </a:extLst>
          </p:cNvPr>
          <p:cNvSpPr>
            <a:spLocks noGrp="1"/>
          </p:cNvSpPr>
          <p:nvPr>
            <p:ph type="title"/>
          </p:nvPr>
        </p:nvSpPr>
        <p:spPr/>
        <p:txBody>
          <a:bodyPr/>
          <a:lstStyle/>
          <a:p>
            <a:r>
              <a:rPr lang="en-GB" dirty="0">
                <a:latin typeface="+mn-lt"/>
              </a:rPr>
              <a:t>Independent Expert Panel conclusions</a:t>
            </a:r>
          </a:p>
        </p:txBody>
      </p:sp>
      <p:sp>
        <p:nvSpPr>
          <p:cNvPr id="3" name="Content Placeholder 2">
            <a:extLst>
              <a:ext uri="{FF2B5EF4-FFF2-40B4-BE49-F238E27FC236}">
                <a16:creationId xmlns:a16="http://schemas.microsoft.com/office/drawing/2014/main" id="{EF21BE8C-2EB3-A351-E81A-556511FC9992}"/>
              </a:ext>
            </a:extLst>
          </p:cNvPr>
          <p:cNvSpPr>
            <a:spLocks noGrp="1"/>
          </p:cNvSpPr>
          <p:nvPr>
            <p:ph idx="1"/>
          </p:nvPr>
        </p:nvSpPr>
        <p:spPr>
          <a:xfrm>
            <a:off x="838200" y="1306286"/>
            <a:ext cx="10515600" cy="4870677"/>
          </a:xfrm>
        </p:spPr>
        <p:txBody>
          <a:bodyPr>
            <a:noAutofit/>
          </a:bodyPr>
          <a:lstStyle/>
          <a:p>
            <a:pPr marL="0" indent="0">
              <a:buNone/>
            </a:pPr>
            <a:r>
              <a:rPr lang="en-GB" sz="2200" dirty="0">
                <a:latin typeface="+mn-lt"/>
              </a:rPr>
              <a:t>3.9 It is for historians to judge whether the respondent was a successful reforming Speaker of the House of Commons. However, there was no need to act as a bully in order to achieve that aim. A great office can be filled forcefully and effectively without descending to such behaviour.</a:t>
            </a:r>
          </a:p>
          <a:p>
            <a:pPr marL="0" indent="0">
              <a:buNone/>
            </a:pPr>
            <a:r>
              <a:rPr lang="en-GB" sz="2200" dirty="0">
                <a:latin typeface="+mn-lt"/>
              </a:rPr>
              <a:t>3.10 The findings of the Parliamentary Commissioner for Standards, which we have upheld, show that the respondent has been</a:t>
            </a:r>
            <a:r>
              <a:rPr lang="en-GB" sz="2200" b="1" dirty="0">
                <a:latin typeface="+mn-lt"/>
              </a:rPr>
              <a:t> a serial bully. </a:t>
            </a:r>
            <a:r>
              <a:rPr lang="en-GB" sz="2200" dirty="0">
                <a:latin typeface="+mn-lt"/>
              </a:rPr>
              <a:t>Like many bullies, he had those whom he favoured and those whom he made victims. These three complainants were victims.</a:t>
            </a:r>
          </a:p>
          <a:p>
            <a:pPr marL="0" indent="0">
              <a:buNone/>
            </a:pPr>
            <a:r>
              <a:rPr lang="en-GB" sz="2200" dirty="0">
                <a:latin typeface="+mn-lt"/>
              </a:rPr>
              <a:t>3.11 His evidence in the investigations, the findings of the Commissioner, and his submissions to us, show also that the respondent has been </a:t>
            </a:r>
            <a:r>
              <a:rPr lang="en-GB" sz="2200" b="1" dirty="0">
                <a:latin typeface="+mn-lt"/>
              </a:rPr>
              <a:t>a serial liar</a:t>
            </a:r>
            <a:r>
              <a:rPr lang="en-GB" sz="2200" dirty="0">
                <a:latin typeface="+mn-lt"/>
              </a:rPr>
              <a:t>.</a:t>
            </a:r>
          </a:p>
          <a:p>
            <a:pPr marL="0" indent="0">
              <a:buNone/>
            </a:pPr>
            <a:r>
              <a:rPr lang="en-GB" sz="2200" dirty="0">
                <a:latin typeface="+mn-lt"/>
              </a:rPr>
              <a:t>3.12 His behaviour fell very far below that which the public has a right to expect from any Member of Parliament.</a:t>
            </a:r>
          </a:p>
          <a:p>
            <a:pPr marL="0" indent="0">
              <a:buNone/>
            </a:pPr>
            <a:r>
              <a:rPr lang="en-GB" sz="2200" dirty="0">
                <a:latin typeface="+mn-lt"/>
              </a:rPr>
              <a:t>3.13 The respondent’s conduct was so serious that, had he still been a Member of Parliament, we would have determined that </a:t>
            </a:r>
            <a:r>
              <a:rPr lang="en-GB" sz="2200" b="1" dirty="0">
                <a:latin typeface="+mn-lt"/>
              </a:rPr>
              <a:t>he should be expelled </a:t>
            </a:r>
            <a:r>
              <a:rPr lang="en-GB" sz="2200" dirty="0">
                <a:latin typeface="+mn-lt"/>
              </a:rPr>
              <a:t>by resolution of the House. As it is, we recommend that he should </a:t>
            </a:r>
            <a:r>
              <a:rPr lang="en-GB" sz="2200" b="1" dirty="0">
                <a:latin typeface="+mn-lt"/>
              </a:rPr>
              <a:t>never be permitted a pass </a:t>
            </a:r>
            <a:r>
              <a:rPr lang="en-GB" sz="2200" dirty="0">
                <a:latin typeface="+mn-lt"/>
              </a:rPr>
              <a:t>to the Parliamentary estate.</a:t>
            </a:r>
          </a:p>
        </p:txBody>
      </p:sp>
      <p:sp>
        <p:nvSpPr>
          <p:cNvPr id="4" name="Date Placeholder 3">
            <a:extLst>
              <a:ext uri="{FF2B5EF4-FFF2-40B4-BE49-F238E27FC236}">
                <a16:creationId xmlns:a16="http://schemas.microsoft.com/office/drawing/2014/main" id="{11ABE91F-586B-75B1-FDDA-61C1E1C3462D}"/>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3A27C9EE-7E28-8F01-6318-F000165B7820}"/>
              </a:ext>
            </a:extLst>
          </p:cNvPr>
          <p:cNvSpPr>
            <a:spLocks noGrp="1"/>
          </p:cNvSpPr>
          <p:nvPr>
            <p:ph type="sldNum" sz="quarter" idx="12"/>
          </p:nvPr>
        </p:nvSpPr>
        <p:spPr/>
        <p:txBody>
          <a:bodyPr/>
          <a:lstStyle/>
          <a:p>
            <a:fld id="{0EA6DD80-447E-DD45-8F95-B9C2C2625F19}" type="slidenum">
              <a:rPr lang="en-US" smtClean="0"/>
              <a:pPr/>
              <a:t>7</a:t>
            </a:fld>
            <a:endParaRPr lang="en-US" dirty="0"/>
          </a:p>
        </p:txBody>
      </p:sp>
    </p:spTree>
    <p:extLst>
      <p:ext uri="{BB962C8B-B14F-4D97-AF65-F5344CB8AC3E}">
        <p14:creationId xmlns:p14="http://schemas.microsoft.com/office/powerpoint/2010/main" val="147111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D1760-9871-A80E-409D-9F095B38B604}"/>
              </a:ext>
            </a:extLst>
          </p:cNvPr>
          <p:cNvSpPr>
            <a:spLocks noGrp="1"/>
          </p:cNvSpPr>
          <p:nvPr>
            <p:ph type="dt" sz="half" idx="10"/>
          </p:nvPr>
        </p:nvSpPr>
        <p:spPr/>
        <p:txBody>
          <a:bodyPr/>
          <a:lstStyle/>
          <a:p>
            <a:r>
              <a:rPr lang="en-US" dirty="0"/>
              <a:t>28 September 2023</a:t>
            </a:r>
          </a:p>
        </p:txBody>
      </p:sp>
      <p:sp>
        <p:nvSpPr>
          <p:cNvPr id="3" name="Slide Number Placeholder 2">
            <a:extLst>
              <a:ext uri="{FF2B5EF4-FFF2-40B4-BE49-F238E27FC236}">
                <a16:creationId xmlns:a16="http://schemas.microsoft.com/office/drawing/2014/main" id="{5B344353-0BF7-44F4-69B3-ABD1665A506B}"/>
              </a:ext>
            </a:extLst>
          </p:cNvPr>
          <p:cNvSpPr>
            <a:spLocks noGrp="1"/>
          </p:cNvSpPr>
          <p:nvPr>
            <p:ph type="sldNum" sz="quarter" idx="12"/>
          </p:nvPr>
        </p:nvSpPr>
        <p:spPr/>
        <p:txBody>
          <a:bodyPr/>
          <a:lstStyle/>
          <a:p>
            <a:fld id="{0EA6DD80-447E-DD45-8F95-B9C2C2625F19}" type="slidenum">
              <a:rPr lang="en-US" smtClean="0"/>
              <a:t>8</a:t>
            </a:fld>
            <a:endParaRPr lang="en-US"/>
          </a:p>
        </p:txBody>
      </p:sp>
      <p:pic>
        <p:nvPicPr>
          <p:cNvPr id="5" name="Picture 4">
            <a:extLst>
              <a:ext uri="{FF2B5EF4-FFF2-40B4-BE49-F238E27FC236}">
                <a16:creationId xmlns:a16="http://schemas.microsoft.com/office/drawing/2014/main" id="{0E60E475-A680-A5AC-5A4D-2F8F113F2AFB}"/>
              </a:ext>
            </a:extLst>
          </p:cNvPr>
          <p:cNvPicPr>
            <a:picLocks noChangeAspect="1"/>
          </p:cNvPicPr>
          <p:nvPr/>
        </p:nvPicPr>
        <p:blipFill>
          <a:blip r:embed="rId2"/>
          <a:stretch>
            <a:fillRect/>
          </a:stretch>
        </p:blipFill>
        <p:spPr>
          <a:xfrm>
            <a:off x="2892055" y="371825"/>
            <a:ext cx="8617024" cy="5864614"/>
          </a:xfrm>
          <a:prstGeom prst="rect">
            <a:avLst/>
          </a:prstGeom>
        </p:spPr>
      </p:pic>
    </p:spTree>
    <p:extLst>
      <p:ext uri="{BB962C8B-B14F-4D97-AF65-F5344CB8AC3E}">
        <p14:creationId xmlns:p14="http://schemas.microsoft.com/office/powerpoint/2010/main" val="175602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6BA2-3145-FBDA-CB88-1E79152499A4}"/>
              </a:ext>
            </a:extLst>
          </p:cNvPr>
          <p:cNvSpPr>
            <a:spLocks noGrp="1"/>
          </p:cNvSpPr>
          <p:nvPr>
            <p:ph type="title"/>
          </p:nvPr>
        </p:nvSpPr>
        <p:spPr/>
        <p:txBody>
          <a:bodyPr/>
          <a:lstStyle/>
          <a:p>
            <a:r>
              <a:rPr lang="en-GB" dirty="0">
                <a:latin typeface="+mn-lt"/>
              </a:rPr>
              <a:t>Exclusive cognisance and safeguarding</a:t>
            </a:r>
          </a:p>
        </p:txBody>
      </p:sp>
      <p:sp>
        <p:nvSpPr>
          <p:cNvPr id="3" name="Content Placeholder 2">
            <a:extLst>
              <a:ext uri="{FF2B5EF4-FFF2-40B4-BE49-F238E27FC236}">
                <a16:creationId xmlns:a16="http://schemas.microsoft.com/office/drawing/2014/main" id="{6E42D8EE-6ED9-1DBE-FAA1-33D4B6EC73F8}"/>
              </a:ext>
            </a:extLst>
          </p:cNvPr>
          <p:cNvSpPr>
            <a:spLocks noGrp="1"/>
          </p:cNvSpPr>
          <p:nvPr>
            <p:ph idx="1"/>
          </p:nvPr>
        </p:nvSpPr>
        <p:spPr>
          <a:xfrm>
            <a:off x="1269275" y="1847850"/>
            <a:ext cx="10515600" cy="4351338"/>
          </a:xfrm>
        </p:spPr>
        <p:txBody>
          <a:bodyPr>
            <a:normAutofit fontScale="92500" lnSpcReduction="10000"/>
          </a:bodyPr>
          <a:lstStyle/>
          <a:p>
            <a:pPr marL="0" indent="0">
              <a:buNone/>
            </a:pPr>
            <a:r>
              <a:rPr lang="en-GB" dirty="0">
                <a:latin typeface="+mn-lt"/>
              </a:rPr>
              <a:t>“It is a fundamental constitutional right for Members who have been elected by their constituents to represent them here, and no-one outside the House itself has power to curtail that right.”</a:t>
            </a:r>
          </a:p>
          <a:p>
            <a:pPr marL="0" indent="0" algn="r">
              <a:buNone/>
            </a:pPr>
            <a:r>
              <a:rPr lang="en-GB" dirty="0">
                <a:latin typeface="+mn-lt"/>
              </a:rPr>
              <a:t>Sir John Benger, Clerk of the House</a:t>
            </a:r>
          </a:p>
          <a:p>
            <a:pPr marL="0" indent="0" algn="r">
              <a:buNone/>
            </a:pPr>
            <a:endParaRPr lang="en-GB" dirty="0">
              <a:latin typeface="+mn-lt"/>
            </a:endParaRPr>
          </a:p>
          <a:p>
            <a:pPr marL="0" indent="0">
              <a:buNone/>
            </a:pPr>
            <a:r>
              <a:rPr lang="en-GB" dirty="0">
                <a:latin typeface="+mn-lt"/>
              </a:rPr>
              <a:t>“Our starting point is the safety of all those who work on or attend the Parliamentary estate. The House has a responsibility to ensure they are safe; to demonstrate that it takes the safety of those on the estate seriously; to be an exemplar of good working practices; and to maintain the reputation of the House.”</a:t>
            </a:r>
          </a:p>
          <a:p>
            <a:pPr marL="0" indent="0" algn="r">
              <a:buNone/>
            </a:pPr>
            <a:r>
              <a:rPr lang="en-GB" dirty="0">
                <a:latin typeface="+mn-lt"/>
              </a:rPr>
              <a:t>Committee on Standards (7 lay and 7 elected members)</a:t>
            </a:r>
          </a:p>
          <a:p>
            <a:pPr marL="0"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1915F8AA-84F8-ACD6-6FE8-8FEE86CA23EC}"/>
              </a:ext>
            </a:extLst>
          </p:cNvPr>
          <p:cNvSpPr>
            <a:spLocks noGrp="1"/>
          </p:cNvSpPr>
          <p:nvPr>
            <p:ph type="dt" sz="half" idx="10"/>
          </p:nvPr>
        </p:nvSpPr>
        <p:spPr/>
        <p:txBody>
          <a:bodyPr/>
          <a:lstStyle/>
          <a:p>
            <a:r>
              <a:rPr lang="en-US" dirty="0"/>
              <a:t>28 September 2023</a:t>
            </a:r>
          </a:p>
        </p:txBody>
      </p:sp>
      <p:sp>
        <p:nvSpPr>
          <p:cNvPr id="5" name="Slide Number Placeholder 4">
            <a:extLst>
              <a:ext uri="{FF2B5EF4-FFF2-40B4-BE49-F238E27FC236}">
                <a16:creationId xmlns:a16="http://schemas.microsoft.com/office/drawing/2014/main" id="{E0BBECAD-F28E-7239-10FD-CD0D43264343}"/>
              </a:ext>
            </a:extLst>
          </p:cNvPr>
          <p:cNvSpPr>
            <a:spLocks noGrp="1"/>
          </p:cNvSpPr>
          <p:nvPr>
            <p:ph type="sldNum" sz="quarter" idx="12"/>
          </p:nvPr>
        </p:nvSpPr>
        <p:spPr/>
        <p:txBody>
          <a:bodyPr/>
          <a:lstStyle/>
          <a:p>
            <a:fld id="{0EA6DD80-447E-DD45-8F95-B9C2C2625F19}" type="slidenum">
              <a:rPr lang="en-US" smtClean="0"/>
              <a:pPr/>
              <a:t>9</a:t>
            </a:fld>
            <a:endParaRPr lang="en-US" dirty="0"/>
          </a:p>
        </p:txBody>
      </p:sp>
    </p:spTree>
    <p:extLst>
      <p:ext uri="{BB962C8B-B14F-4D97-AF65-F5344CB8AC3E}">
        <p14:creationId xmlns:p14="http://schemas.microsoft.com/office/powerpoint/2010/main" val="3182521748"/>
      </p:ext>
    </p:extLst>
  </p:cSld>
  <p:clrMapOvr>
    <a:masterClrMapping/>
  </p:clrMapOvr>
</p:sld>
</file>

<file path=ppt/theme/theme1.xml><?xml version="1.0" encoding="utf-8"?>
<a:theme xmlns:a="http://schemas.openxmlformats.org/drawingml/2006/main" name="HoC 2010 v0.01">
  <a:themeElements>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2 Divider slide collection">
  <a:themeElements>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3 Content slide collection">
  <a:themeElements>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fontScheme name="HoC V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 Green">
        <a:dk1>
          <a:srgbClr val="000000"/>
        </a:dk1>
        <a:lt1>
          <a:srgbClr val="FFFFFF"/>
        </a:lt1>
        <a:dk2>
          <a:srgbClr val="007A45"/>
        </a:dk2>
        <a:lt2>
          <a:srgbClr val="DAE5A7"/>
        </a:lt2>
        <a:accent1>
          <a:srgbClr val="FFFFFF"/>
        </a:accent1>
        <a:accent2>
          <a:srgbClr val="FFE595"/>
        </a:accent2>
        <a:accent3>
          <a:srgbClr val="B36408"/>
        </a:accent3>
        <a:accent4>
          <a:srgbClr val="007A45"/>
        </a:accent4>
        <a:accent5>
          <a:srgbClr val="DAEDEF"/>
        </a:accent5>
        <a:accent6>
          <a:srgbClr val="E7C14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ack">
        <a:dk1>
          <a:srgbClr val="000000"/>
        </a:dk1>
        <a:lt1>
          <a:srgbClr val="FFFFFF"/>
        </a:lt1>
        <a:dk2>
          <a:srgbClr val="463031"/>
        </a:dk2>
        <a:lt2>
          <a:srgbClr val="AAA095"/>
        </a:lt2>
        <a:accent1>
          <a:srgbClr val="FFFFFF"/>
        </a:accent1>
        <a:accent2>
          <a:srgbClr val="ADCCCF"/>
        </a:accent2>
        <a:accent3>
          <a:srgbClr val="463031"/>
        </a:accent3>
        <a:accent4>
          <a:srgbClr val="E4ADA9"/>
        </a:accent4>
        <a:accent5>
          <a:srgbClr val="AAA095"/>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rown">
        <a:dk1>
          <a:srgbClr val="000000"/>
        </a:dk1>
        <a:lt1>
          <a:srgbClr val="FFFFFF"/>
        </a:lt1>
        <a:dk2>
          <a:srgbClr val="B36408"/>
        </a:dk2>
        <a:lt2>
          <a:srgbClr val="FFE595"/>
        </a:lt2>
        <a:accent1>
          <a:srgbClr val="E7C14E"/>
        </a:accent1>
        <a:accent2>
          <a:srgbClr val="E4ADA9"/>
        </a:accent2>
        <a:accent3>
          <a:srgbClr val="B36408"/>
        </a:accent3>
        <a:accent4>
          <a:srgbClr val="007A45"/>
        </a:accent4>
        <a:accent5>
          <a:srgbClr val="DAE5A7"/>
        </a:accent5>
        <a:accent6>
          <a:srgbClr val="463031"/>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oC Blue">
        <a:dk1>
          <a:srgbClr val="000000"/>
        </a:dk1>
        <a:lt1>
          <a:srgbClr val="FFFFFF"/>
        </a:lt1>
        <a:dk2>
          <a:srgbClr val="ADCCCF"/>
        </a:dk2>
        <a:lt2>
          <a:srgbClr val="463031"/>
        </a:lt2>
        <a:accent1>
          <a:srgbClr val="FFFFFF"/>
        </a:accent1>
        <a:accent2>
          <a:srgbClr val="FFE595"/>
        </a:accent2>
        <a:accent3>
          <a:srgbClr val="AAA095"/>
        </a:accent3>
        <a:accent4>
          <a:srgbClr val="E4ADA9"/>
        </a:accent4>
        <a:accent5>
          <a:srgbClr val="ADCCCF"/>
        </a:accent5>
        <a:accent6>
          <a:srgbClr val="AD8F6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1">
  <a:themeElements>
    <a:clrScheme name="HOC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OCgre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C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C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C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C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C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C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C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C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C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C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C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C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UK Parliament">
      <a:dk1>
        <a:srgbClr val="373051"/>
      </a:dk1>
      <a:lt1>
        <a:srgbClr val="EBE9E8"/>
      </a:lt1>
      <a:dk2>
        <a:srgbClr val="615975"/>
      </a:dk2>
      <a:lt2>
        <a:srgbClr val="96DCBE"/>
      </a:lt2>
      <a:accent1>
        <a:srgbClr val="5F2CB3"/>
      </a:accent1>
      <a:accent2>
        <a:srgbClr val="FF7100"/>
      </a:accent2>
      <a:accent3>
        <a:srgbClr val="0A78FF"/>
      </a:accent3>
      <a:accent4>
        <a:srgbClr val="FBCF20"/>
      </a:accent4>
      <a:accent5>
        <a:srgbClr val="46CFDB"/>
      </a:accent5>
      <a:accent6>
        <a:srgbClr val="00BA5D"/>
      </a:accent6>
      <a:hlink>
        <a:srgbClr val="0A78FF"/>
      </a:hlink>
      <a:folHlink>
        <a:srgbClr val="DE2E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UK Parliament">
      <a:dk1>
        <a:srgbClr val="373051"/>
      </a:dk1>
      <a:lt1>
        <a:srgbClr val="EBE9E8"/>
      </a:lt1>
      <a:dk2>
        <a:srgbClr val="615975"/>
      </a:dk2>
      <a:lt2>
        <a:srgbClr val="96DCBE"/>
      </a:lt2>
      <a:accent1>
        <a:srgbClr val="5F2CB3"/>
      </a:accent1>
      <a:accent2>
        <a:srgbClr val="FF7100"/>
      </a:accent2>
      <a:accent3>
        <a:srgbClr val="0A78FF"/>
      </a:accent3>
      <a:accent4>
        <a:srgbClr val="FBCF20"/>
      </a:accent4>
      <a:accent5>
        <a:srgbClr val="46CFDB"/>
      </a:accent5>
      <a:accent6>
        <a:srgbClr val="00BA5D"/>
      </a:accent6>
      <a:hlink>
        <a:srgbClr val="0A78FF"/>
      </a:hlink>
      <a:folHlink>
        <a:srgbClr val="DE2E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6EB5FC7D0CFB4B859FCC6C93EFF82F" ma:contentTypeVersion="13" ma:contentTypeDescription="Create a new document." ma:contentTypeScope="" ma:versionID="2444392fe4de688fbfe2ab65f9b2b9a2">
  <xsd:schema xmlns:xsd="http://www.w3.org/2001/XMLSchema" xmlns:xs="http://www.w3.org/2001/XMLSchema" xmlns:p="http://schemas.microsoft.com/office/2006/metadata/properties" xmlns:ns3="82ccd615-6f1a-4bf3-bc59-e430298c7372" xmlns:ns4="38c213d5-66ed-49da-86b1-50afd15ab056" targetNamespace="http://schemas.microsoft.com/office/2006/metadata/properties" ma:root="true" ma:fieldsID="abbf72487d15fb89f39cd156a792925e" ns3:_="" ns4:_="">
    <xsd:import namespace="82ccd615-6f1a-4bf3-bc59-e430298c7372"/>
    <xsd:import namespace="38c213d5-66ed-49da-86b1-50afd15ab05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cd615-6f1a-4bf3-bc59-e430298c73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213d5-66ed-49da-86b1-50afd15ab05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C8B5FE-BDC3-4995-A6AD-88C8E010D41D}">
  <ds:schemaRefs>
    <ds:schemaRef ds:uri="http://schemas.microsoft.com/sharepoint/v3/contenttype/forms"/>
  </ds:schemaRefs>
</ds:datastoreItem>
</file>

<file path=customXml/itemProps2.xml><?xml version="1.0" encoding="utf-8"?>
<ds:datastoreItem xmlns:ds="http://schemas.openxmlformats.org/officeDocument/2006/customXml" ds:itemID="{8346C2DC-3200-4089-91C6-F34A90998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cd615-6f1a-4bf3-bc59-e430298c7372"/>
    <ds:schemaRef ds:uri="38c213d5-66ed-49da-86b1-50afd15ab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73704A-C754-479B-AEC8-458E04A74DA1}">
  <ds:schemaRefs>
    <ds:schemaRef ds:uri="http://schemas.microsoft.com/office/2006/metadata/properties"/>
    <ds:schemaRef ds:uri="http://schemas.microsoft.com/office/2006/documentManagement/types"/>
    <ds:schemaRef ds:uri="http://purl.org/dc/terms/"/>
    <ds:schemaRef ds:uri="82ccd615-6f1a-4bf3-bc59-e430298c7372"/>
    <ds:schemaRef ds:uri="http://purl.org/dc/dcmitype/"/>
    <ds:schemaRef ds:uri="http://schemas.openxmlformats.org/package/2006/metadata/core-properties"/>
    <ds:schemaRef ds:uri="http://purl.org/dc/elements/1.1/"/>
    <ds:schemaRef ds:uri="http://schemas.microsoft.com/office/infopath/2007/PartnerControls"/>
    <ds:schemaRef ds:uri="38c213d5-66ed-49da-86b1-50afd15ab0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2867</TotalTime>
  <Words>3406</Words>
  <Application>Microsoft Office PowerPoint</Application>
  <PresentationFormat>Widescreen</PresentationFormat>
  <Paragraphs>221</Paragraphs>
  <Slides>35</Slides>
  <Notes>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35</vt:i4>
      </vt:variant>
    </vt:vector>
  </HeadingPairs>
  <TitlesOfParts>
    <vt:vector size="50" baseType="lpstr">
      <vt:lpstr>Arial</vt:lpstr>
      <vt:lpstr>Calibri</vt:lpstr>
      <vt:lpstr>Calibri Light</vt:lpstr>
      <vt:lpstr>Georgia Bold</vt:lpstr>
      <vt:lpstr>Tahoma</vt:lpstr>
      <vt:lpstr>Tahoma Normal</vt:lpstr>
      <vt:lpstr>Verdana</vt:lpstr>
      <vt:lpstr>HoC 2010 v0.01</vt:lpstr>
      <vt:lpstr>02 Divider slide collection</vt:lpstr>
      <vt:lpstr>03 Content slide collection</vt:lpstr>
      <vt:lpstr>1_Custom Design</vt:lpstr>
      <vt:lpstr>Theme1</vt:lpstr>
      <vt:lpstr>5_Office Theme</vt:lpstr>
      <vt:lpstr>2_Office Theme</vt:lpstr>
      <vt:lpstr>Office Theme</vt:lpstr>
      <vt:lpstr>UK jurisdiction report</vt:lpstr>
      <vt:lpstr>Liam Laurence Smyth                     </vt:lpstr>
      <vt:lpstr>Slides</vt:lpstr>
      <vt:lpstr>State of the parties (650 Members)</vt:lpstr>
      <vt:lpstr>Churn since 2019</vt:lpstr>
      <vt:lpstr>PowerPoint Presentation</vt:lpstr>
      <vt:lpstr>Independent Expert Panel conclusions</vt:lpstr>
      <vt:lpstr>PowerPoint Presentation</vt:lpstr>
      <vt:lpstr>Exclusive cognisance and safeguarding</vt:lpstr>
      <vt:lpstr>PowerPoint Presentation</vt:lpstr>
      <vt:lpstr>Debate 16/6/23 – no final decisions</vt:lpstr>
      <vt:lpstr>Prime Minister Boris Johnson</vt:lpstr>
      <vt:lpstr>Sue Gray’s update 31/1/22  </vt:lpstr>
      <vt:lpstr> Media → PMQs → Privilege referral</vt:lpstr>
      <vt:lpstr>Govt does not vote on referral (21/4/22)</vt:lpstr>
      <vt:lpstr>Sue Gray’s findings 25/5/2022</vt:lpstr>
      <vt:lpstr>Committee of Privileges</vt:lpstr>
      <vt:lpstr>PowerPoint Presentation</vt:lpstr>
      <vt:lpstr>Conclusion (proposed conduct of inquiry)</vt:lpstr>
      <vt:lpstr>PowerPoint Presentation</vt:lpstr>
      <vt:lpstr>Pannick critique</vt:lpstr>
      <vt:lpstr>Committee of Privileges riposte</vt:lpstr>
      <vt:lpstr>PowerPoint Presentation</vt:lpstr>
      <vt:lpstr>Principal issues to be raised </vt:lpstr>
      <vt:lpstr>PowerPoint Presentation</vt:lpstr>
      <vt:lpstr>Committee of Privileges verdict 28/6/23</vt:lpstr>
      <vt:lpstr>House passes sentence 19/6/23 </vt:lpstr>
      <vt:lpstr>PowerPoint Presentation</vt:lpstr>
      <vt:lpstr>Interference is a contempt </vt:lpstr>
      <vt:lpstr>Freedom of speech – or contempt?</vt:lpstr>
      <vt:lpstr>PowerPoint Presentation</vt:lpstr>
      <vt:lpstr>PowerPoint Presentation</vt:lpstr>
      <vt:lpstr>PowerPoint Presentation</vt:lpstr>
      <vt:lpstr>What next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The Legislative Process</dc:subject>
  <dc:creator>FLEMING, Caitriona</dc:creator>
  <cp:lastModifiedBy>LAURENCE SMYTH, Liam</cp:lastModifiedBy>
  <cp:revision>74</cp:revision>
  <cp:lastPrinted>2021-12-02T17:16:48Z</cp:lastPrinted>
  <dcterms:modified xsi:type="dcterms:W3CDTF">2023-09-12T15:38:36Z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0x010100116EB5FC7D0CFB4B859FCC6C93EFF82F</vt:lpwstr>
  </property>
  <property fmtid="{D5CDD505-2E9C-101B-9397-08002B2CF9AE}" pid="3" name="RMKeyword3">
    <vt:lpwstr/>
  </property>
  <property fmtid="{D5CDD505-2E9C-101B-9397-08002B2CF9AE}" pid="4" name="RMKeyword1">
    <vt:lpwstr>1;#Public Relations|cd54617d-cc6a-4557-a661-09aecb4ca114</vt:lpwstr>
  </property>
  <property fmtid="{D5CDD505-2E9C-101B-9397-08002B2CF9AE}" pid="5" name="RMKeyword4">
    <vt:lpwstr/>
  </property>
  <property fmtid="{D5CDD505-2E9C-101B-9397-08002B2CF9AE}" pid="6" name="RMKeyword2">
    <vt:lpwstr>2;#Learning And Development|b6aa58fe-047b-423b-8967-79ed0dee43f6</vt:lpwstr>
  </property>
  <property fmtid="{D5CDD505-2E9C-101B-9397-08002B2CF9AE}" pid="7" name="_dlc_DocIdItemGuid">
    <vt:lpwstr>fafb1a7e-f3a5-4ee0-8440-b11b377d319a</vt:lpwstr>
  </property>
  <property fmtid="{D5CDD505-2E9C-101B-9397-08002B2CF9AE}" pid="8" name="MSIP_Label_a8f77787-5df4-43b6-a2a8-8d8b678a318b_Enabled">
    <vt:lpwstr>True</vt:lpwstr>
  </property>
  <property fmtid="{D5CDD505-2E9C-101B-9397-08002B2CF9AE}" pid="9" name="MSIP_Label_a8f77787-5df4-43b6-a2a8-8d8b678a318b_SiteId">
    <vt:lpwstr>1ce6dd9e-b337-4088-be5e-8dbbec04b34a</vt:lpwstr>
  </property>
  <property fmtid="{D5CDD505-2E9C-101B-9397-08002B2CF9AE}" pid="10" name="MSIP_Label_a8f77787-5df4-43b6-a2a8-8d8b678a318b_Owner">
    <vt:lpwstr>FLEMINGC@parliament.uk</vt:lpwstr>
  </property>
  <property fmtid="{D5CDD505-2E9C-101B-9397-08002B2CF9AE}" pid="11" name="MSIP_Label_a8f77787-5df4-43b6-a2a8-8d8b678a318b_SetDate">
    <vt:lpwstr>2019-10-03T12:28:59.7512180Z</vt:lpwstr>
  </property>
  <property fmtid="{D5CDD505-2E9C-101B-9397-08002B2CF9AE}" pid="12" name="MSIP_Label_a8f77787-5df4-43b6-a2a8-8d8b678a318b_Name">
    <vt:lpwstr>Unrestricted</vt:lpwstr>
  </property>
  <property fmtid="{D5CDD505-2E9C-101B-9397-08002B2CF9AE}" pid="13" name="MSIP_Label_a8f77787-5df4-43b6-a2a8-8d8b678a318b_Application">
    <vt:lpwstr>Microsoft Azure Information Protection</vt:lpwstr>
  </property>
  <property fmtid="{D5CDD505-2E9C-101B-9397-08002B2CF9AE}" pid="14" name="MSIP_Label_a8f77787-5df4-43b6-a2a8-8d8b678a318b_ActionId">
    <vt:lpwstr>3223998d-70d0-4112-8c66-c7027ddf6de7</vt:lpwstr>
  </property>
  <property fmtid="{D5CDD505-2E9C-101B-9397-08002B2CF9AE}" pid="15" name="MSIP_Label_a8f77787-5df4-43b6-a2a8-8d8b678a318b_Extended_MSFT_Method">
    <vt:lpwstr>Automatic</vt:lpwstr>
  </property>
  <property fmtid="{D5CDD505-2E9C-101B-9397-08002B2CF9AE}" pid="16" name="Sensitivity">
    <vt:lpwstr>Unrestricted</vt:lpwstr>
  </property>
  <property fmtid="{D5CDD505-2E9C-101B-9397-08002B2CF9AE}" pid="17" name="HasAttachments">
    <vt:bool>false</vt:bool>
  </property>
  <property fmtid="{D5CDD505-2E9C-101B-9397-08002B2CF9AE}" pid="18" name="ProtectiveMarking">
    <vt:lpwstr/>
  </property>
</Properties>
</file>