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1F487C"/>
                </a:solidFill>
                <a:latin typeface="Lucida Sans Unicode"/>
                <a:cs typeface="Lucida Sans Unicode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1F487C"/>
                </a:solidFill>
                <a:latin typeface="Lucida Sans Unicode"/>
                <a:cs typeface="Lucida Sans Unicode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1F487C"/>
                </a:solidFill>
                <a:latin typeface="Lucida Sans Unicode"/>
                <a:cs typeface="Lucida Sans Unicode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5971540"/>
          </a:xfrm>
          <a:custGeom>
            <a:avLst/>
            <a:gdLst/>
            <a:ahLst/>
            <a:cxnLst/>
            <a:rect l="l" t="t" r="r" b="b"/>
            <a:pathLst>
              <a:path w="9144000" h="5971540">
                <a:moveTo>
                  <a:pt x="0" y="5971032"/>
                </a:moveTo>
                <a:lnTo>
                  <a:pt x="9144000" y="5971032"/>
                </a:lnTo>
                <a:lnTo>
                  <a:pt x="9144000" y="0"/>
                </a:lnTo>
                <a:lnTo>
                  <a:pt x="0" y="0"/>
                </a:lnTo>
                <a:lnTo>
                  <a:pt x="0" y="5971032"/>
                </a:lnTo>
                <a:close/>
              </a:path>
            </a:pathLst>
          </a:custGeom>
          <a:solidFill>
            <a:srgbClr val="EDEBE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0" y="5971031"/>
            <a:ext cx="9144000" cy="887094"/>
          </a:xfrm>
          <a:custGeom>
            <a:avLst/>
            <a:gdLst/>
            <a:ahLst/>
            <a:cxnLst/>
            <a:rect l="l" t="t" r="r" b="b"/>
            <a:pathLst>
              <a:path w="9144000" h="887095">
                <a:moveTo>
                  <a:pt x="0" y="886968"/>
                </a:moveTo>
                <a:lnTo>
                  <a:pt x="9144000" y="886968"/>
                </a:lnTo>
                <a:lnTo>
                  <a:pt x="9144000" y="0"/>
                </a:lnTo>
                <a:lnTo>
                  <a:pt x="0" y="0"/>
                </a:lnTo>
                <a:lnTo>
                  <a:pt x="0" y="88696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0" y="6053328"/>
            <a:ext cx="2240280" cy="713740"/>
          </a:xfrm>
          <a:custGeom>
            <a:avLst/>
            <a:gdLst/>
            <a:ahLst/>
            <a:cxnLst/>
            <a:rect l="l" t="t" r="r" b="b"/>
            <a:pathLst>
              <a:path w="2240280" h="713740">
                <a:moveTo>
                  <a:pt x="0" y="713232"/>
                </a:moveTo>
                <a:lnTo>
                  <a:pt x="2240280" y="713232"/>
                </a:lnTo>
                <a:lnTo>
                  <a:pt x="2240280" y="0"/>
                </a:lnTo>
                <a:lnTo>
                  <a:pt x="0" y="0"/>
                </a:lnTo>
                <a:lnTo>
                  <a:pt x="0" y="713232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2359151" y="6044184"/>
            <a:ext cx="6784975" cy="713740"/>
          </a:xfrm>
          <a:custGeom>
            <a:avLst/>
            <a:gdLst/>
            <a:ahLst/>
            <a:cxnLst/>
            <a:rect l="l" t="t" r="r" b="b"/>
            <a:pathLst>
              <a:path w="6784975" h="713740">
                <a:moveTo>
                  <a:pt x="0" y="713231"/>
                </a:moveTo>
                <a:lnTo>
                  <a:pt x="6784848" y="713231"/>
                </a:lnTo>
                <a:lnTo>
                  <a:pt x="6784848" y="0"/>
                </a:lnTo>
                <a:lnTo>
                  <a:pt x="0" y="0"/>
                </a:lnTo>
                <a:lnTo>
                  <a:pt x="0" y="713231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1234440"/>
          </a:xfrm>
          <a:custGeom>
            <a:avLst/>
            <a:gdLst/>
            <a:ahLst/>
            <a:cxnLst/>
            <a:rect l="l" t="t" r="r" b="b"/>
            <a:pathLst>
              <a:path w="9144000" h="1234440">
                <a:moveTo>
                  <a:pt x="0" y="1234440"/>
                </a:moveTo>
                <a:lnTo>
                  <a:pt x="9144000" y="1234440"/>
                </a:lnTo>
                <a:lnTo>
                  <a:pt x="9144000" y="0"/>
                </a:lnTo>
                <a:lnTo>
                  <a:pt x="0" y="0"/>
                </a:lnTo>
                <a:lnTo>
                  <a:pt x="0" y="1234440"/>
                </a:lnTo>
                <a:close/>
              </a:path>
            </a:pathLst>
          </a:custGeom>
          <a:solidFill>
            <a:srgbClr val="EDEBE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0" y="1554480"/>
            <a:ext cx="9144000" cy="5303520"/>
          </a:xfrm>
          <a:custGeom>
            <a:avLst/>
            <a:gdLst/>
            <a:ahLst/>
            <a:cxnLst/>
            <a:rect l="l" t="t" r="r" b="b"/>
            <a:pathLst>
              <a:path w="9144000" h="5303520">
                <a:moveTo>
                  <a:pt x="0" y="5303519"/>
                </a:moveTo>
                <a:lnTo>
                  <a:pt x="9144000" y="5303519"/>
                </a:lnTo>
                <a:lnTo>
                  <a:pt x="9144000" y="0"/>
                </a:lnTo>
                <a:lnTo>
                  <a:pt x="0" y="0"/>
                </a:lnTo>
                <a:lnTo>
                  <a:pt x="0" y="5303519"/>
                </a:lnTo>
                <a:close/>
              </a:path>
            </a:pathLst>
          </a:custGeom>
          <a:solidFill>
            <a:srgbClr val="EDEBE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0" y="1234439"/>
            <a:ext cx="9144000" cy="320040"/>
          </a:xfrm>
          <a:custGeom>
            <a:avLst/>
            <a:gdLst/>
            <a:ahLst/>
            <a:cxnLst/>
            <a:rect l="l" t="t" r="r" b="b"/>
            <a:pathLst>
              <a:path w="9144000" h="320040">
                <a:moveTo>
                  <a:pt x="0" y="320039"/>
                </a:moveTo>
                <a:lnTo>
                  <a:pt x="9144000" y="320039"/>
                </a:lnTo>
                <a:lnTo>
                  <a:pt x="9144000" y="0"/>
                </a:lnTo>
                <a:lnTo>
                  <a:pt x="0" y="0"/>
                </a:lnTo>
                <a:lnTo>
                  <a:pt x="0" y="32003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0" y="1280160"/>
            <a:ext cx="533400" cy="228600"/>
          </a:xfrm>
          <a:custGeom>
            <a:avLst/>
            <a:gdLst/>
            <a:ahLst/>
            <a:cxnLst/>
            <a:rect l="l" t="t" r="r" b="b"/>
            <a:pathLst>
              <a:path w="533400" h="228600">
                <a:moveTo>
                  <a:pt x="0" y="228600"/>
                </a:moveTo>
                <a:lnTo>
                  <a:pt x="533400" y="228600"/>
                </a:lnTo>
                <a:lnTo>
                  <a:pt x="533400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591312" y="1280160"/>
            <a:ext cx="8552815" cy="228600"/>
          </a:xfrm>
          <a:custGeom>
            <a:avLst/>
            <a:gdLst/>
            <a:ahLst/>
            <a:cxnLst/>
            <a:rect l="l" t="t" r="r" b="b"/>
            <a:pathLst>
              <a:path w="8552815" h="228600">
                <a:moveTo>
                  <a:pt x="0" y="228600"/>
                </a:moveTo>
                <a:lnTo>
                  <a:pt x="8552688" y="228600"/>
                </a:lnTo>
                <a:lnTo>
                  <a:pt x="8552688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46303" y="6172"/>
            <a:ext cx="8051393" cy="12452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rgbClr val="1F487C"/>
                </a:solidFill>
                <a:latin typeface="Lucida Sans Unicode"/>
                <a:cs typeface="Lucida Sans Unicode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34059" y="1782318"/>
            <a:ext cx="7675880" cy="21920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Relationship Id="rId3" Type="http://schemas.openxmlformats.org/officeDocument/2006/relationships/image" Target="../media/image10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82597" y="4441697"/>
            <a:ext cx="7015480" cy="211709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2800" spc="-10">
                <a:solidFill>
                  <a:srgbClr val="1F487C"/>
                </a:solidFill>
                <a:latin typeface="Lucida Sans Unicode"/>
                <a:cs typeface="Lucida Sans Unicode"/>
              </a:rPr>
              <a:t>FREEDOM </a:t>
            </a:r>
            <a:r>
              <a:rPr dirty="0" sz="2800" spc="-5">
                <a:solidFill>
                  <a:srgbClr val="1F487C"/>
                </a:solidFill>
                <a:latin typeface="Lucida Sans Unicode"/>
                <a:cs typeface="Lucida Sans Unicode"/>
              </a:rPr>
              <a:t>OF </a:t>
            </a:r>
            <a:r>
              <a:rPr dirty="0" sz="2800" spc="-10">
                <a:solidFill>
                  <a:srgbClr val="1F487C"/>
                </a:solidFill>
                <a:latin typeface="Lucida Sans Unicode"/>
                <a:cs typeface="Lucida Sans Unicode"/>
              </a:rPr>
              <a:t>THE PRESS </a:t>
            </a:r>
            <a:r>
              <a:rPr dirty="0" sz="2800" spc="-5">
                <a:solidFill>
                  <a:srgbClr val="1F487C"/>
                </a:solidFill>
                <a:latin typeface="Lucida Sans Unicode"/>
                <a:cs typeface="Lucida Sans Unicode"/>
              </a:rPr>
              <a:t>AND </a:t>
            </a:r>
            <a:r>
              <a:rPr dirty="0" sz="2800" spc="-10">
                <a:solidFill>
                  <a:srgbClr val="1F487C"/>
                </a:solidFill>
                <a:latin typeface="Lucida Sans Unicode"/>
                <a:cs typeface="Lucida Sans Unicode"/>
              </a:rPr>
              <a:t>ITS LIMITS:  THE RIGHT TO </a:t>
            </a:r>
            <a:r>
              <a:rPr dirty="0" sz="2800" spc="-5">
                <a:solidFill>
                  <a:srgbClr val="1F487C"/>
                </a:solidFill>
                <a:latin typeface="Lucida Sans Unicode"/>
                <a:cs typeface="Lucida Sans Unicode"/>
              </a:rPr>
              <a:t>SPEAK OUT AND </a:t>
            </a:r>
            <a:r>
              <a:rPr dirty="0" sz="2800" spc="-10">
                <a:solidFill>
                  <a:srgbClr val="1F487C"/>
                </a:solidFill>
                <a:latin typeface="Lucida Sans Unicode"/>
                <a:cs typeface="Lucida Sans Unicode"/>
              </a:rPr>
              <a:t>THE  </a:t>
            </a:r>
            <a:r>
              <a:rPr dirty="0" sz="2800" spc="-5">
                <a:solidFill>
                  <a:srgbClr val="1F487C"/>
                </a:solidFill>
                <a:latin typeface="Lucida Sans Unicode"/>
                <a:cs typeface="Lucida Sans Unicode"/>
              </a:rPr>
              <a:t>RESPONSIBILITY </a:t>
            </a:r>
            <a:r>
              <a:rPr dirty="0" sz="2800" spc="-10">
                <a:solidFill>
                  <a:srgbClr val="1F487C"/>
                </a:solidFill>
                <a:latin typeface="Lucida Sans Unicode"/>
                <a:cs typeface="Lucida Sans Unicode"/>
              </a:rPr>
              <a:t>TO</a:t>
            </a:r>
            <a:r>
              <a:rPr dirty="0" sz="2800" spc="55">
                <a:solidFill>
                  <a:srgbClr val="1F487C"/>
                </a:solidFill>
                <a:latin typeface="Lucida Sans Unicode"/>
                <a:cs typeface="Lucida Sans Unicode"/>
              </a:rPr>
              <a:t> </a:t>
            </a:r>
            <a:r>
              <a:rPr dirty="0" sz="2800" spc="-10">
                <a:solidFill>
                  <a:srgbClr val="1F487C"/>
                </a:solidFill>
                <a:latin typeface="Lucida Sans Unicode"/>
                <a:cs typeface="Lucida Sans Unicode"/>
              </a:rPr>
              <a:t>INFORM</a:t>
            </a:r>
            <a:endParaRPr sz="2800">
              <a:latin typeface="Lucida Sans Unicode"/>
              <a:cs typeface="Lucida Sans Unicode"/>
            </a:endParaRPr>
          </a:p>
          <a:p>
            <a:pPr algn="ctr" marL="174625">
              <a:lnSpc>
                <a:spcPct val="100000"/>
              </a:lnSpc>
              <a:spcBef>
                <a:spcPts val="3270"/>
              </a:spcBef>
            </a:pPr>
            <a:r>
              <a:rPr dirty="0" sz="2600">
                <a:solidFill>
                  <a:srgbClr val="FFFFFF"/>
                </a:solidFill>
                <a:latin typeface="Lucida Sans Unicode"/>
                <a:cs typeface="Lucida Sans Unicode"/>
              </a:rPr>
              <a:t>ASPG CONFERENCE </a:t>
            </a:r>
            <a:r>
              <a:rPr dirty="0" sz="2600" spc="-5">
                <a:solidFill>
                  <a:srgbClr val="FFFFFF"/>
                </a:solidFill>
                <a:latin typeface="Lucida Sans Unicode"/>
                <a:cs typeface="Lucida Sans Unicode"/>
              </a:rPr>
              <a:t>2023,</a:t>
            </a:r>
            <a:r>
              <a:rPr dirty="0" sz="2600" spc="1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2600">
                <a:solidFill>
                  <a:srgbClr val="FFFFFF"/>
                </a:solidFill>
                <a:latin typeface="Lucida Sans Unicode"/>
                <a:cs typeface="Lucida Sans Unicode"/>
              </a:rPr>
              <a:t>PERTH</a:t>
            </a:r>
            <a:endParaRPr sz="2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24562" y="6244478"/>
            <a:ext cx="1343712" cy="26869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723560" y="6595314"/>
            <a:ext cx="64083" cy="687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96210" y="6601420"/>
            <a:ext cx="57785" cy="63500"/>
          </a:xfrm>
          <a:custGeom>
            <a:avLst/>
            <a:gdLst/>
            <a:ahLst/>
            <a:cxnLst/>
            <a:rect l="l" t="t" r="r" b="b"/>
            <a:pathLst>
              <a:path w="57784" h="63500">
                <a:moveTo>
                  <a:pt x="19003" y="1753"/>
                </a:moveTo>
                <a:lnTo>
                  <a:pt x="4001" y="1753"/>
                </a:lnTo>
                <a:lnTo>
                  <a:pt x="5495" y="2255"/>
                </a:lnTo>
                <a:lnTo>
                  <a:pt x="6743" y="3508"/>
                </a:lnTo>
                <a:lnTo>
                  <a:pt x="7245" y="4510"/>
                </a:lnTo>
                <a:lnTo>
                  <a:pt x="7245" y="35584"/>
                </a:lnTo>
                <a:lnTo>
                  <a:pt x="7746" y="43603"/>
                </a:lnTo>
                <a:lnTo>
                  <a:pt x="29748" y="62900"/>
                </a:lnTo>
                <a:lnTo>
                  <a:pt x="34251" y="62398"/>
                </a:lnTo>
                <a:lnTo>
                  <a:pt x="39255" y="60644"/>
                </a:lnTo>
                <a:lnTo>
                  <a:pt x="42890" y="58389"/>
                </a:lnTo>
                <a:lnTo>
                  <a:pt x="27998" y="58389"/>
                </a:lnTo>
                <a:lnTo>
                  <a:pt x="25256" y="57387"/>
                </a:lnTo>
                <a:lnTo>
                  <a:pt x="16250" y="8519"/>
                </a:lnTo>
                <a:lnTo>
                  <a:pt x="16752" y="6264"/>
                </a:lnTo>
                <a:lnTo>
                  <a:pt x="16752" y="4510"/>
                </a:lnTo>
                <a:lnTo>
                  <a:pt x="18000" y="2255"/>
                </a:lnTo>
                <a:lnTo>
                  <a:pt x="19003" y="1753"/>
                </a:lnTo>
                <a:close/>
              </a:path>
              <a:path w="57784" h="63500">
                <a:moveTo>
                  <a:pt x="54012" y="1753"/>
                </a:moveTo>
                <a:lnTo>
                  <a:pt x="41507" y="1753"/>
                </a:lnTo>
                <a:lnTo>
                  <a:pt x="42755" y="2255"/>
                </a:lnTo>
                <a:lnTo>
                  <a:pt x="43758" y="3508"/>
                </a:lnTo>
                <a:lnTo>
                  <a:pt x="44505" y="4510"/>
                </a:lnTo>
                <a:lnTo>
                  <a:pt x="45006" y="6264"/>
                </a:lnTo>
                <a:lnTo>
                  <a:pt x="45006" y="40095"/>
                </a:lnTo>
                <a:lnTo>
                  <a:pt x="31007" y="58389"/>
                </a:lnTo>
                <a:lnTo>
                  <a:pt x="42890" y="58389"/>
                </a:lnTo>
                <a:lnTo>
                  <a:pt x="51259" y="4510"/>
                </a:lnTo>
                <a:lnTo>
                  <a:pt x="51761" y="3508"/>
                </a:lnTo>
                <a:lnTo>
                  <a:pt x="52763" y="2255"/>
                </a:lnTo>
                <a:lnTo>
                  <a:pt x="54012" y="1753"/>
                </a:lnTo>
                <a:close/>
              </a:path>
              <a:path w="57784" h="63500">
                <a:moveTo>
                  <a:pt x="1749" y="0"/>
                </a:moveTo>
                <a:lnTo>
                  <a:pt x="0" y="0"/>
                </a:lnTo>
                <a:lnTo>
                  <a:pt x="0" y="500"/>
                </a:lnTo>
                <a:lnTo>
                  <a:pt x="992" y="1753"/>
                </a:lnTo>
                <a:lnTo>
                  <a:pt x="21254" y="1753"/>
                </a:lnTo>
                <a:lnTo>
                  <a:pt x="22503" y="500"/>
                </a:lnTo>
                <a:lnTo>
                  <a:pt x="7746" y="500"/>
                </a:lnTo>
                <a:lnTo>
                  <a:pt x="1749" y="0"/>
                </a:lnTo>
                <a:close/>
              </a:path>
              <a:path w="57784" h="63500">
                <a:moveTo>
                  <a:pt x="43257" y="0"/>
                </a:moveTo>
                <a:lnTo>
                  <a:pt x="37751" y="0"/>
                </a:lnTo>
                <a:lnTo>
                  <a:pt x="37751" y="1001"/>
                </a:lnTo>
                <a:lnTo>
                  <a:pt x="38252" y="1753"/>
                </a:lnTo>
                <a:lnTo>
                  <a:pt x="56263" y="1753"/>
                </a:lnTo>
                <a:lnTo>
                  <a:pt x="57266" y="500"/>
                </a:lnTo>
                <a:lnTo>
                  <a:pt x="45006" y="500"/>
                </a:lnTo>
                <a:lnTo>
                  <a:pt x="43257" y="0"/>
                </a:lnTo>
                <a:close/>
              </a:path>
              <a:path w="57784" h="63500">
                <a:moveTo>
                  <a:pt x="22503" y="0"/>
                </a:moveTo>
                <a:lnTo>
                  <a:pt x="17499" y="0"/>
                </a:lnTo>
                <a:lnTo>
                  <a:pt x="15247" y="500"/>
                </a:lnTo>
                <a:lnTo>
                  <a:pt x="22503" y="500"/>
                </a:lnTo>
                <a:lnTo>
                  <a:pt x="22503" y="0"/>
                </a:lnTo>
                <a:close/>
              </a:path>
              <a:path w="57784" h="63500">
                <a:moveTo>
                  <a:pt x="57266" y="0"/>
                </a:moveTo>
                <a:lnTo>
                  <a:pt x="51761" y="0"/>
                </a:lnTo>
                <a:lnTo>
                  <a:pt x="50011" y="500"/>
                </a:lnTo>
                <a:lnTo>
                  <a:pt x="57266" y="500"/>
                </a:lnTo>
                <a:lnTo>
                  <a:pt x="5726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896210" y="6601420"/>
            <a:ext cx="57785" cy="63500"/>
          </a:xfrm>
          <a:custGeom>
            <a:avLst/>
            <a:gdLst/>
            <a:ahLst/>
            <a:cxnLst/>
            <a:rect l="l" t="t" r="r" b="b"/>
            <a:pathLst>
              <a:path w="57784" h="63500">
                <a:moveTo>
                  <a:pt x="0" y="0"/>
                </a:moveTo>
                <a:lnTo>
                  <a:pt x="1749" y="0"/>
                </a:lnTo>
                <a:lnTo>
                  <a:pt x="7746" y="500"/>
                </a:lnTo>
                <a:lnTo>
                  <a:pt x="15247" y="500"/>
                </a:lnTo>
                <a:lnTo>
                  <a:pt x="17499" y="0"/>
                </a:lnTo>
                <a:lnTo>
                  <a:pt x="22503" y="0"/>
                </a:lnTo>
                <a:lnTo>
                  <a:pt x="22503" y="500"/>
                </a:lnTo>
                <a:lnTo>
                  <a:pt x="21254" y="1753"/>
                </a:lnTo>
                <a:lnTo>
                  <a:pt x="19003" y="1753"/>
                </a:lnTo>
                <a:lnTo>
                  <a:pt x="18000" y="2255"/>
                </a:lnTo>
                <a:lnTo>
                  <a:pt x="16752" y="4510"/>
                </a:lnTo>
                <a:lnTo>
                  <a:pt x="16752" y="6264"/>
                </a:lnTo>
                <a:lnTo>
                  <a:pt x="16250" y="8519"/>
                </a:lnTo>
                <a:lnTo>
                  <a:pt x="16250" y="34833"/>
                </a:lnTo>
                <a:lnTo>
                  <a:pt x="16752" y="42851"/>
                </a:lnTo>
                <a:lnTo>
                  <a:pt x="27998" y="58389"/>
                </a:lnTo>
                <a:lnTo>
                  <a:pt x="31007" y="58389"/>
                </a:lnTo>
                <a:lnTo>
                  <a:pt x="45006" y="40095"/>
                </a:lnTo>
                <a:lnTo>
                  <a:pt x="45006" y="6264"/>
                </a:lnTo>
                <a:lnTo>
                  <a:pt x="44505" y="4510"/>
                </a:lnTo>
                <a:lnTo>
                  <a:pt x="43758" y="3508"/>
                </a:lnTo>
                <a:lnTo>
                  <a:pt x="42755" y="2255"/>
                </a:lnTo>
                <a:lnTo>
                  <a:pt x="41507" y="1753"/>
                </a:lnTo>
                <a:lnTo>
                  <a:pt x="38252" y="1753"/>
                </a:lnTo>
                <a:lnTo>
                  <a:pt x="37751" y="1001"/>
                </a:lnTo>
                <a:lnTo>
                  <a:pt x="37751" y="0"/>
                </a:lnTo>
                <a:lnTo>
                  <a:pt x="43257" y="0"/>
                </a:lnTo>
                <a:lnTo>
                  <a:pt x="45006" y="500"/>
                </a:lnTo>
                <a:lnTo>
                  <a:pt x="50011" y="500"/>
                </a:lnTo>
                <a:lnTo>
                  <a:pt x="51761" y="0"/>
                </a:lnTo>
                <a:lnTo>
                  <a:pt x="57266" y="0"/>
                </a:lnTo>
                <a:lnTo>
                  <a:pt x="57266" y="500"/>
                </a:lnTo>
                <a:lnTo>
                  <a:pt x="56263" y="1753"/>
                </a:lnTo>
                <a:lnTo>
                  <a:pt x="54012" y="1753"/>
                </a:lnTo>
                <a:lnTo>
                  <a:pt x="52763" y="2255"/>
                </a:lnTo>
                <a:lnTo>
                  <a:pt x="51761" y="3508"/>
                </a:lnTo>
                <a:lnTo>
                  <a:pt x="51259" y="4510"/>
                </a:lnTo>
                <a:lnTo>
                  <a:pt x="51259" y="39594"/>
                </a:lnTo>
                <a:lnTo>
                  <a:pt x="50011" y="45859"/>
                </a:lnTo>
                <a:lnTo>
                  <a:pt x="29748" y="62900"/>
                </a:lnTo>
                <a:lnTo>
                  <a:pt x="25256" y="62398"/>
                </a:lnTo>
                <a:lnTo>
                  <a:pt x="7245" y="35584"/>
                </a:lnTo>
                <a:lnTo>
                  <a:pt x="7245" y="4510"/>
                </a:lnTo>
                <a:lnTo>
                  <a:pt x="6743" y="3508"/>
                </a:lnTo>
                <a:lnTo>
                  <a:pt x="5495" y="2255"/>
                </a:lnTo>
                <a:lnTo>
                  <a:pt x="4001" y="1753"/>
                </a:lnTo>
                <a:lnTo>
                  <a:pt x="992" y="1753"/>
                </a:lnTo>
                <a:lnTo>
                  <a:pt x="0" y="50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899833" y="6602297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45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899331" y="6601295"/>
            <a:ext cx="635" cy="1270"/>
          </a:xfrm>
          <a:custGeom>
            <a:avLst/>
            <a:gdLst/>
            <a:ahLst/>
            <a:cxnLst/>
            <a:rect l="l" t="t" r="r" b="b"/>
            <a:pathLst>
              <a:path w="634" h="1270">
                <a:moveTo>
                  <a:pt x="501" y="1001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898083" y="6600042"/>
            <a:ext cx="1270" cy="1270"/>
          </a:xfrm>
          <a:custGeom>
            <a:avLst/>
            <a:gdLst/>
            <a:ahLst/>
            <a:cxnLst/>
            <a:rect l="l" t="t" r="r" b="b"/>
            <a:pathLst>
              <a:path w="1269" h="1270">
                <a:moveTo>
                  <a:pt x="1248" y="1253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896578" y="6599540"/>
            <a:ext cx="1905" cy="635"/>
          </a:xfrm>
          <a:custGeom>
            <a:avLst/>
            <a:gdLst/>
            <a:ahLst/>
            <a:cxnLst/>
            <a:rect l="l" t="t" r="r" b="b"/>
            <a:pathLst>
              <a:path w="1905" h="634">
                <a:moveTo>
                  <a:pt x="1504" y="501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893580" y="6599540"/>
            <a:ext cx="3175" cy="0"/>
          </a:xfrm>
          <a:custGeom>
            <a:avLst/>
            <a:gdLst/>
            <a:ahLst/>
            <a:cxnLst/>
            <a:rect l="l" t="t" r="r" b="b"/>
            <a:pathLst>
              <a:path w="3175" h="0">
                <a:moveTo>
                  <a:pt x="2998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892577" y="6598287"/>
            <a:ext cx="1270" cy="1270"/>
          </a:xfrm>
          <a:custGeom>
            <a:avLst/>
            <a:gdLst/>
            <a:ahLst/>
            <a:cxnLst/>
            <a:rect l="l" t="t" r="r" b="b"/>
            <a:pathLst>
              <a:path w="1269" h="1270">
                <a:moveTo>
                  <a:pt x="1002" y="1253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892577" y="6597786"/>
            <a:ext cx="0" cy="635"/>
          </a:xfrm>
          <a:custGeom>
            <a:avLst/>
            <a:gdLst/>
            <a:ahLst/>
            <a:cxnLst/>
            <a:rect l="l" t="t" r="r" b="b"/>
            <a:pathLst>
              <a:path w="0" h="634">
                <a:moveTo>
                  <a:pt x="-716" y="250"/>
                </a:moveTo>
                <a:lnTo>
                  <a:pt x="716" y="25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892577" y="6597786"/>
            <a:ext cx="1905" cy="0"/>
          </a:xfrm>
          <a:custGeom>
            <a:avLst/>
            <a:gdLst/>
            <a:ahLst/>
            <a:cxnLst/>
            <a:rect l="l" t="t" r="r" b="b"/>
            <a:pathLst>
              <a:path w="1905" h="0">
                <a:moveTo>
                  <a:pt x="0" y="0"/>
                </a:moveTo>
                <a:lnTo>
                  <a:pt x="1749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894327" y="6597786"/>
            <a:ext cx="6350" cy="635"/>
          </a:xfrm>
          <a:custGeom>
            <a:avLst/>
            <a:gdLst/>
            <a:ahLst/>
            <a:cxnLst/>
            <a:rect l="l" t="t" r="r" b="b"/>
            <a:pathLst>
              <a:path w="6350" h="634">
                <a:moveTo>
                  <a:pt x="-717" y="250"/>
                </a:moveTo>
                <a:lnTo>
                  <a:pt x="6724" y="25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900334" y="6598287"/>
            <a:ext cx="7620" cy="0"/>
          </a:xfrm>
          <a:custGeom>
            <a:avLst/>
            <a:gdLst/>
            <a:ahLst/>
            <a:cxnLst/>
            <a:rect l="l" t="t" r="r" b="b"/>
            <a:pathLst>
              <a:path w="7619" h="0">
                <a:moveTo>
                  <a:pt x="0" y="0"/>
                </a:moveTo>
                <a:lnTo>
                  <a:pt x="7501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907835" y="6597786"/>
            <a:ext cx="2540" cy="635"/>
          </a:xfrm>
          <a:custGeom>
            <a:avLst/>
            <a:gdLst/>
            <a:ahLst/>
            <a:cxnLst/>
            <a:rect l="l" t="t" r="r" b="b"/>
            <a:pathLst>
              <a:path w="2540" h="634">
                <a:moveTo>
                  <a:pt x="0" y="501"/>
                </a:moveTo>
                <a:lnTo>
                  <a:pt x="2251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910087" y="6597786"/>
            <a:ext cx="5080" cy="0"/>
          </a:xfrm>
          <a:custGeom>
            <a:avLst/>
            <a:gdLst/>
            <a:ahLst/>
            <a:cxnLst/>
            <a:rect l="l" t="t" r="r" b="b"/>
            <a:pathLst>
              <a:path w="5080" h="0">
                <a:moveTo>
                  <a:pt x="0" y="0"/>
                </a:moveTo>
                <a:lnTo>
                  <a:pt x="4993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915081" y="6597786"/>
            <a:ext cx="0" cy="635"/>
          </a:xfrm>
          <a:custGeom>
            <a:avLst/>
            <a:gdLst/>
            <a:ahLst/>
            <a:cxnLst/>
            <a:rect l="l" t="t" r="r" b="b"/>
            <a:pathLst>
              <a:path w="0" h="634">
                <a:moveTo>
                  <a:pt x="-716" y="250"/>
                </a:moveTo>
                <a:lnTo>
                  <a:pt x="716" y="25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913832" y="6598287"/>
            <a:ext cx="1270" cy="1270"/>
          </a:xfrm>
          <a:custGeom>
            <a:avLst/>
            <a:gdLst/>
            <a:ahLst/>
            <a:cxnLst/>
            <a:rect l="l" t="t" r="r" b="b"/>
            <a:pathLst>
              <a:path w="1269" h="1270">
                <a:moveTo>
                  <a:pt x="1248" y="0"/>
                </a:moveTo>
                <a:lnTo>
                  <a:pt x="0" y="1253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911581" y="6599540"/>
            <a:ext cx="2540" cy="0"/>
          </a:xfrm>
          <a:custGeom>
            <a:avLst/>
            <a:gdLst/>
            <a:ahLst/>
            <a:cxnLst/>
            <a:rect l="l" t="t" r="r" b="b"/>
            <a:pathLst>
              <a:path w="2540" h="0">
                <a:moveTo>
                  <a:pt x="2251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910588" y="6599540"/>
            <a:ext cx="1270" cy="635"/>
          </a:xfrm>
          <a:custGeom>
            <a:avLst/>
            <a:gdLst/>
            <a:ahLst/>
            <a:cxnLst/>
            <a:rect l="l" t="t" r="r" b="b"/>
            <a:pathLst>
              <a:path w="1269" h="634">
                <a:moveTo>
                  <a:pt x="992" y="0"/>
                </a:moveTo>
                <a:lnTo>
                  <a:pt x="0" y="501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909329" y="6600042"/>
            <a:ext cx="1270" cy="2540"/>
          </a:xfrm>
          <a:custGeom>
            <a:avLst/>
            <a:gdLst/>
            <a:ahLst/>
            <a:cxnLst/>
            <a:rect l="l" t="t" r="r" b="b"/>
            <a:pathLst>
              <a:path w="1269" h="2540">
                <a:moveTo>
                  <a:pt x="1258" y="0"/>
                </a:moveTo>
                <a:lnTo>
                  <a:pt x="0" y="2255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908838" y="6604051"/>
            <a:ext cx="635" cy="2540"/>
          </a:xfrm>
          <a:custGeom>
            <a:avLst/>
            <a:gdLst/>
            <a:ahLst/>
            <a:cxnLst/>
            <a:rect l="l" t="t" r="r" b="b"/>
            <a:pathLst>
              <a:path w="634" h="2540">
                <a:moveTo>
                  <a:pt x="491" y="0"/>
                </a:moveTo>
                <a:lnTo>
                  <a:pt x="0" y="2255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909084" y="6602297"/>
            <a:ext cx="0" cy="39370"/>
          </a:xfrm>
          <a:custGeom>
            <a:avLst/>
            <a:gdLst/>
            <a:ahLst/>
            <a:cxnLst/>
            <a:rect l="l" t="t" r="r" b="b"/>
            <a:pathLst>
              <a:path w="0" h="39370">
                <a:moveTo>
                  <a:pt x="0" y="0"/>
                </a:moveTo>
                <a:lnTo>
                  <a:pt x="0" y="39057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909329" y="6640638"/>
            <a:ext cx="1270" cy="6350"/>
          </a:xfrm>
          <a:custGeom>
            <a:avLst/>
            <a:gdLst/>
            <a:ahLst/>
            <a:cxnLst/>
            <a:rect l="l" t="t" r="r" b="b"/>
            <a:pathLst>
              <a:path w="1269" h="6350">
                <a:moveTo>
                  <a:pt x="0" y="0"/>
                </a:moveTo>
                <a:lnTo>
                  <a:pt x="1258" y="5763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910588" y="6646402"/>
            <a:ext cx="1905" cy="3810"/>
          </a:xfrm>
          <a:custGeom>
            <a:avLst/>
            <a:gdLst/>
            <a:ahLst/>
            <a:cxnLst/>
            <a:rect l="l" t="t" r="r" b="b"/>
            <a:pathLst>
              <a:path w="1905" h="3809">
                <a:moveTo>
                  <a:pt x="0" y="0"/>
                </a:moveTo>
                <a:lnTo>
                  <a:pt x="1749" y="3509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912338" y="6649911"/>
            <a:ext cx="2540" cy="3175"/>
          </a:xfrm>
          <a:custGeom>
            <a:avLst/>
            <a:gdLst/>
            <a:ahLst/>
            <a:cxnLst/>
            <a:rect l="l" t="t" r="r" b="b"/>
            <a:pathLst>
              <a:path w="2540" h="3175">
                <a:moveTo>
                  <a:pt x="0" y="0"/>
                </a:moveTo>
                <a:lnTo>
                  <a:pt x="2251" y="2756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914590" y="6652667"/>
            <a:ext cx="3810" cy="2540"/>
          </a:xfrm>
          <a:custGeom>
            <a:avLst/>
            <a:gdLst/>
            <a:ahLst/>
            <a:cxnLst/>
            <a:rect l="l" t="t" r="r" b="b"/>
            <a:pathLst>
              <a:path w="3809" h="2540">
                <a:moveTo>
                  <a:pt x="0" y="0"/>
                </a:moveTo>
                <a:lnTo>
                  <a:pt x="3244" y="2505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917833" y="6655173"/>
            <a:ext cx="3175" cy="1270"/>
          </a:xfrm>
          <a:custGeom>
            <a:avLst/>
            <a:gdLst/>
            <a:ahLst/>
            <a:cxnLst/>
            <a:rect l="l" t="t" r="r" b="b"/>
            <a:pathLst>
              <a:path w="3175" h="1270">
                <a:moveTo>
                  <a:pt x="0" y="0"/>
                </a:moveTo>
                <a:lnTo>
                  <a:pt x="2752" y="1002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920586" y="6656175"/>
            <a:ext cx="3175" cy="0"/>
          </a:xfrm>
          <a:custGeom>
            <a:avLst/>
            <a:gdLst/>
            <a:ahLst/>
            <a:cxnLst/>
            <a:rect l="l" t="t" r="r" b="b"/>
            <a:pathLst>
              <a:path w="3175" h="0">
                <a:moveTo>
                  <a:pt x="0" y="0"/>
                </a:moveTo>
                <a:lnTo>
                  <a:pt x="2998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923585" y="6655173"/>
            <a:ext cx="5080" cy="1270"/>
          </a:xfrm>
          <a:custGeom>
            <a:avLst/>
            <a:gdLst/>
            <a:ahLst/>
            <a:cxnLst/>
            <a:rect l="l" t="t" r="r" b="b"/>
            <a:pathLst>
              <a:path w="5080" h="1270">
                <a:moveTo>
                  <a:pt x="0" y="1002"/>
                </a:moveTo>
                <a:lnTo>
                  <a:pt x="5004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928589" y="6652166"/>
            <a:ext cx="5080" cy="3175"/>
          </a:xfrm>
          <a:custGeom>
            <a:avLst/>
            <a:gdLst/>
            <a:ahLst/>
            <a:cxnLst/>
            <a:rect l="l" t="t" r="r" b="b"/>
            <a:pathLst>
              <a:path w="5080" h="3175">
                <a:moveTo>
                  <a:pt x="0" y="3006"/>
                </a:moveTo>
                <a:lnTo>
                  <a:pt x="5004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933593" y="6648156"/>
            <a:ext cx="2540" cy="4445"/>
          </a:xfrm>
          <a:custGeom>
            <a:avLst/>
            <a:gdLst/>
            <a:ahLst/>
            <a:cxnLst/>
            <a:rect l="l" t="t" r="r" b="b"/>
            <a:pathLst>
              <a:path w="2540" h="4445">
                <a:moveTo>
                  <a:pt x="0" y="4009"/>
                </a:moveTo>
                <a:lnTo>
                  <a:pt x="2251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935845" y="6643645"/>
            <a:ext cx="1270" cy="5080"/>
          </a:xfrm>
          <a:custGeom>
            <a:avLst/>
            <a:gdLst/>
            <a:ahLst/>
            <a:cxnLst/>
            <a:rect l="l" t="t" r="r" b="b"/>
            <a:pathLst>
              <a:path w="1269" h="5079">
                <a:moveTo>
                  <a:pt x="0" y="4511"/>
                </a:moveTo>
                <a:lnTo>
                  <a:pt x="1248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937093" y="6637882"/>
            <a:ext cx="635" cy="6350"/>
          </a:xfrm>
          <a:custGeom>
            <a:avLst/>
            <a:gdLst/>
            <a:ahLst/>
            <a:cxnLst/>
            <a:rect l="l" t="t" r="r" b="b"/>
            <a:pathLst>
              <a:path w="634" h="6350">
                <a:moveTo>
                  <a:pt x="250" y="-716"/>
                </a:moveTo>
                <a:lnTo>
                  <a:pt x="250" y="6479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937594" y="6604051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90">
                <a:moveTo>
                  <a:pt x="0" y="3383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937093" y="6602297"/>
            <a:ext cx="635" cy="1905"/>
          </a:xfrm>
          <a:custGeom>
            <a:avLst/>
            <a:gdLst/>
            <a:ahLst/>
            <a:cxnLst/>
            <a:rect l="l" t="t" r="r" b="b"/>
            <a:pathLst>
              <a:path w="634" h="1904">
                <a:moveTo>
                  <a:pt x="501" y="1754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936346" y="6601295"/>
            <a:ext cx="1270" cy="1270"/>
          </a:xfrm>
          <a:custGeom>
            <a:avLst/>
            <a:gdLst/>
            <a:ahLst/>
            <a:cxnLst/>
            <a:rect l="l" t="t" r="r" b="b"/>
            <a:pathLst>
              <a:path w="1269" h="1270">
                <a:moveTo>
                  <a:pt x="747" y="1001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935343" y="6600042"/>
            <a:ext cx="1270" cy="1270"/>
          </a:xfrm>
          <a:custGeom>
            <a:avLst/>
            <a:gdLst/>
            <a:ahLst/>
            <a:cxnLst/>
            <a:rect l="l" t="t" r="r" b="b"/>
            <a:pathLst>
              <a:path w="1269" h="1270">
                <a:moveTo>
                  <a:pt x="1002" y="1253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934095" y="6599540"/>
            <a:ext cx="1270" cy="635"/>
          </a:xfrm>
          <a:custGeom>
            <a:avLst/>
            <a:gdLst/>
            <a:ahLst/>
            <a:cxnLst/>
            <a:rect l="l" t="t" r="r" b="b"/>
            <a:pathLst>
              <a:path w="1269" h="634">
                <a:moveTo>
                  <a:pt x="1248" y="501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930840" y="6599540"/>
            <a:ext cx="3810" cy="0"/>
          </a:xfrm>
          <a:custGeom>
            <a:avLst/>
            <a:gdLst/>
            <a:ahLst/>
            <a:cxnLst/>
            <a:rect l="l" t="t" r="r" b="b"/>
            <a:pathLst>
              <a:path w="3809" h="0">
                <a:moveTo>
                  <a:pt x="3254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930339" y="6598789"/>
            <a:ext cx="635" cy="1270"/>
          </a:xfrm>
          <a:custGeom>
            <a:avLst/>
            <a:gdLst/>
            <a:ahLst/>
            <a:cxnLst/>
            <a:rect l="l" t="t" r="r" b="b"/>
            <a:pathLst>
              <a:path w="634" h="1270">
                <a:moveTo>
                  <a:pt x="501" y="751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930339" y="6597786"/>
            <a:ext cx="0" cy="1270"/>
          </a:xfrm>
          <a:custGeom>
            <a:avLst/>
            <a:gdLst/>
            <a:ahLst/>
            <a:cxnLst/>
            <a:rect l="l" t="t" r="r" b="b"/>
            <a:pathLst>
              <a:path w="0" h="1270">
                <a:moveTo>
                  <a:pt x="-716" y="501"/>
                </a:moveTo>
                <a:lnTo>
                  <a:pt x="716" y="501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930339" y="6597786"/>
            <a:ext cx="5715" cy="0"/>
          </a:xfrm>
          <a:custGeom>
            <a:avLst/>
            <a:gdLst/>
            <a:ahLst/>
            <a:cxnLst/>
            <a:rect l="l" t="t" r="r" b="b"/>
            <a:pathLst>
              <a:path w="5715" h="0">
                <a:moveTo>
                  <a:pt x="0" y="0"/>
                </a:moveTo>
                <a:lnTo>
                  <a:pt x="5505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935845" y="6597786"/>
            <a:ext cx="1905" cy="635"/>
          </a:xfrm>
          <a:custGeom>
            <a:avLst/>
            <a:gdLst/>
            <a:ahLst/>
            <a:cxnLst/>
            <a:rect l="l" t="t" r="r" b="b"/>
            <a:pathLst>
              <a:path w="1905" h="634">
                <a:moveTo>
                  <a:pt x="0" y="0"/>
                </a:moveTo>
                <a:lnTo>
                  <a:pt x="1749" y="501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937594" y="6598287"/>
            <a:ext cx="5080" cy="0"/>
          </a:xfrm>
          <a:custGeom>
            <a:avLst/>
            <a:gdLst/>
            <a:ahLst/>
            <a:cxnLst/>
            <a:rect l="l" t="t" r="r" b="b"/>
            <a:pathLst>
              <a:path w="5080" h="0">
                <a:moveTo>
                  <a:pt x="0" y="0"/>
                </a:moveTo>
                <a:lnTo>
                  <a:pt x="5004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942599" y="6597786"/>
            <a:ext cx="1905" cy="635"/>
          </a:xfrm>
          <a:custGeom>
            <a:avLst/>
            <a:gdLst/>
            <a:ahLst/>
            <a:cxnLst/>
            <a:rect l="l" t="t" r="r" b="b"/>
            <a:pathLst>
              <a:path w="1905" h="634">
                <a:moveTo>
                  <a:pt x="0" y="501"/>
                </a:moveTo>
                <a:lnTo>
                  <a:pt x="1749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944349" y="6597786"/>
            <a:ext cx="5715" cy="0"/>
          </a:xfrm>
          <a:custGeom>
            <a:avLst/>
            <a:gdLst/>
            <a:ahLst/>
            <a:cxnLst/>
            <a:rect l="l" t="t" r="r" b="b"/>
            <a:pathLst>
              <a:path w="5715" h="0">
                <a:moveTo>
                  <a:pt x="0" y="0"/>
                </a:moveTo>
                <a:lnTo>
                  <a:pt x="5495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949844" y="6597786"/>
            <a:ext cx="0" cy="635"/>
          </a:xfrm>
          <a:custGeom>
            <a:avLst/>
            <a:gdLst/>
            <a:ahLst/>
            <a:cxnLst/>
            <a:rect l="l" t="t" r="r" b="b"/>
            <a:pathLst>
              <a:path w="0" h="634">
                <a:moveTo>
                  <a:pt x="-716" y="250"/>
                </a:moveTo>
                <a:lnTo>
                  <a:pt x="716" y="25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948841" y="6598287"/>
            <a:ext cx="1270" cy="1270"/>
          </a:xfrm>
          <a:custGeom>
            <a:avLst/>
            <a:gdLst/>
            <a:ahLst/>
            <a:cxnLst/>
            <a:rect l="l" t="t" r="r" b="b"/>
            <a:pathLst>
              <a:path w="1269" h="1270">
                <a:moveTo>
                  <a:pt x="1002" y="0"/>
                </a:moveTo>
                <a:lnTo>
                  <a:pt x="0" y="1253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946590" y="6599540"/>
            <a:ext cx="2540" cy="0"/>
          </a:xfrm>
          <a:custGeom>
            <a:avLst/>
            <a:gdLst/>
            <a:ahLst/>
            <a:cxnLst/>
            <a:rect l="l" t="t" r="r" b="b"/>
            <a:pathLst>
              <a:path w="2540" h="0">
                <a:moveTo>
                  <a:pt x="2251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945341" y="6599540"/>
            <a:ext cx="1270" cy="635"/>
          </a:xfrm>
          <a:custGeom>
            <a:avLst/>
            <a:gdLst/>
            <a:ahLst/>
            <a:cxnLst/>
            <a:rect l="l" t="t" r="r" b="b"/>
            <a:pathLst>
              <a:path w="1269" h="634">
                <a:moveTo>
                  <a:pt x="1248" y="0"/>
                </a:moveTo>
                <a:lnTo>
                  <a:pt x="0" y="501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944349" y="6600042"/>
            <a:ext cx="1270" cy="1270"/>
          </a:xfrm>
          <a:custGeom>
            <a:avLst/>
            <a:gdLst/>
            <a:ahLst/>
            <a:cxnLst/>
            <a:rect l="l" t="t" r="r" b="b"/>
            <a:pathLst>
              <a:path w="1269" h="1270">
                <a:moveTo>
                  <a:pt x="992" y="0"/>
                </a:moveTo>
                <a:lnTo>
                  <a:pt x="0" y="1253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943847" y="6601295"/>
            <a:ext cx="635" cy="1270"/>
          </a:xfrm>
          <a:custGeom>
            <a:avLst/>
            <a:gdLst/>
            <a:ahLst/>
            <a:cxnLst/>
            <a:rect l="l" t="t" r="r" b="b"/>
            <a:pathLst>
              <a:path w="634" h="1270">
                <a:moveTo>
                  <a:pt x="501" y="0"/>
                </a:moveTo>
                <a:lnTo>
                  <a:pt x="0" y="1001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943847" y="6602297"/>
            <a:ext cx="0" cy="35560"/>
          </a:xfrm>
          <a:custGeom>
            <a:avLst/>
            <a:gdLst/>
            <a:ahLst/>
            <a:cxnLst/>
            <a:rect l="l" t="t" r="r" b="b"/>
            <a:pathLst>
              <a:path w="0" h="35559">
                <a:moveTo>
                  <a:pt x="0" y="0"/>
                </a:moveTo>
                <a:lnTo>
                  <a:pt x="0" y="35083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942599" y="6637380"/>
            <a:ext cx="1270" cy="6350"/>
          </a:xfrm>
          <a:custGeom>
            <a:avLst/>
            <a:gdLst/>
            <a:ahLst/>
            <a:cxnLst/>
            <a:rect l="l" t="t" r="r" b="b"/>
            <a:pathLst>
              <a:path w="1269" h="6350">
                <a:moveTo>
                  <a:pt x="1248" y="0"/>
                </a:moveTo>
                <a:lnTo>
                  <a:pt x="0" y="6264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940838" y="6643645"/>
            <a:ext cx="1905" cy="6350"/>
          </a:xfrm>
          <a:custGeom>
            <a:avLst/>
            <a:gdLst/>
            <a:ahLst/>
            <a:cxnLst/>
            <a:rect l="l" t="t" r="r" b="b"/>
            <a:pathLst>
              <a:path w="1905" h="6350">
                <a:moveTo>
                  <a:pt x="1760" y="0"/>
                </a:moveTo>
                <a:lnTo>
                  <a:pt x="0" y="6265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937093" y="6649911"/>
            <a:ext cx="3810" cy="5715"/>
          </a:xfrm>
          <a:custGeom>
            <a:avLst/>
            <a:gdLst/>
            <a:ahLst/>
            <a:cxnLst/>
            <a:rect l="l" t="t" r="r" b="b"/>
            <a:pathLst>
              <a:path w="3809" h="5715">
                <a:moveTo>
                  <a:pt x="3745" y="0"/>
                </a:moveTo>
                <a:lnTo>
                  <a:pt x="0" y="5261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931843" y="6655173"/>
            <a:ext cx="5715" cy="3810"/>
          </a:xfrm>
          <a:custGeom>
            <a:avLst/>
            <a:gdLst/>
            <a:ahLst/>
            <a:cxnLst/>
            <a:rect l="l" t="t" r="r" b="b"/>
            <a:pathLst>
              <a:path w="5715" h="3809">
                <a:moveTo>
                  <a:pt x="5249" y="0"/>
                </a:moveTo>
                <a:lnTo>
                  <a:pt x="0" y="3258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926839" y="6658431"/>
            <a:ext cx="5080" cy="1905"/>
          </a:xfrm>
          <a:custGeom>
            <a:avLst/>
            <a:gdLst/>
            <a:ahLst/>
            <a:cxnLst/>
            <a:rect l="l" t="t" r="r" b="b"/>
            <a:pathLst>
              <a:path w="5080" h="1904">
                <a:moveTo>
                  <a:pt x="5004" y="0"/>
                </a:moveTo>
                <a:lnTo>
                  <a:pt x="0" y="1754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922336" y="6660185"/>
            <a:ext cx="5080" cy="635"/>
          </a:xfrm>
          <a:custGeom>
            <a:avLst/>
            <a:gdLst/>
            <a:ahLst/>
            <a:cxnLst/>
            <a:rect l="l" t="t" r="r" b="b"/>
            <a:pathLst>
              <a:path w="5080" h="634">
                <a:moveTo>
                  <a:pt x="-717" y="250"/>
                </a:moveTo>
                <a:lnTo>
                  <a:pt x="5220" y="25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917833" y="6660185"/>
            <a:ext cx="5080" cy="635"/>
          </a:xfrm>
          <a:custGeom>
            <a:avLst/>
            <a:gdLst/>
            <a:ahLst/>
            <a:cxnLst/>
            <a:rect l="l" t="t" r="r" b="b"/>
            <a:pathLst>
              <a:path w="5080" h="634">
                <a:moveTo>
                  <a:pt x="-717" y="250"/>
                </a:moveTo>
                <a:lnTo>
                  <a:pt x="5220" y="25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911581" y="6659182"/>
            <a:ext cx="6350" cy="1270"/>
          </a:xfrm>
          <a:custGeom>
            <a:avLst/>
            <a:gdLst/>
            <a:ahLst/>
            <a:cxnLst/>
            <a:rect l="l" t="t" r="r" b="b"/>
            <a:pathLst>
              <a:path w="6350" h="1270">
                <a:moveTo>
                  <a:pt x="6252" y="1002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906085" y="6655173"/>
            <a:ext cx="5715" cy="4445"/>
          </a:xfrm>
          <a:custGeom>
            <a:avLst/>
            <a:gdLst/>
            <a:ahLst/>
            <a:cxnLst/>
            <a:rect l="l" t="t" r="r" b="b"/>
            <a:pathLst>
              <a:path w="5715" h="4445">
                <a:moveTo>
                  <a:pt x="5495" y="4009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903834" y="6651665"/>
            <a:ext cx="2540" cy="3810"/>
          </a:xfrm>
          <a:custGeom>
            <a:avLst/>
            <a:gdLst/>
            <a:ahLst/>
            <a:cxnLst/>
            <a:rect l="l" t="t" r="r" b="b"/>
            <a:pathLst>
              <a:path w="2540" h="3809">
                <a:moveTo>
                  <a:pt x="2251" y="3508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901583" y="6646903"/>
            <a:ext cx="2540" cy="5080"/>
          </a:xfrm>
          <a:custGeom>
            <a:avLst/>
            <a:gdLst/>
            <a:ahLst/>
            <a:cxnLst/>
            <a:rect l="l" t="t" r="r" b="b"/>
            <a:pathLst>
              <a:path w="2540" h="5079">
                <a:moveTo>
                  <a:pt x="2251" y="4761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900334" y="6641390"/>
            <a:ext cx="1270" cy="5715"/>
          </a:xfrm>
          <a:custGeom>
            <a:avLst/>
            <a:gdLst/>
            <a:ahLst/>
            <a:cxnLst/>
            <a:rect l="l" t="t" r="r" b="b"/>
            <a:pathLst>
              <a:path w="1269" h="5715">
                <a:moveTo>
                  <a:pt x="1248" y="5513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899833" y="6633371"/>
            <a:ext cx="635" cy="8255"/>
          </a:xfrm>
          <a:custGeom>
            <a:avLst/>
            <a:gdLst/>
            <a:ahLst/>
            <a:cxnLst/>
            <a:rect l="l" t="t" r="r" b="b"/>
            <a:pathLst>
              <a:path w="634" h="8254">
                <a:moveTo>
                  <a:pt x="250" y="-716"/>
                </a:moveTo>
                <a:lnTo>
                  <a:pt x="250" y="8735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899833" y="6621343"/>
            <a:ext cx="0" cy="12065"/>
          </a:xfrm>
          <a:custGeom>
            <a:avLst/>
            <a:gdLst/>
            <a:ahLst/>
            <a:cxnLst/>
            <a:rect l="l" t="t" r="r" b="b"/>
            <a:pathLst>
              <a:path w="0" h="12065">
                <a:moveTo>
                  <a:pt x="0" y="12028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1074509" y="6600167"/>
            <a:ext cx="30480" cy="64769"/>
          </a:xfrm>
          <a:custGeom>
            <a:avLst/>
            <a:gdLst/>
            <a:ahLst/>
            <a:cxnLst/>
            <a:rect l="l" t="t" r="r" b="b"/>
            <a:pathLst>
              <a:path w="30480" h="64770">
                <a:moveTo>
                  <a:pt x="2251" y="46360"/>
                </a:moveTo>
                <a:lnTo>
                  <a:pt x="1248" y="46360"/>
                </a:lnTo>
                <a:lnTo>
                  <a:pt x="1248" y="47112"/>
                </a:lnTo>
                <a:lnTo>
                  <a:pt x="747" y="47613"/>
                </a:lnTo>
                <a:lnTo>
                  <a:pt x="747" y="51122"/>
                </a:lnTo>
                <a:lnTo>
                  <a:pt x="0" y="54630"/>
                </a:lnTo>
                <a:lnTo>
                  <a:pt x="0" y="60143"/>
                </a:lnTo>
                <a:lnTo>
                  <a:pt x="1749" y="61897"/>
                </a:lnTo>
                <a:lnTo>
                  <a:pt x="6252" y="63651"/>
                </a:lnTo>
                <a:lnTo>
                  <a:pt x="12003" y="64153"/>
                </a:lnTo>
                <a:lnTo>
                  <a:pt x="17499" y="63651"/>
                </a:lnTo>
                <a:lnTo>
                  <a:pt x="23751" y="60895"/>
                </a:lnTo>
                <a:lnTo>
                  <a:pt x="24383" y="60143"/>
                </a:lnTo>
                <a:lnTo>
                  <a:pt x="13006" y="60143"/>
                </a:lnTo>
                <a:lnTo>
                  <a:pt x="8504" y="59642"/>
                </a:lnTo>
                <a:lnTo>
                  <a:pt x="5249" y="56885"/>
                </a:lnTo>
                <a:lnTo>
                  <a:pt x="2998" y="52124"/>
                </a:lnTo>
                <a:lnTo>
                  <a:pt x="2251" y="49869"/>
                </a:lnTo>
                <a:lnTo>
                  <a:pt x="2251" y="46360"/>
                </a:lnTo>
                <a:close/>
              </a:path>
              <a:path w="30480" h="64770">
                <a:moveTo>
                  <a:pt x="18000" y="0"/>
                </a:moveTo>
                <a:lnTo>
                  <a:pt x="1849" y="16037"/>
                </a:lnTo>
                <a:lnTo>
                  <a:pt x="2998" y="21802"/>
                </a:lnTo>
                <a:lnTo>
                  <a:pt x="6252" y="28818"/>
                </a:lnTo>
                <a:lnTo>
                  <a:pt x="12505" y="35083"/>
                </a:lnTo>
                <a:lnTo>
                  <a:pt x="15749" y="37840"/>
                </a:lnTo>
                <a:lnTo>
                  <a:pt x="20252" y="42351"/>
                </a:lnTo>
                <a:lnTo>
                  <a:pt x="22002" y="47112"/>
                </a:lnTo>
                <a:lnTo>
                  <a:pt x="22503" y="51122"/>
                </a:lnTo>
                <a:lnTo>
                  <a:pt x="22002" y="53878"/>
                </a:lnTo>
                <a:lnTo>
                  <a:pt x="20252" y="57387"/>
                </a:lnTo>
                <a:lnTo>
                  <a:pt x="17499" y="59140"/>
                </a:lnTo>
                <a:lnTo>
                  <a:pt x="13006" y="60143"/>
                </a:lnTo>
                <a:lnTo>
                  <a:pt x="24383" y="60143"/>
                </a:lnTo>
                <a:lnTo>
                  <a:pt x="27753" y="56133"/>
                </a:lnTo>
                <a:lnTo>
                  <a:pt x="29257" y="51122"/>
                </a:lnTo>
                <a:lnTo>
                  <a:pt x="30004" y="46360"/>
                </a:lnTo>
                <a:lnTo>
                  <a:pt x="29257" y="41348"/>
                </a:lnTo>
                <a:lnTo>
                  <a:pt x="27753" y="36086"/>
                </a:lnTo>
                <a:lnTo>
                  <a:pt x="23751" y="31073"/>
                </a:lnTo>
                <a:lnTo>
                  <a:pt x="18758" y="25811"/>
                </a:lnTo>
                <a:lnTo>
                  <a:pt x="16506" y="24057"/>
                </a:lnTo>
                <a:lnTo>
                  <a:pt x="12003" y="19546"/>
                </a:lnTo>
                <a:lnTo>
                  <a:pt x="9752" y="16037"/>
                </a:lnTo>
                <a:lnTo>
                  <a:pt x="9005" y="12028"/>
                </a:lnTo>
                <a:lnTo>
                  <a:pt x="9005" y="9773"/>
                </a:lnTo>
                <a:lnTo>
                  <a:pt x="11246" y="6264"/>
                </a:lnTo>
                <a:lnTo>
                  <a:pt x="14756" y="4009"/>
                </a:lnTo>
                <a:lnTo>
                  <a:pt x="28756" y="4009"/>
                </a:lnTo>
                <a:lnTo>
                  <a:pt x="28756" y="1753"/>
                </a:lnTo>
                <a:lnTo>
                  <a:pt x="27753" y="1753"/>
                </a:lnTo>
                <a:lnTo>
                  <a:pt x="25501" y="1253"/>
                </a:lnTo>
                <a:lnTo>
                  <a:pt x="18000" y="0"/>
                </a:lnTo>
                <a:close/>
              </a:path>
              <a:path w="30480" h="64770">
                <a:moveTo>
                  <a:pt x="28756" y="4009"/>
                </a:moveTo>
                <a:lnTo>
                  <a:pt x="19750" y="4009"/>
                </a:lnTo>
                <a:lnTo>
                  <a:pt x="22002" y="5262"/>
                </a:lnTo>
                <a:lnTo>
                  <a:pt x="23751" y="5763"/>
                </a:lnTo>
                <a:lnTo>
                  <a:pt x="24754" y="7016"/>
                </a:lnTo>
                <a:lnTo>
                  <a:pt x="25501" y="8019"/>
                </a:lnTo>
                <a:lnTo>
                  <a:pt x="26003" y="9773"/>
                </a:lnTo>
                <a:lnTo>
                  <a:pt x="26504" y="11026"/>
                </a:lnTo>
                <a:lnTo>
                  <a:pt x="27006" y="12780"/>
                </a:lnTo>
                <a:lnTo>
                  <a:pt x="27006" y="15035"/>
                </a:lnTo>
                <a:lnTo>
                  <a:pt x="27753" y="15035"/>
                </a:lnTo>
                <a:lnTo>
                  <a:pt x="28756" y="13782"/>
                </a:lnTo>
                <a:lnTo>
                  <a:pt x="28756" y="400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1074509" y="6600167"/>
            <a:ext cx="30480" cy="64769"/>
          </a:xfrm>
          <a:custGeom>
            <a:avLst/>
            <a:gdLst/>
            <a:ahLst/>
            <a:cxnLst/>
            <a:rect l="l" t="t" r="r" b="b"/>
            <a:pathLst>
              <a:path w="30480" h="64770">
                <a:moveTo>
                  <a:pt x="18000" y="0"/>
                </a:moveTo>
                <a:lnTo>
                  <a:pt x="22503" y="751"/>
                </a:lnTo>
                <a:lnTo>
                  <a:pt x="25501" y="1253"/>
                </a:lnTo>
                <a:lnTo>
                  <a:pt x="27753" y="1753"/>
                </a:lnTo>
                <a:lnTo>
                  <a:pt x="28756" y="1753"/>
                </a:lnTo>
                <a:lnTo>
                  <a:pt x="28756" y="13782"/>
                </a:lnTo>
                <a:lnTo>
                  <a:pt x="27753" y="15035"/>
                </a:lnTo>
                <a:lnTo>
                  <a:pt x="27006" y="15035"/>
                </a:lnTo>
                <a:lnTo>
                  <a:pt x="27006" y="12780"/>
                </a:lnTo>
                <a:lnTo>
                  <a:pt x="26504" y="11026"/>
                </a:lnTo>
                <a:lnTo>
                  <a:pt x="26003" y="9773"/>
                </a:lnTo>
                <a:lnTo>
                  <a:pt x="25501" y="8019"/>
                </a:lnTo>
                <a:lnTo>
                  <a:pt x="24754" y="7016"/>
                </a:lnTo>
                <a:lnTo>
                  <a:pt x="23751" y="5763"/>
                </a:lnTo>
                <a:lnTo>
                  <a:pt x="22002" y="5262"/>
                </a:lnTo>
                <a:lnTo>
                  <a:pt x="19750" y="4009"/>
                </a:lnTo>
                <a:lnTo>
                  <a:pt x="14756" y="4009"/>
                </a:lnTo>
                <a:lnTo>
                  <a:pt x="11246" y="6264"/>
                </a:lnTo>
                <a:lnTo>
                  <a:pt x="9005" y="9773"/>
                </a:lnTo>
                <a:lnTo>
                  <a:pt x="9005" y="12028"/>
                </a:lnTo>
                <a:lnTo>
                  <a:pt x="9752" y="16037"/>
                </a:lnTo>
                <a:lnTo>
                  <a:pt x="12003" y="19546"/>
                </a:lnTo>
                <a:lnTo>
                  <a:pt x="16506" y="24057"/>
                </a:lnTo>
                <a:lnTo>
                  <a:pt x="18758" y="25811"/>
                </a:lnTo>
                <a:lnTo>
                  <a:pt x="23751" y="31073"/>
                </a:lnTo>
                <a:lnTo>
                  <a:pt x="27753" y="36086"/>
                </a:lnTo>
                <a:lnTo>
                  <a:pt x="29257" y="41348"/>
                </a:lnTo>
                <a:lnTo>
                  <a:pt x="30004" y="46360"/>
                </a:lnTo>
                <a:lnTo>
                  <a:pt x="29257" y="51122"/>
                </a:lnTo>
                <a:lnTo>
                  <a:pt x="27753" y="56133"/>
                </a:lnTo>
                <a:lnTo>
                  <a:pt x="23751" y="60895"/>
                </a:lnTo>
                <a:lnTo>
                  <a:pt x="17499" y="63651"/>
                </a:lnTo>
                <a:lnTo>
                  <a:pt x="12003" y="64153"/>
                </a:lnTo>
                <a:lnTo>
                  <a:pt x="6252" y="63651"/>
                </a:lnTo>
                <a:lnTo>
                  <a:pt x="1749" y="61897"/>
                </a:lnTo>
                <a:lnTo>
                  <a:pt x="0" y="60143"/>
                </a:lnTo>
                <a:lnTo>
                  <a:pt x="0" y="54630"/>
                </a:lnTo>
                <a:lnTo>
                  <a:pt x="747" y="51122"/>
                </a:lnTo>
                <a:lnTo>
                  <a:pt x="747" y="47613"/>
                </a:lnTo>
                <a:lnTo>
                  <a:pt x="1248" y="47112"/>
                </a:lnTo>
                <a:lnTo>
                  <a:pt x="1248" y="46360"/>
                </a:lnTo>
                <a:lnTo>
                  <a:pt x="2251" y="46360"/>
                </a:lnTo>
                <a:lnTo>
                  <a:pt x="2251" y="49869"/>
                </a:lnTo>
                <a:lnTo>
                  <a:pt x="2998" y="52124"/>
                </a:lnTo>
                <a:lnTo>
                  <a:pt x="5249" y="56885"/>
                </a:lnTo>
                <a:lnTo>
                  <a:pt x="8504" y="59642"/>
                </a:lnTo>
                <a:lnTo>
                  <a:pt x="13006" y="60143"/>
                </a:lnTo>
                <a:lnTo>
                  <a:pt x="17499" y="59140"/>
                </a:lnTo>
                <a:lnTo>
                  <a:pt x="20252" y="57387"/>
                </a:lnTo>
                <a:lnTo>
                  <a:pt x="22002" y="53878"/>
                </a:lnTo>
                <a:lnTo>
                  <a:pt x="22503" y="51122"/>
                </a:lnTo>
                <a:lnTo>
                  <a:pt x="22002" y="47112"/>
                </a:lnTo>
                <a:lnTo>
                  <a:pt x="20252" y="42351"/>
                </a:lnTo>
                <a:lnTo>
                  <a:pt x="15749" y="37840"/>
                </a:lnTo>
                <a:lnTo>
                  <a:pt x="12505" y="35083"/>
                </a:lnTo>
                <a:lnTo>
                  <a:pt x="6252" y="28818"/>
                </a:lnTo>
                <a:lnTo>
                  <a:pt x="2998" y="21802"/>
                </a:lnTo>
                <a:lnTo>
                  <a:pt x="1749" y="15537"/>
                </a:lnTo>
                <a:lnTo>
                  <a:pt x="2998" y="9271"/>
                </a:lnTo>
                <a:lnTo>
                  <a:pt x="6252" y="4761"/>
                </a:lnTo>
                <a:lnTo>
                  <a:pt x="11246" y="1253"/>
                </a:lnTo>
                <a:lnTo>
                  <a:pt x="18000" y="0"/>
                </a:lnTo>
                <a:close/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1070876" y="6656676"/>
            <a:ext cx="1905" cy="1905"/>
          </a:xfrm>
          <a:custGeom>
            <a:avLst/>
            <a:gdLst/>
            <a:ahLst/>
            <a:cxnLst/>
            <a:rect l="l" t="t" r="r" b="b"/>
            <a:pathLst>
              <a:path w="1905" h="1904">
                <a:moveTo>
                  <a:pt x="1760" y="1754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1071091" y="6642175"/>
            <a:ext cx="0" cy="14604"/>
          </a:xfrm>
          <a:custGeom>
            <a:avLst/>
            <a:gdLst/>
            <a:ahLst/>
            <a:cxnLst/>
            <a:rect l="l" t="t" r="r" b="b"/>
            <a:pathLst>
              <a:path w="0" h="14604">
                <a:moveTo>
                  <a:pt x="0" y="0"/>
                </a:moveTo>
                <a:lnTo>
                  <a:pt x="0" y="1450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1070876" y="6647655"/>
            <a:ext cx="1270" cy="3810"/>
          </a:xfrm>
          <a:custGeom>
            <a:avLst/>
            <a:gdLst/>
            <a:ahLst/>
            <a:cxnLst/>
            <a:rect l="l" t="t" r="r" b="b"/>
            <a:pathLst>
              <a:path w="1269" h="3809">
                <a:moveTo>
                  <a:pt x="0" y="3508"/>
                </a:moveTo>
                <a:lnTo>
                  <a:pt x="757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1071633" y="6643645"/>
            <a:ext cx="635" cy="635"/>
          </a:xfrm>
          <a:custGeom>
            <a:avLst/>
            <a:gdLst/>
            <a:ahLst/>
            <a:cxnLst/>
            <a:rect l="l" t="t" r="r" b="b"/>
            <a:pathLst>
              <a:path w="634" h="634">
                <a:moveTo>
                  <a:pt x="0" y="501"/>
                </a:moveTo>
                <a:lnTo>
                  <a:pt x="501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1073127" y="6646402"/>
            <a:ext cx="1270" cy="2540"/>
          </a:xfrm>
          <a:custGeom>
            <a:avLst/>
            <a:gdLst/>
            <a:ahLst/>
            <a:cxnLst/>
            <a:rect l="l" t="t" r="r" b="b"/>
            <a:pathLst>
              <a:path w="1269" h="2540">
                <a:moveTo>
                  <a:pt x="0" y="0"/>
                </a:moveTo>
                <a:lnTo>
                  <a:pt x="757" y="2256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1073884" y="6648658"/>
            <a:ext cx="2540" cy="5080"/>
          </a:xfrm>
          <a:custGeom>
            <a:avLst/>
            <a:gdLst/>
            <a:ahLst/>
            <a:cxnLst/>
            <a:rect l="l" t="t" r="r" b="b"/>
            <a:pathLst>
              <a:path w="2540" h="5079">
                <a:moveTo>
                  <a:pt x="0" y="0"/>
                </a:moveTo>
                <a:lnTo>
                  <a:pt x="2251" y="4761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1076136" y="6653419"/>
            <a:ext cx="3810" cy="3175"/>
          </a:xfrm>
          <a:custGeom>
            <a:avLst/>
            <a:gdLst/>
            <a:ahLst/>
            <a:cxnLst/>
            <a:rect l="l" t="t" r="r" b="b"/>
            <a:pathLst>
              <a:path w="3809" h="3175">
                <a:moveTo>
                  <a:pt x="0" y="0"/>
                </a:moveTo>
                <a:lnTo>
                  <a:pt x="3244" y="2756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1079380" y="6656175"/>
            <a:ext cx="5080" cy="635"/>
          </a:xfrm>
          <a:custGeom>
            <a:avLst/>
            <a:gdLst/>
            <a:ahLst/>
            <a:cxnLst/>
            <a:rect l="l" t="t" r="r" b="b"/>
            <a:pathLst>
              <a:path w="5080" h="634">
                <a:moveTo>
                  <a:pt x="-717" y="250"/>
                </a:moveTo>
                <a:lnTo>
                  <a:pt x="5220" y="25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1083882" y="6655674"/>
            <a:ext cx="5080" cy="1270"/>
          </a:xfrm>
          <a:custGeom>
            <a:avLst/>
            <a:gdLst/>
            <a:ahLst/>
            <a:cxnLst/>
            <a:rect l="l" t="t" r="r" b="b"/>
            <a:pathLst>
              <a:path w="5080" h="1270">
                <a:moveTo>
                  <a:pt x="0" y="1001"/>
                </a:moveTo>
                <a:lnTo>
                  <a:pt x="4502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1088385" y="6653920"/>
            <a:ext cx="3175" cy="1905"/>
          </a:xfrm>
          <a:custGeom>
            <a:avLst/>
            <a:gdLst/>
            <a:ahLst/>
            <a:cxnLst/>
            <a:rect l="l" t="t" r="r" b="b"/>
            <a:pathLst>
              <a:path w="3175" h="1904">
                <a:moveTo>
                  <a:pt x="0" y="1754"/>
                </a:moveTo>
                <a:lnTo>
                  <a:pt x="2752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1091138" y="6650411"/>
            <a:ext cx="1905" cy="3810"/>
          </a:xfrm>
          <a:custGeom>
            <a:avLst/>
            <a:gdLst/>
            <a:ahLst/>
            <a:cxnLst/>
            <a:rect l="l" t="t" r="r" b="b"/>
            <a:pathLst>
              <a:path w="1905" h="3809">
                <a:moveTo>
                  <a:pt x="0" y="3508"/>
                </a:moveTo>
                <a:lnTo>
                  <a:pt x="1749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1092888" y="6647655"/>
            <a:ext cx="635" cy="3175"/>
          </a:xfrm>
          <a:custGeom>
            <a:avLst/>
            <a:gdLst/>
            <a:ahLst/>
            <a:cxnLst/>
            <a:rect l="l" t="t" r="r" b="b"/>
            <a:pathLst>
              <a:path w="634" h="3175">
                <a:moveTo>
                  <a:pt x="0" y="2756"/>
                </a:moveTo>
                <a:lnTo>
                  <a:pt x="501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1092888" y="6643645"/>
            <a:ext cx="635" cy="4445"/>
          </a:xfrm>
          <a:custGeom>
            <a:avLst/>
            <a:gdLst/>
            <a:ahLst/>
            <a:cxnLst/>
            <a:rect l="l" t="t" r="r" b="b"/>
            <a:pathLst>
              <a:path w="634" h="4445">
                <a:moveTo>
                  <a:pt x="250" y="-716"/>
                </a:moveTo>
                <a:lnTo>
                  <a:pt x="250" y="4726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1091138" y="6638883"/>
            <a:ext cx="1905" cy="5080"/>
          </a:xfrm>
          <a:custGeom>
            <a:avLst/>
            <a:gdLst/>
            <a:ahLst/>
            <a:cxnLst/>
            <a:rect l="l" t="t" r="r" b="b"/>
            <a:pathLst>
              <a:path w="1905" h="5079">
                <a:moveTo>
                  <a:pt x="1749" y="4761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1086635" y="6634374"/>
            <a:ext cx="5080" cy="5080"/>
          </a:xfrm>
          <a:custGeom>
            <a:avLst/>
            <a:gdLst/>
            <a:ahLst/>
            <a:cxnLst/>
            <a:rect l="l" t="t" r="r" b="b"/>
            <a:pathLst>
              <a:path w="5080" h="5079">
                <a:moveTo>
                  <a:pt x="4502" y="451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1083381" y="6631617"/>
            <a:ext cx="3810" cy="3175"/>
          </a:xfrm>
          <a:custGeom>
            <a:avLst/>
            <a:gdLst/>
            <a:ahLst/>
            <a:cxnLst/>
            <a:rect l="l" t="t" r="r" b="b"/>
            <a:pathLst>
              <a:path w="3809" h="3175">
                <a:moveTo>
                  <a:pt x="3254" y="2756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1077128" y="6625352"/>
            <a:ext cx="6350" cy="6350"/>
          </a:xfrm>
          <a:custGeom>
            <a:avLst/>
            <a:gdLst/>
            <a:ahLst/>
            <a:cxnLst/>
            <a:rect l="l" t="t" r="r" b="b"/>
            <a:pathLst>
              <a:path w="6350" h="6350">
                <a:moveTo>
                  <a:pt x="6252" y="6264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1073884" y="6618334"/>
            <a:ext cx="3810" cy="7620"/>
          </a:xfrm>
          <a:custGeom>
            <a:avLst/>
            <a:gdLst/>
            <a:ahLst/>
            <a:cxnLst/>
            <a:rect l="l" t="t" r="r" b="b"/>
            <a:pathLst>
              <a:path w="3809" h="7620">
                <a:moveTo>
                  <a:pt x="3244" y="7017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1072636" y="6612070"/>
            <a:ext cx="1270" cy="6350"/>
          </a:xfrm>
          <a:custGeom>
            <a:avLst/>
            <a:gdLst/>
            <a:ahLst/>
            <a:cxnLst/>
            <a:rect l="l" t="t" r="r" b="b"/>
            <a:pathLst>
              <a:path w="1269" h="6350">
                <a:moveTo>
                  <a:pt x="1248" y="6264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1072636" y="6605805"/>
            <a:ext cx="1270" cy="6350"/>
          </a:xfrm>
          <a:custGeom>
            <a:avLst/>
            <a:gdLst/>
            <a:ahLst/>
            <a:cxnLst/>
            <a:rect l="l" t="t" r="r" b="b"/>
            <a:pathLst>
              <a:path w="1269" h="6350">
                <a:moveTo>
                  <a:pt x="0" y="6264"/>
                </a:moveTo>
                <a:lnTo>
                  <a:pt x="1248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1073884" y="6601295"/>
            <a:ext cx="3810" cy="5080"/>
          </a:xfrm>
          <a:custGeom>
            <a:avLst/>
            <a:gdLst/>
            <a:ahLst/>
            <a:cxnLst/>
            <a:rect l="l" t="t" r="r" b="b"/>
            <a:pathLst>
              <a:path w="3809" h="5079">
                <a:moveTo>
                  <a:pt x="0" y="4510"/>
                </a:moveTo>
                <a:lnTo>
                  <a:pt x="3244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1077128" y="6597786"/>
            <a:ext cx="5080" cy="3810"/>
          </a:xfrm>
          <a:custGeom>
            <a:avLst/>
            <a:gdLst/>
            <a:ahLst/>
            <a:cxnLst/>
            <a:rect l="l" t="t" r="r" b="b"/>
            <a:pathLst>
              <a:path w="5080" h="3809">
                <a:moveTo>
                  <a:pt x="0" y="3509"/>
                </a:moveTo>
                <a:lnTo>
                  <a:pt x="5004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1082132" y="6596533"/>
            <a:ext cx="6985" cy="1270"/>
          </a:xfrm>
          <a:custGeom>
            <a:avLst/>
            <a:gdLst/>
            <a:ahLst/>
            <a:cxnLst/>
            <a:rect l="l" t="t" r="r" b="b"/>
            <a:pathLst>
              <a:path w="6984" h="1270">
                <a:moveTo>
                  <a:pt x="0" y="1252"/>
                </a:moveTo>
                <a:lnTo>
                  <a:pt x="6754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1088887" y="6596533"/>
            <a:ext cx="5080" cy="1270"/>
          </a:xfrm>
          <a:custGeom>
            <a:avLst/>
            <a:gdLst/>
            <a:ahLst/>
            <a:cxnLst/>
            <a:rect l="l" t="t" r="r" b="b"/>
            <a:pathLst>
              <a:path w="5080" h="1270">
                <a:moveTo>
                  <a:pt x="0" y="0"/>
                </a:moveTo>
                <a:lnTo>
                  <a:pt x="4502" y="751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1093389" y="6597285"/>
            <a:ext cx="3175" cy="635"/>
          </a:xfrm>
          <a:custGeom>
            <a:avLst/>
            <a:gdLst/>
            <a:ahLst/>
            <a:cxnLst/>
            <a:rect l="l" t="t" r="r" b="b"/>
            <a:pathLst>
              <a:path w="3175" h="634">
                <a:moveTo>
                  <a:pt x="0" y="0"/>
                </a:moveTo>
                <a:lnTo>
                  <a:pt x="2998" y="50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1096388" y="6597786"/>
            <a:ext cx="2540" cy="635"/>
          </a:xfrm>
          <a:custGeom>
            <a:avLst/>
            <a:gdLst/>
            <a:ahLst/>
            <a:cxnLst/>
            <a:rect l="l" t="t" r="r" b="b"/>
            <a:pathLst>
              <a:path w="2540" h="634">
                <a:moveTo>
                  <a:pt x="0" y="0"/>
                </a:moveTo>
                <a:lnTo>
                  <a:pt x="2251" y="501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1099125" y="6597569"/>
            <a:ext cx="0" cy="15240"/>
          </a:xfrm>
          <a:custGeom>
            <a:avLst/>
            <a:gdLst/>
            <a:ahLst/>
            <a:cxnLst/>
            <a:rect l="l" t="t" r="r" b="b"/>
            <a:pathLst>
              <a:path w="0" h="15240">
                <a:moveTo>
                  <a:pt x="0" y="0"/>
                </a:moveTo>
                <a:lnTo>
                  <a:pt x="0" y="14718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1098639" y="6610316"/>
            <a:ext cx="1270" cy="1270"/>
          </a:xfrm>
          <a:custGeom>
            <a:avLst/>
            <a:gdLst/>
            <a:ahLst/>
            <a:cxnLst/>
            <a:rect l="l" t="t" r="r" b="b"/>
            <a:pathLst>
              <a:path w="1269" h="1270">
                <a:moveTo>
                  <a:pt x="1002" y="0"/>
                </a:moveTo>
                <a:lnTo>
                  <a:pt x="0" y="1253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1097892" y="6609313"/>
            <a:ext cx="0" cy="2540"/>
          </a:xfrm>
          <a:custGeom>
            <a:avLst/>
            <a:gdLst/>
            <a:ahLst/>
            <a:cxnLst/>
            <a:rect l="l" t="t" r="r" b="b"/>
            <a:pathLst>
              <a:path w="0" h="2540">
                <a:moveTo>
                  <a:pt x="-716" y="1128"/>
                </a:moveTo>
                <a:lnTo>
                  <a:pt x="716" y="1128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1097391" y="6607560"/>
            <a:ext cx="635" cy="1905"/>
          </a:xfrm>
          <a:custGeom>
            <a:avLst/>
            <a:gdLst/>
            <a:ahLst/>
            <a:cxnLst/>
            <a:rect l="l" t="t" r="r" b="b"/>
            <a:pathLst>
              <a:path w="634" h="1904">
                <a:moveTo>
                  <a:pt x="501" y="1753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1096889" y="6606306"/>
            <a:ext cx="635" cy="1270"/>
          </a:xfrm>
          <a:custGeom>
            <a:avLst/>
            <a:gdLst/>
            <a:ahLst/>
            <a:cxnLst/>
            <a:rect l="l" t="t" r="r" b="b"/>
            <a:pathLst>
              <a:path w="634" h="1270">
                <a:moveTo>
                  <a:pt x="501" y="1253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1096388" y="6604552"/>
            <a:ext cx="635" cy="1905"/>
          </a:xfrm>
          <a:custGeom>
            <a:avLst/>
            <a:gdLst/>
            <a:ahLst/>
            <a:cxnLst/>
            <a:rect l="l" t="t" r="r" b="b"/>
            <a:pathLst>
              <a:path w="634" h="1904">
                <a:moveTo>
                  <a:pt x="501" y="1754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/>
          <p:nvPr/>
        </p:nvSpPr>
        <p:spPr>
          <a:xfrm>
            <a:off x="1095641" y="6603550"/>
            <a:ext cx="1270" cy="1270"/>
          </a:xfrm>
          <a:custGeom>
            <a:avLst/>
            <a:gdLst/>
            <a:ahLst/>
            <a:cxnLst/>
            <a:rect l="l" t="t" r="r" b="b"/>
            <a:pathLst>
              <a:path w="1269" h="1270">
                <a:moveTo>
                  <a:pt x="747" y="1001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/>
          <p:nvPr/>
        </p:nvSpPr>
        <p:spPr>
          <a:xfrm>
            <a:off x="1094638" y="6602297"/>
            <a:ext cx="1270" cy="1270"/>
          </a:xfrm>
          <a:custGeom>
            <a:avLst/>
            <a:gdLst/>
            <a:ahLst/>
            <a:cxnLst/>
            <a:rect l="l" t="t" r="r" b="b"/>
            <a:pathLst>
              <a:path w="1269" h="1270">
                <a:moveTo>
                  <a:pt x="1002" y="1253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1092888" y="6601795"/>
            <a:ext cx="1905" cy="635"/>
          </a:xfrm>
          <a:custGeom>
            <a:avLst/>
            <a:gdLst/>
            <a:ahLst/>
            <a:cxnLst/>
            <a:rect l="l" t="t" r="r" b="b"/>
            <a:pathLst>
              <a:path w="1905" h="634">
                <a:moveTo>
                  <a:pt x="1749" y="501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1090637" y="6600542"/>
            <a:ext cx="2540" cy="1270"/>
          </a:xfrm>
          <a:custGeom>
            <a:avLst/>
            <a:gdLst/>
            <a:ahLst/>
            <a:cxnLst/>
            <a:rect l="l" t="t" r="r" b="b"/>
            <a:pathLst>
              <a:path w="2540" h="1270">
                <a:moveTo>
                  <a:pt x="2251" y="1253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1085632" y="6600542"/>
            <a:ext cx="5080" cy="0"/>
          </a:xfrm>
          <a:custGeom>
            <a:avLst/>
            <a:gdLst/>
            <a:ahLst/>
            <a:cxnLst/>
            <a:rect l="l" t="t" r="r" b="b"/>
            <a:pathLst>
              <a:path w="5080" h="0">
                <a:moveTo>
                  <a:pt x="5004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/>
          <p:nvPr/>
        </p:nvSpPr>
        <p:spPr>
          <a:xfrm>
            <a:off x="1082132" y="6600542"/>
            <a:ext cx="3810" cy="2540"/>
          </a:xfrm>
          <a:custGeom>
            <a:avLst/>
            <a:gdLst/>
            <a:ahLst/>
            <a:cxnLst/>
            <a:rect l="l" t="t" r="r" b="b"/>
            <a:pathLst>
              <a:path w="3809" h="2540">
                <a:moveTo>
                  <a:pt x="3499" y="0"/>
                </a:moveTo>
                <a:lnTo>
                  <a:pt x="0" y="2256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/>
          <p:nvPr/>
        </p:nvSpPr>
        <p:spPr>
          <a:xfrm>
            <a:off x="1079881" y="6602798"/>
            <a:ext cx="2540" cy="3810"/>
          </a:xfrm>
          <a:custGeom>
            <a:avLst/>
            <a:gdLst/>
            <a:ahLst/>
            <a:cxnLst/>
            <a:rect l="l" t="t" r="r" b="b"/>
            <a:pathLst>
              <a:path w="2540" h="3809">
                <a:moveTo>
                  <a:pt x="2251" y="0"/>
                </a:moveTo>
                <a:lnTo>
                  <a:pt x="0" y="3508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/>
          <p:nvPr/>
        </p:nvSpPr>
        <p:spPr>
          <a:xfrm>
            <a:off x="1079881" y="6606306"/>
            <a:ext cx="0" cy="2540"/>
          </a:xfrm>
          <a:custGeom>
            <a:avLst/>
            <a:gdLst/>
            <a:ahLst/>
            <a:cxnLst/>
            <a:rect l="l" t="t" r="r" b="b"/>
            <a:pathLst>
              <a:path w="0" h="2540">
                <a:moveTo>
                  <a:pt x="-716" y="1127"/>
                </a:moveTo>
                <a:lnTo>
                  <a:pt x="716" y="1127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/>
          <p:nvPr/>
        </p:nvSpPr>
        <p:spPr>
          <a:xfrm>
            <a:off x="1079881" y="6608562"/>
            <a:ext cx="1270" cy="4445"/>
          </a:xfrm>
          <a:custGeom>
            <a:avLst/>
            <a:gdLst/>
            <a:ahLst/>
            <a:cxnLst/>
            <a:rect l="l" t="t" r="r" b="b"/>
            <a:pathLst>
              <a:path w="1269" h="4445">
                <a:moveTo>
                  <a:pt x="0" y="0"/>
                </a:moveTo>
                <a:lnTo>
                  <a:pt x="757" y="4009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4" name="object 114"/>
          <p:cNvSpPr/>
          <p:nvPr/>
        </p:nvSpPr>
        <p:spPr>
          <a:xfrm>
            <a:off x="1080638" y="6612571"/>
            <a:ext cx="2540" cy="3810"/>
          </a:xfrm>
          <a:custGeom>
            <a:avLst/>
            <a:gdLst/>
            <a:ahLst/>
            <a:cxnLst/>
            <a:rect l="l" t="t" r="r" b="b"/>
            <a:pathLst>
              <a:path w="2540" h="3809">
                <a:moveTo>
                  <a:pt x="0" y="0"/>
                </a:moveTo>
                <a:lnTo>
                  <a:pt x="2241" y="3508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/>
          <p:nvPr/>
        </p:nvSpPr>
        <p:spPr>
          <a:xfrm>
            <a:off x="1082880" y="6616079"/>
            <a:ext cx="5080" cy="5080"/>
          </a:xfrm>
          <a:custGeom>
            <a:avLst/>
            <a:gdLst/>
            <a:ahLst/>
            <a:cxnLst/>
            <a:rect l="l" t="t" r="r" b="b"/>
            <a:pathLst>
              <a:path w="5080" h="5079">
                <a:moveTo>
                  <a:pt x="0" y="0"/>
                </a:moveTo>
                <a:lnTo>
                  <a:pt x="4502" y="4511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6" name="object 116"/>
          <p:cNvSpPr/>
          <p:nvPr/>
        </p:nvSpPr>
        <p:spPr>
          <a:xfrm>
            <a:off x="1087382" y="6620591"/>
            <a:ext cx="2540" cy="1905"/>
          </a:xfrm>
          <a:custGeom>
            <a:avLst/>
            <a:gdLst/>
            <a:ahLst/>
            <a:cxnLst/>
            <a:rect l="l" t="t" r="r" b="b"/>
            <a:pathLst>
              <a:path w="2540" h="1904">
                <a:moveTo>
                  <a:pt x="0" y="0"/>
                </a:moveTo>
                <a:lnTo>
                  <a:pt x="2251" y="1753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/>
          <p:nvPr/>
        </p:nvSpPr>
        <p:spPr>
          <a:xfrm>
            <a:off x="1089634" y="6622344"/>
            <a:ext cx="5080" cy="5715"/>
          </a:xfrm>
          <a:custGeom>
            <a:avLst/>
            <a:gdLst/>
            <a:ahLst/>
            <a:cxnLst/>
            <a:rect l="l" t="t" r="r" b="b"/>
            <a:pathLst>
              <a:path w="5080" h="5715">
                <a:moveTo>
                  <a:pt x="0" y="0"/>
                </a:moveTo>
                <a:lnTo>
                  <a:pt x="5004" y="5262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8" name="object 118"/>
          <p:cNvSpPr/>
          <p:nvPr/>
        </p:nvSpPr>
        <p:spPr>
          <a:xfrm>
            <a:off x="1094638" y="6627607"/>
            <a:ext cx="4445" cy="5080"/>
          </a:xfrm>
          <a:custGeom>
            <a:avLst/>
            <a:gdLst/>
            <a:ahLst/>
            <a:cxnLst/>
            <a:rect l="l" t="t" r="r" b="b"/>
            <a:pathLst>
              <a:path w="4444" h="5079">
                <a:moveTo>
                  <a:pt x="0" y="0"/>
                </a:moveTo>
                <a:lnTo>
                  <a:pt x="4001" y="5011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/>
          <p:nvPr/>
        </p:nvSpPr>
        <p:spPr>
          <a:xfrm>
            <a:off x="1098639" y="6632619"/>
            <a:ext cx="1905" cy="5715"/>
          </a:xfrm>
          <a:custGeom>
            <a:avLst/>
            <a:gdLst/>
            <a:ahLst/>
            <a:cxnLst/>
            <a:rect l="l" t="t" r="r" b="b"/>
            <a:pathLst>
              <a:path w="1905" h="5715">
                <a:moveTo>
                  <a:pt x="0" y="0"/>
                </a:moveTo>
                <a:lnTo>
                  <a:pt x="1504" y="5262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0" name="object 120"/>
          <p:cNvSpPr/>
          <p:nvPr/>
        </p:nvSpPr>
        <p:spPr>
          <a:xfrm>
            <a:off x="1100143" y="6637882"/>
            <a:ext cx="1270" cy="5080"/>
          </a:xfrm>
          <a:custGeom>
            <a:avLst/>
            <a:gdLst/>
            <a:ahLst/>
            <a:cxnLst/>
            <a:rect l="l" t="t" r="r" b="b"/>
            <a:pathLst>
              <a:path w="1269" h="5079">
                <a:moveTo>
                  <a:pt x="0" y="0"/>
                </a:moveTo>
                <a:lnTo>
                  <a:pt x="747" y="5011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1" name="object 121"/>
          <p:cNvSpPr/>
          <p:nvPr/>
        </p:nvSpPr>
        <p:spPr>
          <a:xfrm>
            <a:off x="1100143" y="6642893"/>
            <a:ext cx="1270" cy="5080"/>
          </a:xfrm>
          <a:custGeom>
            <a:avLst/>
            <a:gdLst/>
            <a:ahLst/>
            <a:cxnLst/>
            <a:rect l="l" t="t" r="r" b="b"/>
            <a:pathLst>
              <a:path w="1269" h="5079">
                <a:moveTo>
                  <a:pt x="747" y="0"/>
                </a:moveTo>
                <a:lnTo>
                  <a:pt x="0" y="4761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2" name="object 122"/>
          <p:cNvSpPr/>
          <p:nvPr/>
        </p:nvSpPr>
        <p:spPr>
          <a:xfrm>
            <a:off x="1098639" y="6647655"/>
            <a:ext cx="1905" cy="5080"/>
          </a:xfrm>
          <a:custGeom>
            <a:avLst/>
            <a:gdLst/>
            <a:ahLst/>
            <a:cxnLst/>
            <a:rect l="l" t="t" r="r" b="b"/>
            <a:pathLst>
              <a:path w="1905" h="5079">
                <a:moveTo>
                  <a:pt x="1504" y="0"/>
                </a:moveTo>
                <a:lnTo>
                  <a:pt x="0" y="5012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3" name="object 123"/>
          <p:cNvSpPr/>
          <p:nvPr/>
        </p:nvSpPr>
        <p:spPr>
          <a:xfrm>
            <a:off x="1094638" y="6652667"/>
            <a:ext cx="4445" cy="5080"/>
          </a:xfrm>
          <a:custGeom>
            <a:avLst/>
            <a:gdLst/>
            <a:ahLst/>
            <a:cxnLst/>
            <a:rect l="l" t="t" r="r" b="b"/>
            <a:pathLst>
              <a:path w="4444" h="5079">
                <a:moveTo>
                  <a:pt x="4001" y="0"/>
                </a:moveTo>
                <a:lnTo>
                  <a:pt x="0" y="4761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4" name="object 124"/>
          <p:cNvSpPr/>
          <p:nvPr/>
        </p:nvSpPr>
        <p:spPr>
          <a:xfrm>
            <a:off x="1088385" y="6657429"/>
            <a:ext cx="6350" cy="3175"/>
          </a:xfrm>
          <a:custGeom>
            <a:avLst/>
            <a:gdLst/>
            <a:ahLst/>
            <a:cxnLst/>
            <a:rect l="l" t="t" r="r" b="b"/>
            <a:pathLst>
              <a:path w="6350" h="3175">
                <a:moveTo>
                  <a:pt x="6252" y="0"/>
                </a:moveTo>
                <a:lnTo>
                  <a:pt x="0" y="2756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5" name="object 125"/>
          <p:cNvSpPr/>
          <p:nvPr/>
        </p:nvSpPr>
        <p:spPr>
          <a:xfrm>
            <a:off x="1082880" y="6660185"/>
            <a:ext cx="5715" cy="635"/>
          </a:xfrm>
          <a:custGeom>
            <a:avLst/>
            <a:gdLst/>
            <a:ahLst/>
            <a:cxnLst/>
            <a:rect l="l" t="t" r="r" b="b"/>
            <a:pathLst>
              <a:path w="5715" h="634">
                <a:moveTo>
                  <a:pt x="-717" y="250"/>
                </a:moveTo>
                <a:lnTo>
                  <a:pt x="6223" y="25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6" name="object 126"/>
          <p:cNvSpPr/>
          <p:nvPr/>
        </p:nvSpPr>
        <p:spPr>
          <a:xfrm>
            <a:off x="1077128" y="6660185"/>
            <a:ext cx="6350" cy="635"/>
          </a:xfrm>
          <a:custGeom>
            <a:avLst/>
            <a:gdLst/>
            <a:ahLst/>
            <a:cxnLst/>
            <a:rect l="l" t="t" r="r" b="b"/>
            <a:pathLst>
              <a:path w="6350" h="634">
                <a:moveTo>
                  <a:pt x="-717" y="250"/>
                </a:moveTo>
                <a:lnTo>
                  <a:pt x="6469" y="25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7" name="object 127"/>
          <p:cNvSpPr/>
          <p:nvPr/>
        </p:nvSpPr>
        <p:spPr>
          <a:xfrm>
            <a:off x="1072636" y="6658431"/>
            <a:ext cx="5080" cy="1905"/>
          </a:xfrm>
          <a:custGeom>
            <a:avLst/>
            <a:gdLst/>
            <a:ahLst/>
            <a:cxnLst/>
            <a:rect l="l" t="t" r="r" b="b"/>
            <a:pathLst>
              <a:path w="5080" h="1904">
                <a:moveTo>
                  <a:pt x="4492" y="1754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8" name="object 128"/>
          <p:cNvSpPr/>
          <p:nvPr/>
        </p:nvSpPr>
        <p:spPr>
          <a:xfrm>
            <a:off x="1223795" y="6600167"/>
            <a:ext cx="48895" cy="63500"/>
          </a:xfrm>
          <a:custGeom>
            <a:avLst/>
            <a:gdLst/>
            <a:ahLst/>
            <a:cxnLst/>
            <a:rect l="l" t="t" r="r" b="b"/>
            <a:pathLst>
              <a:path w="48894" h="63500">
                <a:moveTo>
                  <a:pt x="36543" y="61396"/>
                </a:moveTo>
                <a:lnTo>
                  <a:pt x="14541" y="61396"/>
                </a:lnTo>
                <a:lnTo>
                  <a:pt x="14009" y="61897"/>
                </a:lnTo>
                <a:lnTo>
                  <a:pt x="15258" y="63150"/>
                </a:lnTo>
                <a:lnTo>
                  <a:pt x="20272" y="63150"/>
                </a:lnTo>
                <a:lnTo>
                  <a:pt x="24263" y="62648"/>
                </a:lnTo>
                <a:lnTo>
                  <a:pt x="37055" y="62648"/>
                </a:lnTo>
                <a:lnTo>
                  <a:pt x="37055" y="61897"/>
                </a:lnTo>
                <a:lnTo>
                  <a:pt x="36543" y="61396"/>
                </a:lnTo>
                <a:close/>
              </a:path>
              <a:path w="48894" h="63500">
                <a:moveTo>
                  <a:pt x="37055" y="62648"/>
                </a:moveTo>
                <a:lnTo>
                  <a:pt x="24263" y="62648"/>
                </a:lnTo>
                <a:lnTo>
                  <a:pt x="29278" y="63150"/>
                </a:lnTo>
                <a:lnTo>
                  <a:pt x="36543" y="63150"/>
                </a:lnTo>
                <a:lnTo>
                  <a:pt x="37055" y="62648"/>
                </a:lnTo>
                <a:close/>
              </a:path>
              <a:path w="48894" h="63500">
                <a:moveTo>
                  <a:pt x="29278" y="5763"/>
                </a:moveTo>
                <a:lnTo>
                  <a:pt x="20272" y="5763"/>
                </a:lnTo>
                <a:lnTo>
                  <a:pt x="20272" y="52124"/>
                </a:lnTo>
                <a:lnTo>
                  <a:pt x="19760" y="56885"/>
                </a:lnTo>
                <a:lnTo>
                  <a:pt x="19760" y="58640"/>
                </a:lnTo>
                <a:lnTo>
                  <a:pt x="18532" y="60895"/>
                </a:lnTo>
                <a:lnTo>
                  <a:pt x="17509" y="61396"/>
                </a:lnTo>
                <a:lnTo>
                  <a:pt x="32041" y="61396"/>
                </a:lnTo>
                <a:lnTo>
                  <a:pt x="31017" y="60895"/>
                </a:lnTo>
                <a:lnTo>
                  <a:pt x="30301" y="60143"/>
                </a:lnTo>
                <a:lnTo>
                  <a:pt x="29789" y="59140"/>
                </a:lnTo>
                <a:lnTo>
                  <a:pt x="29789" y="57887"/>
                </a:lnTo>
                <a:lnTo>
                  <a:pt x="29278" y="56885"/>
                </a:lnTo>
                <a:lnTo>
                  <a:pt x="29278" y="5763"/>
                </a:lnTo>
                <a:close/>
              </a:path>
              <a:path w="48894" h="63500">
                <a:moveTo>
                  <a:pt x="48239" y="5763"/>
                </a:moveTo>
                <a:lnTo>
                  <a:pt x="29278" y="5763"/>
                </a:lnTo>
                <a:lnTo>
                  <a:pt x="38283" y="6264"/>
                </a:lnTo>
                <a:lnTo>
                  <a:pt x="40534" y="6264"/>
                </a:lnTo>
                <a:lnTo>
                  <a:pt x="42786" y="7016"/>
                </a:lnTo>
                <a:lnTo>
                  <a:pt x="46061" y="8771"/>
                </a:lnTo>
                <a:lnTo>
                  <a:pt x="46061" y="9773"/>
                </a:lnTo>
                <a:lnTo>
                  <a:pt x="46777" y="10274"/>
                </a:lnTo>
                <a:lnTo>
                  <a:pt x="46777" y="13281"/>
                </a:lnTo>
                <a:lnTo>
                  <a:pt x="47800" y="13281"/>
                </a:lnTo>
                <a:lnTo>
                  <a:pt x="47800" y="8771"/>
                </a:lnTo>
                <a:lnTo>
                  <a:pt x="48239" y="5763"/>
                </a:lnTo>
                <a:close/>
              </a:path>
              <a:path w="48894" h="63500">
                <a:moveTo>
                  <a:pt x="2752" y="0"/>
                </a:moveTo>
                <a:lnTo>
                  <a:pt x="1760" y="0"/>
                </a:lnTo>
                <a:lnTo>
                  <a:pt x="1760" y="1753"/>
                </a:lnTo>
                <a:lnTo>
                  <a:pt x="1002" y="3508"/>
                </a:lnTo>
                <a:lnTo>
                  <a:pt x="87" y="8771"/>
                </a:lnTo>
                <a:lnTo>
                  <a:pt x="0" y="12028"/>
                </a:lnTo>
                <a:lnTo>
                  <a:pt x="1002" y="12028"/>
                </a:lnTo>
                <a:lnTo>
                  <a:pt x="1002" y="11527"/>
                </a:lnTo>
                <a:lnTo>
                  <a:pt x="1760" y="11026"/>
                </a:lnTo>
                <a:lnTo>
                  <a:pt x="2752" y="8771"/>
                </a:lnTo>
                <a:lnTo>
                  <a:pt x="4001" y="7517"/>
                </a:lnTo>
                <a:lnTo>
                  <a:pt x="5004" y="7016"/>
                </a:lnTo>
                <a:lnTo>
                  <a:pt x="6754" y="6264"/>
                </a:lnTo>
                <a:lnTo>
                  <a:pt x="9506" y="6264"/>
                </a:lnTo>
                <a:lnTo>
                  <a:pt x="20272" y="5763"/>
                </a:lnTo>
                <a:lnTo>
                  <a:pt x="48239" y="5763"/>
                </a:lnTo>
                <a:lnTo>
                  <a:pt x="48312" y="1753"/>
                </a:lnTo>
                <a:lnTo>
                  <a:pt x="9005" y="1753"/>
                </a:lnTo>
                <a:lnTo>
                  <a:pt x="7255" y="1253"/>
                </a:lnTo>
                <a:lnTo>
                  <a:pt x="4502" y="1253"/>
                </a:lnTo>
                <a:lnTo>
                  <a:pt x="3254" y="751"/>
                </a:lnTo>
                <a:lnTo>
                  <a:pt x="2752" y="0"/>
                </a:lnTo>
                <a:close/>
              </a:path>
              <a:path w="48894" h="63500">
                <a:moveTo>
                  <a:pt x="47800" y="751"/>
                </a:moveTo>
                <a:lnTo>
                  <a:pt x="47289" y="751"/>
                </a:lnTo>
                <a:lnTo>
                  <a:pt x="46777" y="1253"/>
                </a:lnTo>
                <a:lnTo>
                  <a:pt x="45037" y="1253"/>
                </a:lnTo>
                <a:lnTo>
                  <a:pt x="43297" y="1753"/>
                </a:lnTo>
                <a:lnTo>
                  <a:pt x="48312" y="1753"/>
                </a:lnTo>
                <a:lnTo>
                  <a:pt x="48312" y="1253"/>
                </a:lnTo>
                <a:lnTo>
                  <a:pt x="47800" y="75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9" name="object 129"/>
          <p:cNvSpPr/>
          <p:nvPr/>
        </p:nvSpPr>
        <p:spPr>
          <a:xfrm>
            <a:off x="1223795" y="6600167"/>
            <a:ext cx="48895" cy="63500"/>
          </a:xfrm>
          <a:custGeom>
            <a:avLst/>
            <a:gdLst/>
            <a:ahLst/>
            <a:cxnLst/>
            <a:rect l="l" t="t" r="r" b="b"/>
            <a:pathLst>
              <a:path w="48894" h="63500">
                <a:moveTo>
                  <a:pt x="1760" y="0"/>
                </a:moveTo>
                <a:lnTo>
                  <a:pt x="2752" y="0"/>
                </a:lnTo>
                <a:lnTo>
                  <a:pt x="3254" y="751"/>
                </a:lnTo>
                <a:lnTo>
                  <a:pt x="4502" y="1253"/>
                </a:lnTo>
                <a:lnTo>
                  <a:pt x="7255" y="1253"/>
                </a:lnTo>
                <a:lnTo>
                  <a:pt x="9005" y="1753"/>
                </a:lnTo>
                <a:lnTo>
                  <a:pt x="43297" y="1753"/>
                </a:lnTo>
                <a:lnTo>
                  <a:pt x="45037" y="1253"/>
                </a:lnTo>
                <a:lnTo>
                  <a:pt x="46777" y="1253"/>
                </a:lnTo>
                <a:lnTo>
                  <a:pt x="47289" y="751"/>
                </a:lnTo>
                <a:lnTo>
                  <a:pt x="47800" y="751"/>
                </a:lnTo>
                <a:lnTo>
                  <a:pt x="48312" y="1253"/>
                </a:lnTo>
                <a:lnTo>
                  <a:pt x="48312" y="5262"/>
                </a:lnTo>
                <a:lnTo>
                  <a:pt x="47800" y="8771"/>
                </a:lnTo>
                <a:lnTo>
                  <a:pt x="47800" y="13281"/>
                </a:lnTo>
                <a:lnTo>
                  <a:pt x="46777" y="13281"/>
                </a:lnTo>
                <a:lnTo>
                  <a:pt x="46777" y="10274"/>
                </a:lnTo>
                <a:lnTo>
                  <a:pt x="46061" y="9773"/>
                </a:lnTo>
                <a:lnTo>
                  <a:pt x="46061" y="8771"/>
                </a:lnTo>
                <a:lnTo>
                  <a:pt x="42786" y="7016"/>
                </a:lnTo>
                <a:lnTo>
                  <a:pt x="40534" y="6264"/>
                </a:lnTo>
                <a:lnTo>
                  <a:pt x="38283" y="6264"/>
                </a:lnTo>
                <a:lnTo>
                  <a:pt x="29278" y="5763"/>
                </a:lnTo>
                <a:lnTo>
                  <a:pt x="29278" y="56885"/>
                </a:lnTo>
                <a:lnTo>
                  <a:pt x="29789" y="57887"/>
                </a:lnTo>
                <a:lnTo>
                  <a:pt x="29789" y="59140"/>
                </a:lnTo>
                <a:lnTo>
                  <a:pt x="30301" y="60143"/>
                </a:lnTo>
                <a:lnTo>
                  <a:pt x="31017" y="60895"/>
                </a:lnTo>
                <a:lnTo>
                  <a:pt x="32041" y="61396"/>
                </a:lnTo>
                <a:lnTo>
                  <a:pt x="36543" y="61396"/>
                </a:lnTo>
                <a:lnTo>
                  <a:pt x="37055" y="61897"/>
                </a:lnTo>
                <a:lnTo>
                  <a:pt x="37055" y="62648"/>
                </a:lnTo>
                <a:lnTo>
                  <a:pt x="36543" y="63150"/>
                </a:lnTo>
                <a:lnTo>
                  <a:pt x="29278" y="63150"/>
                </a:lnTo>
                <a:lnTo>
                  <a:pt x="24263" y="62648"/>
                </a:lnTo>
                <a:lnTo>
                  <a:pt x="20272" y="63150"/>
                </a:lnTo>
                <a:lnTo>
                  <a:pt x="15258" y="63150"/>
                </a:lnTo>
                <a:lnTo>
                  <a:pt x="14009" y="61897"/>
                </a:lnTo>
                <a:lnTo>
                  <a:pt x="14541" y="61396"/>
                </a:lnTo>
                <a:lnTo>
                  <a:pt x="17509" y="61396"/>
                </a:lnTo>
                <a:lnTo>
                  <a:pt x="18532" y="60895"/>
                </a:lnTo>
                <a:lnTo>
                  <a:pt x="19760" y="58640"/>
                </a:lnTo>
                <a:lnTo>
                  <a:pt x="19760" y="56885"/>
                </a:lnTo>
                <a:lnTo>
                  <a:pt x="20272" y="52124"/>
                </a:lnTo>
                <a:lnTo>
                  <a:pt x="20272" y="5763"/>
                </a:lnTo>
                <a:lnTo>
                  <a:pt x="9506" y="6264"/>
                </a:lnTo>
                <a:lnTo>
                  <a:pt x="6754" y="6264"/>
                </a:lnTo>
                <a:lnTo>
                  <a:pt x="5004" y="7016"/>
                </a:lnTo>
                <a:lnTo>
                  <a:pt x="4001" y="7517"/>
                </a:lnTo>
                <a:lnTo>
                  <a:pt x="2752" y="8771"/>
                </a:lnTo>
                <a:lnTo>
                  <a:pt x="1760" y="11026"/>
                </a:lnTo>
                <a:lnTo>
                  <a:pt x="1002" y="11527"/>
                </a:lnTo>
                <a:lnTo>
                  <a:pt x="1002" y="12028"/>
                </a:lnTo>
                <a:lnTo>
                  <a:pt x="0" y="12028"/>
                </a:lnTo>
                <a:lnTo>
                  <a:pt x="0" y="9271"/>
                </a:lnTo>
                <a:lnTo>
                  <a:pt x="1002" y="3508"/>
                </a:lnTo>
                <a:lnTo>
                  <a:pt x="1760" y="1753"/>
                </a:lnTo>
                <a:lnTo>
                  <a:pt x="1760" y="0"/>
                </a:lnTo>
                <a:close/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0" name="object 130"/>
          <p:cNvSpPr/>
          <p:nvPr/>
        </p:nvSpPr>
        <p:spPr>
          <a:xfrm>
            <a:off x="1229679" y="6602297"/>
            <a:ext cx="10795" cy="635"/>
          </a:xfrm>
          <a:custGeom>
            <a:avLst/>
            <a:gdLst/>
            <a:ahLst/>
            <a:cxnLst/>
            <a:rect l="l" t="t" r="r" b="b"/>
            <a:pathLst>
              <a:path w="10794" h="634">
                <a:moveTo>
                  <a:pt x="-717" y="250"/>
                </a:moveTo>
                <a:lnTo>
                  <a:pt x="11422" y="25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1" name="object 131"/>
          <p:cNvSpPr/>
          <p:nvPr/>
        </p:nvSpPr>
        <p:spPr>
          <a:xfrm>
            <a:off x="1226926" y="6602798"/>
            <a:ext cx="3175" cy="0"/>
          </a:xfrm>
          <a:custGeom>
            <a:avLst/>
            <a:gdLst/>
            <a:ahLst/>
            <a:cxnLst/>
            <a:rect l="l" t="t" r="r" b="b"/>
            <a:pathLst>
              <a:path w="3175" h="0">
                <a:moveTo>
                  <a:pt x="2752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2" name="object 132"/>
          <p:cNvSpPr/>
          <p:nvPr/>
        </p:nvSpPr>
        <p:spPr>
          <a:xfrm>
            <a:off x="1225176" y="6602798"/>
            <a:ext cx="1905" cy="1270"/>
          </a:xfrm>
          <a:custGeom>
            <a:avLst/>
            <a:gdLst/>
            <a:ahLst/>
            <a:cxnLst/>
            <a:rect l="l" t="t" r="r" b="b"/>
            <a:pathLst>
              <a:path w="1905" h="1270">
                <a:moveTo>
                  <a:pt x="1749" y="0"/>
                </a:moveTo>
                <a:lnTo>
                  <a:pt x="0" y="751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3" name="object 133"/>
          <p:cNvSpPr/>
          <p:nvPr/>
        </p:nvSpPr>
        <p:spPr>
          <a:xfrm>
            <a:off x="1224174" y="6603550"/>
            <a:ext cx="1270" cy="635"/>
          </a:xfrm>
          <a:custGeom>
            <a:avLst/>
            <a:gdLst/>
            <a:ahLst/>
            <a:cxnLst/>
            <a:rect l="l" t="t" r="r" b="b"/>
            <a:pathLst>
              <a:path w="1269" h="634">
                <a:moveTo>
                  <a:pt x="1002" y="0"/>
                </a:moveTo>
                <a:lnTo>
                  <a:pt x="0" y="501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4" name="object 134"/>
          <p:cNvSpPr/>
          <p:nvPr/>
        </p:nvSpPr>
        <p:spPr>
          <a:xfrm>
            <a:off x="1222925" y="6604051"/>
            <a:ext cx="1270" cy="1270"/>
          </a:xfrm>
          <a:custGeom>
            <a:avLst/>
            <a:gdLst/>
            <a:ahLst/>
            <a:cxnLst/>
            <a:rect l="l" t="t" r="r" b="b"/>
            <a:pathLst>
              <a:path w="1269" h="1270">
                <a:moveTo>
                  <a:pt x="1248" y="0"/>
                </a:moveTo>
                <a:lnTo>
                  <a:pt x="0" y="1252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5" name="object 135"/>
          <p:cNvSpPr/>
          <p:nvPr/>
        </p:nvSpPr>
        <p:spPr>
          <a:xfrm>
            <a:off x="1221922" y="6605303"/>
            <a:ext cx="1270" cy="2540"/>
          </a:xfrm>
          <a:custGeom>
            <a:avLst/>
            <a:gdLst/>
            <a:ahLst/>
            <a:cxnLst/>
            <a:rect l="l" t="t" r="r" b="b"/>
            <a:pathLst>
              <a:path w="1269" h="2540">
                <a:moveTo>
                  <a:pt x="1002" y="0"/>
                </a:moveTo>
                <a:lnTo>
                  <a:pt x="0" y="2256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6" name="object 136"/>
          <p:cNvSpPr/>
          <p:nvPr/>
        </p:nvSpPr>
        <p:spPr>
          <a:xfrm>
            <a:off x="1221175" y="6607560"/>
            <a:ext cx="1270" cy="635"/>
          </a:xfrm>
          <a:custGeom>
            <a:avLst/>
            <a:gdLst/>
            <a:ahLst/>
            <a:cxnLst/>
            <a:rect l="l" t="t" r="r" b="b"/>
            <a:pathLst>
              <a:path w="1269" h="634">
                <a:moveTo>
                  <a:pt x="747" y="0"/>
                </a:moveTo>
                <a:lnTo>
                  <a:pt x="0" y="50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7" name="object 137"/>
          <p:cNvSpPr/>
          <p:nvPr/>
        </p:nvSpPr>
        <p:spPr>
          <a:xfrm>
            <a:off x="1221175" y="6608060"/>
            <a:ext cx="0" cy="635"/>
          </a:xfrm>
          <a:custGeom>
            <a:avLst/>
            <a:gdLst/>
            <a:ahLst/>
            <a:cxnLst/>
            <a:rect l="l" t="t" r="r" b="b"/>
            <a:pathLst>
              <a:path w="0" h="634">
                <a:moveTo>
                  <a:pt x="-716" y="250"/>
                </a:moveTo>
                <a:lnTo>
                  <a:pt x="716" y="25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8" name="object 138"/>
          <p:cNvSpPr/>
          <p:nvPr/>
        </p:nvSpPr>
        <p:spPr>
          <a:xfrm>
            <a:off x="1220172" y="6608562"/>
            <a:ext cx="1270" cy="0"/>
          </a:xfrm>
          <a:custGeom>
            <a:avLst/>
            <a:gdLst/>
            <a:ahLst/>
            <a:cxnLst/>
            <a:rect l="l" t="t" r="r" b="b"/>
            <a:pathLst>
              <a:path w="1269" h="0">
                <a:moveTo>
                  <a:pt x="1002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9" name="object 139"/>
          <p:cNvSpPr/>
          <p:nvPr/>
        </p:nvSpPr>
        <p:spPr>
          <a:xfrm>
            <a:off x="1220172" y="6605805"/>
            <a:ext cx="0" cy="3175"/>
          </a:xfrm>
          <a:custGeom>
            <a:avLst/>
            <a:gdLst/>
            <a:ahLst/>
            <a:cxnLst/>
            <a:rect l="l" t="t" r="r" b="b"/>
            <a:pathLst>
              <a:path w="0" h="3175">
                <a:moveTo>
                  <a:pt x="-716" y="1378"/>
                </a:moveTo>
                <a:lnTo>
                  <a:pt x="716" y="1378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0" name="object 140"/>
          <p:cNvSpPr/>
          <p:nvPr/>
        </p:nvSpPr>
        <p:spPr>
          <a:xfrm>
            <a:off x="1220172" y="6600042"/>
            <a:ext cx="1270" cy="6350"/>
          </a:xfrm>
          <a:custGeom>
            <a:avLst/>
            <a:gdLst/>
            <a:ahLst/>
            <a:cxnLst/>
            <a:rect l="l" t="t" r="r" b="b"/>
            <a:pathLst>
              <a:path w="1269" h="6350">
                <a:moveTo>
                  <a:pt x="0" y="5763"/>
                </a:moveTo>
                <a:lnTo>
                  <a:pt x="1002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1" name="object 141"/>
          <p:cNvSpPr/>
          <p:nvPr/>
        </p:nvSpPr>
        <p:spPr>
          <a:xfrm>
            <a:off x="1221175" y="6598287"/>
            <a:ext cx="1270" cy="1905"/>
          </a:xfrm>
          <a:custGeom>
            <a:avLst/>
            <a:gdLst/>
            <a:ahLst/>
            <a:cxnLst/>
            <a:rect l="l" t="t" r="r" b="b"/>
            <a:pathLst>
              <a:path w="1269" h="1904">
                <a:moveTo>
                  <a:pt x="0" y="1754"/>
                </a:moveTo>
                <a:lnTo>
                  <a:pt x="747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2" name="object 142"/>
          <p:cNvSpPr/>
          <p:nvPr/>
        </p:nvSpPr>
        <p:spPr>
          <a:xfrm>
            <a:off x="1221922" y="6596533"/>
            <a:ext cx="0" cy="1905"/>
          </a:xfrm>
          <a:custGeom>
            <a:avLst/>
            <a:gdLst/>
            <a:ahLst/>
            <a:cxnLst/>
            <a:rect l="l" t="t" r="r" b="b"/>
            <a:pathLst>
              <a:path w="0" h="1904">
                <a:moveTo>
                  <a:pt x="-716" y="876"/>
                </a:moveTo>
                <a:lnTo>
                  <a:pt x="716" y="876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3" name="object 143"/>
          <p:cNvSpPr/>
          <p:nvPr/>
        </p:nvSpPr>
        <p:spPr>
          <a:xfrm>
            <a:off x="1221922" y="6596533"/>
            <a:ext cx="1270" cy="0"/>
          </a:xfrm>
          <a:custGeom>
            <a:avLst/>
            <a:gdLst/>
            <a:ahLst/>
            <a:cxnLst/>
            <a:rect l="l" t="t" r="r" b="b"/>
            <a:pathLst>
              <a:path w="1269" h="0">
                <a:moveTo>
                  <a:pt x="0" y="0"/>
                </a:moveTo>
                <a:lnTo>
                  <a:pt x="1002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4" name="object 144"/>
          <p:cNvSpPr/>
          <p:nvPr/>
        </p:nvSpPr>
        <p:spPr>
          <a:xfrm>
            <a:off x="1222925" y="6596533"/>
            <a:ext cx="635" cy="1270"/>
          </a:xfrm>
          <a:custGeom>
            <a:avLst/>
            <a:gdLst/>
            <a:ahLst/>
            <a:cxnLst/>
            <a:rect l="l" t="t" r="r" b="b"/>
            <a:pathLst>
              <a:path w="634" h="1270">
                <a:moveTo>
                  <a:pt x="0" y="0"/>
                </a:moveTo>
                <a:lnTo>
                  <a:pt x="501" y="751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5" name="object 145"/>
          <p:cNvSpPr/>
          <p:nvPr/>
        </p:nvSpPr>
        <p:spPr>
          <a:xfrm>
            <a:off x="1223427" y="6597285"/>
            <a:ext cx="1270" cy="635"/>
          </a:xfrm>
          <a:custGeom>
            <a:avLst/>
            <a:gdLst/>
            <a:ahLst/>
            <a:cxnLst/>
            <a:rect l="l" t="t" r="r" b="b"/>
            <a:pathLst>
              <a:path w="1269" h="634">
                <a:moveTo>
                  <a:pt x="0" y="0"/>
                </a:moveTo>
                <a:lnTo>
                  <a:pt x="1248" y="50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6" name="object 146"/>
          <p:cNvSpPr/>
          <p:nvPr/>
        </p:nvSpPr>
        <p:spPr>
          <a:xfrm>
            <a:off x="1224675" y="6597786"/>
            <a:ext cx="3175" cy="0"/>
          </a:xfrm>
          <a:custGeom>
            <a:avLst/>
            <a:gdLst/>
            <a:ahLst/>
            <a:cxnLst/>
            <a:rect l="l" t="t" r="r" b="b"/>
            <a:pathLst>
              <a:path w="3175" h="0">
                <a:moveTo>
                  <a:pt x="0" y="0"/>
                </a:moveTo>
                <a:lnTo>
                  <a:pt x="2752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7" name="object 147"/>
          <p:cNvSpPr/>
          <p:nvPr/>
        </p:nvSpPr>
        <p:spPr>
          <a:xfrm>
            <a:off x="1227428" y="6597786"/>
            <a:ext cx="1905" cy="635"/>
          </a:xfrm>
          <a:custGeom>
            <a:avLst/>
            <a:gdLst/>
            <a:ahLst/>
            <a:cxnLst/>
            <a:rect l="l" t="t" r="r" b="b"/>
            <a:pathLst>
              <a:path w="1905" h="634">
                <a:moveTo>
                  <a:pt x="0" y="0"/>
                </a:moveTo>
                <a:lnTo>
                  <a:pt x="1749" y="501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8" name="object 148"/>
          <p:cNvSpPr/>
          <p:nvPr/>
        </p:nvSpPr>
        <p:spPr>
          <a:xfrm>
            <a:off x="1229178" y="6598287"/>
            <a:ext cx="34290" cy="0"/>
          </a:xfrm>
          <a:custGeom>
            <a:avLst/>
            <a:gdLst/>
            <a:ahLst/>
            <a:cxnLst/>
            <a:rect l="l" t="t" r="r" b="b"/>
            <a:pathLst>
              <a:path w="34290" h="0">
                <a:moveTo>
                  <a:pt x="0" y="0"/>
                </a:moveTo>
                <a:lnTo>
                  <a:pt x="34231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9" name="object 149"/>
          <p:cNvSpPr/>
          <p:nvPr/>
        </p:nvSpPr>
        <p:spPr>
          <a:xfrm>
            <a:off x="1263409" y="6597786"/>
            <a:ext cx="1905" cy="635"/>
          </a:xfrm>
          <a:custGeom>
            <a:avLst/>
            <a:gdLst/>
            <a:ahLst/>
            <a:cxnLst/>
            <a:rect l="l" t="t" r="r" b="b"/>
            <a:pathLst>
              <a:path w="1905" h="634">
                <a:moveTo>
                  <a:pt x="0" y="501"/>
                </a:moveTo>
                <a:lnTo>
                  <a:pt x="1739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0" name="object 150"/>
          <p:cNvSpPr/>
          <p:nvPr/>
        </p:nvSpPr>
        <p:spPr>
          <a:xfrm>
            <a:off x="1265149" y="6597786"/>
            <a:ext cx="1905" cy="0"/>
          </a:xfrm>
          <a:custGeom>
            <a:avLst/>
            <a:gdLst/>
            <a:ahLst/>
            <a:cxnLst/>
            <a:rect l="l" t="t" r="r" b="b"/>
            <a:pathLst>
              <a:path w="1905" h="0">
                <a:moveTo>
                  <a:pt x="0" y="0"/>
                </a:moveTo>
                <a:lnTo>
                  <a:pt x="1739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1" name="object 151"/>
          <p:cNvSpPr/>
          <p:nvPr/>
        </p:nvSpPr>
        <p:spPr>
          <a:xfrm>
            <a:off x="1266888" y="6597285"/>
            <a:ext cx="635" cy="635"/>
          </a:xfrm>
          <a:custGeom>
            <a:avLst/>
            <a:gdLst/>
            <a:ahLst/>
            <a:cxnLst/>
            <a:rect l="l" t="t" r="r" b="b"/>
            <a:pathLst>
              <a:path w="634" h="634">
                <a:moveTo>
                  <a:pt x="0" y="500"/>
                </a:moveTo>
                <a:lnTo>
                  <a:pt x="511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2" name="object 152"/>
          <p:cNvSpPr/>
          <p:nvPr/>
        </p:nvSpPr>
        <p:spPr>
          <a:xfrm>
            <a:off x="1267400" y="6597285"/>
            <a:ext cx="635" cy="0"/>
          </a:xfrm>
          <a:custGeom>
            <a:avLst/>
            <a:gdLst/>
            <a:ahLst/>
            <a:cxnLst/>
            <a:rect l="l" t="t" r="r" b="b"/>
            <a:pathLst>
              <a:path w="634" h="0">
                <a:moveTo>
                  <a:pt x="255" y="-717"/>
                </a:moveTo>
                <a:lnTo>
                  <a:pt x="255" y="717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3" name="object 153"/>
          <p:cNvSpPr/>
          <p:nvPr/>
        </p:nvSpPr>
        <p:spPr>
          <a:xfrm>
            <a:off x="1267912" y="6597285"/>
            <a:ext cx="635" cy="635"/>
          </a:xfrm>
          <a:custGeom>
            <a:avLst/>
            <a:gdLst/>
            <a:ahLst/>
            <a:cxnLst/>
            <a:rect l="l" t="t" r="r" b="b"/>
            <a:pathLst>
              <a:path w="634" h="634">
                <a:moveTo>
                  <a:pt x="0" y="0"/>
                </a:moveTo>
                <a:lnTo>
                  <a:pt x="511" y="50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4" name="object 154"/>
          <p:cNvSpPr/>
          <p:nvPr/>
        </p:nvSpPr>
        <p:spPr>
          <a:xfrm>
            <a:off x="1268423" y="6597786"/>
            <a:ext cx="0" cy="4445"/>
          </a:xfrm>
          <a:custGeom>
            <a:avLst/>
            <a:gdLst/>
            <a:ahLst/>
            <a:cxnLst/>
            <a:rect l="l" t="t" r="r" b="b"/>
            <a:pathLst>
              <a:path w="0" h="4445">
                <a:moveTo>
                  <a:pt x="0" y="0"/>
                </a:moveTo>
                <a:lnTo>
                  <a:pt x="0" y="4009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5" name="object 155"/>
          <p:cNvSpPr/>
          <p:nvPr/>
        </p:nvSpPr>
        <p:spPr>
          <a:xfrm>
            <a:off x="1267912" y="6601795"/>
            <a:ext cx="635" cy="3810"/>
          </a:xfrm>
          <a:custGeom>
            <a:avLst/>
            <a:gdLst/>
            <a:ahLst/>
            <a:cxnLst/>
            <a:rect l="l" t="t" r="r" b="b"/>
            <a:pathLst>
              <a:path w="634" h="3809">
                <a:moveTo>
                  <a:pt x="511" y="0"/>
                </a:moveTo>
                <a:lnTo>
                  <a:pt x="0" y="3508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6" name="object 156"/>
          <p:cNvSpPr/>
          <p:nvPr/>
        </p:nvSpPr>
        <p:spPr>
          <a:xfrm>
            <a:off x="1266965" y="6605303"/>
            <a:ext cx="0" cy="5715"/>
          </a:xfrm>
          <a:custGeom>
            <a:avLst/>
            <a:gdLst/>
            <a:ahLst/>
            <a:cxnLst/>
            <a:rect l="l" t="t" r="r" b="b"/>
            <a:pathLst>
              <a:path w="0" h="5715">
                <a:moveTo>
                  <a:pt x="0" y="0"/>
                </a:moveTo>
                <a:lnTo>
                  <a:pt x="0" y="5229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7" name="object 157"/>
          <p:cNvSpPr/>
          <p:nvPr/>
        </p:nvSpPr>
        <p:spPr>
          <a:xfrm>
            <a:off x="1266172" y="6606306"/>
            <a:ext cx="1270" cy="635"/>
          </a:xfrm>
          <a:custGeom>
            <a:avLst/>
            <a:gdLst/>
            <a:ahLst/>
            <a:cxnLst/>
            <a:rect l="l" t="t" r="r" b="b"/>
            <a:pathLst>
              <a:path w="1269" h="634">
                <a:moveTo>
                  <a:pt x="716" y="501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8" name="object 158"/>
          <p:cNvSpPr/>
          <p:nvPr/>
        </p:nvSpPr>
        <p:spPr>
          <a:xfrm>
            <a:off x="1266172" y="6605303"/>
            <a:ext cx="0" cy="1270"/>
          </a:xfrm>
          <a:custGeom>
            <a:avLst/>
            <a:gdLst/>
            <a:ahLst/>
            <a:cxnLst/>
            <a:rect l="l" t="t" r="r" b="b"/>
            <a:pathLst>
              <a:path w="0" h="1270">
                <a:moveTo>
                  <a:pt x="-716" y="501"/>
                </a:moveTo>
                <a:lnTo>
                  <a:pt x="716" y="501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9" name="object 159"/>
          <p:cNvSpPr/>
          <p:nvPr/>
        </p:nvSpPr>
        <p:spPr>
          <a:xfrm>
            <a:off x="1262897" y="6603550"/>
            <a:ext cx="3810" cy="1905"/>
          </a:xfrm>
          <a:custGeom>
            <a:avLst/>
            <a:gdLst/>
            <a:ahLst/>
            <a:cxnLst/>
            <a:rect l="l" t="t" r="r" b="b"/>
            <a:pathLst>
              <a:path w="3809" h="1904">
                <a:moveTo>
                  <a:pt x="3274" y="1753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0" name="object 160"/>
          <p:cNvSpPr/>
          <p:nvPr/>
        </p:nvSpPr>
        <p:spPr>
          <a:xfrm>
            <a:off x="1260646" y="6602798"/>
            <a:ext cx="2540" cy="1270"/>
          </a:xfrm>
          <a:custGeom>
            <a:avLst/>
            <a:gdLst/>
            <a:ahLst/>
            <a:cxnLst/>
            <a:rect l="l" t="t" r="r" b="b"/>
            <a:pathLst>
              <a:path w="2540" h="1270">
                <a:moveTo>
                  <a:pt x="2251" y="751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1" name="object 161"/>
          <p:cNvSpPr/>
          <p:nvPr/>
        </p:nvSpPr>
        <p:spPr>
          <a:xfrm>
            <a:off x="1258394" y="6602798"/>
            <a:ext cx="2540" cy="0"/>
          </a:xfrm>
          <a:custGeom>
            <a:avLst/>
            <a:gdLst/>
            <a:ahLst/>
            <a:cxnLst/>
            <a:rect l="l" t="t" r="r" b="b"/>
            <a:pathLst>
              <a:path w="2540" h="0">
                <a:moveTo>
                  <a:pt x="2251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2" name="object 162"/>
          <p:cNvSpPr/>
          <p:nvPr/>
        </p:nvSpPr>
        <p:spPr>
          <a:xfrm>
            <a:off x="1249389" y="6602297"/>
            <a:ext cx="9525" cy="635"/>
          </a:xfrm>
          <a:custGeom>
            <a:avLst/>
            <a:gdLst/>
            <a:ahLst/>
            <a:cxnLst/>
            <a:rect l="l" t="t" r="r" b="b"/>
            <a:pathLst>
              <a:path w="9525" h="634">
                <a:moveTo>
                  <a:pt x="-717" y="250"/>
                </a:moveTo>
                <a:lnTo>
                  <a:pt x="9723" y="25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3" name="object 163"/>
          <p:cNvSpPr/>
          <p:nvPr/>
        </p:nvSpPr>
        <p:spPr>
          <a:xfrm>
            <a:off x="1249389" y="6602297"/>
            <a:ext cx="0" cy="51435"/>
          </a:xfrm>
          <a:custGeom>
            <a:avLst/>
            <a:gdLst/>
            <a:ahLst/>
            <a:cxnLst/>
            <a:rect l="l" t="t" r="r" b="b"/>
            <a:pathLst>
              <a:path w="0" h="51434">
                <a:moveTo>
                  <a:pt x="0" y="0"/>
                </a:moveTo>
                <a:lnTo>
                  <a:pt x="0" y="51122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4" name="object 164"/>
          <p:cNvSpPr/>
          <p:nvPr/>
        </p:nvSpPr>
        <p:spPr>
          <a:xfrm>
            <a:off x="1249389" y="6653419"/>
            <a:ext cx="635" cy="1270"/>
          </a:xfrm>
          <a:custGeom>
            <a:avLst/>
            <a:gdLst/>
            <a:ahLst/>
            <a:cxnLst/>
            <a:rect l="l" t="t" r="r" b="b"/>
            <a:pathLst>
              <a:path w="634" h="1270">
                <a:moveTo>
                  <a:pt x="0" y="0"/>
                </a:moveTo>
                <a:lnTo>
                  <a:pt x="511" y="1001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5" name="object 165"/>
          <p:cNvSpPr/>
          <p:nvPr/>
        </p:nvSpPr>
        <p:spPr>
          <a:xfrm>
            <a:off x="1249901" y="6654421"/>
            <a:ext cx="0" cy="1270"/>
          </a:xfrm>
          <a:custGeom>
            <a:avLst/>
            <a:gdLst/>
            <a:ahLst/>
            <a:cxnLst/>
            <a:rect l="l" t="t" r="r" b="b"/>
            <a:pathLst>
              <a:path w="0" h="1270">
                <a:moveTo>
                  <a:pt x="-716" y="626"/>
                </a:moveTo>
                <a:lnTo>
                  <a:pt x="716" y="626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6" name="object 166"/>
          <p:cNvSpPr/>
          <p:nvPr/>
        </p:nvSpPr>
        <p:spPr>
          <a:xfrm>
            <a:off x="1249901" y="6655674"/>
            <a:ext cx="635" cy="1270"/>
          </a:xfrm>
          <a:custGeom>
            <a:avLst/>
            <a:gdLst/>
            <a:ahLst/>
            <a:cxnLst/>
            <a:rect l="l" t="t" r="r" b="b"/>
            <a:pathLst>
              <a:path w="634" h="1270">
                <a:moveTo>
                  <a:pt x="0" y="0"/>
                </a:moveTo>
                <a:lnTo>
                  <a:pt x="511" y="1001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7" name="object 167"/>
          <p:cNvSpPr/>
          <p:nvPr/>
        </p:nvSpPr>
        <p:spPr>
          <a:xfrm>
            <a:off x="1250412" y="6656676"/>
            <a:ext cx="1270" cy="1270"/>
          </a:xfrm>
          <a:custGeom>
            <a:avLst/>
            <a:gdLst/>
            <a:ahLst/>
            <a:cxnLst/>
            <a:rect l="l" t="t" r="r" b="b"/>
            <a:pathLst>
              <a:path w="1269" h="1270">
                <a:moveTo>
                  <a:pt x="0" y="0"/>
                </a:moveTo>
                <a:lnTo>
                  <a:pt x="818" y="752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8" name="object 168"/>
          <p:cNvSpPr/>
          <p:nvPr/>
        </p:nvSpPr>
        <p:spPr>
          <a:xfrm>
            <a:off x="1251231" y="6657429"/>
            <a:ext cx="1270" cy="635"/>
          </a:xfrm>
          <a:custGeom>
            <a:avLst/>
            <a:gdLst/>
            <a:ahLst/>
            <a:cxnLst/>
            <a:rect l="l" t="t" r="r" b="b"/>
            <a:pathLst>
              <a:path w="1269" h="634">
                <a:moveTo>
                  <a:pt x="0" y="0"/>
                </a:moveTo>
                <a:lnTo>
                  <a:pt x="921" y="50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9" name="object 169"/>
          <p:cNvSpPr/>
          <p:nvPr/>
        </p:nvSpPr>
        <p:spPr>
          <a:xfrm>
            <a:off x="1252152" y="6657930"/>
            <a:ext cx="5080" cy="0"/>
          </a:xfrm>
          <a:custGeom>
            <a:avLst/>
            <a:gdLst/>
            <a:ahLst/>
            <a:cxnLst/>
            <a:rect l="l" t="t" r="r" b="b"/>
            <a:pathLst>
              <a:path w="5080" h="0">
                <a:moveTo>
                  <a:pt x="0" y="0"/>
                </a:moveTo>
                <a:lnTo>
                  <a:pt x="4502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0" name="object 170"/>
          <p:cNvSpPr/>
          <p:nvPr/>
        </p:nvSpPr>
        <p:spPr>
          <a:xfrm>
            <a:off x="1256655" y="6657930"/>
            <a:ext cx="635" cy="635"/>
          </a:xfrm>
          <a:custGeom>
            <a:avLst/>
            <a:gdLst/>
            <a:ahLst/>
            <a:cxnLst/>
            <a:rect l="l" t="t" r="r" b="b"/>
            <a:pathLst>
              <a:path w="634" h="634">
                <a:moveTo>
                  <a:pt x="0" y="0"/>
                </a:moveTo>
                <a:lnTo>
                  <a:pt x="511" y="501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1" name="object 171"/>
          <p:cNvSpPr/>
          <p:nvPr/>
        </p:nvSpPr>
        <p:spPr>
          <a:xfrm>
            <a:off x="1257166" y="6658431"/>
            <a:ext cx="0" cy="1270"/>
          </a:xfrm>
          <a:custGeom>
            <a:avLst/>
            <a:gdLst/>
            <a:ahLst/>
            <a:cxnLst/>
            <a:rect l="l" t="t" r="r" b="b"/>
            <a:pathLst>
              <a:path w="0" h="1270">
                <a:moveTo>
                  <a:pt x="-716" y="375"/>
                </a:moveTo>
                <a:lnTo>
                  <a:pt x="716" y="375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2" name="object 172"/>
          <p:cNvSpPr/>
          <p:nvPr/>
        </p:nvSpPr>
        <p:spPr>
          <a:xfrm>
            <a:off x="1256655" y="6659182"/>
            <a:ext cx="635" cy="635"/>
          </a:xfrm>
          <a:custGeom>
            <a:avLst/>
            <a:gdLst/>
            <a:ahLst/>
            <a:cxnLst/>
            <a:rect l="l" t="t" r="r" b="b"/>
            <a:pathLst>
              <a:path w="634" h="634">
                <a:moveTo>
                  <a:pt x="511" y="0"/>
                </a:moveTo>
                <a:lnTo>
                  <a:pt x="0" y="501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3" name="object 173"/>
          <p:cNvSpPr/>
          <p:nvPr/>
        </p:nvSpPr>
        <p:spPr>
          <a:xfrm>
            <a:off x="1249389" y="6659684"/>
            <a:ext cx="7620" cy="0"/>
          </a:xfrm>
          <a:custGeom>
            <a:avLst/>
            <a:gdLst/>
            <a:ahLst/>
            <a:cxnLst/>
            <a:rect l="l" t="t" r="r" b="b"/>
            <a:pathLst>
              <a:path w="7619" h="0">
                <a:moveTo>
                  <a:pt x="7265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4" name="object 174"/>
          <p:cNvSpPr/>
          <p:nvPr/>
        </p:nvSpPr>
        <p:spPr>
          <a:xfrm>
            <a:off x="1244477" y="6659182"/>
            <a:ext cx="5080" cy="635"/>
          </a:xfrm>
          <a:custGeom>
            <a:avLst/>
            <a:gdLst/>
            <a:ahLst/>
            <a:cxnLst/>
            <a:rect l="l" t="t" r="r" b="b"/>
            <a:pathLst>
              <a:path w="5080" h="634">
                <a:moveTo>
                  <a:pt x="-717" y="250"/>
                </a:moveTo>
                <a:lnTo>
                  <a:pt x="5629" y="25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5" name="object 175"/>
          <p:cNvSpPr/>
          <p:nvPr/>
        </p:nvSpPr>
        <p:spPr>
          <a:xfrm>
            <a:off x="1240383" y="6659182"/>
            <a:ext cx="4445" cy="635"/>
          </a:xfrm>
          <a:custGeom>
            <a:avLst/>
            <a:gdLst/>
            <a:ahLst/>
            <a:cxnLst/>
            <a:rect l="l" t="t" r="r" b="b"/>
            <a:pathLst>
              <a:path w="4444" h="634">
                <a:moveTo>
                  <a:pt x="-717" y="250"/>
                </a:moveTo>
                <a:lnTo>
                  <a:pt x="4811" y="25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6" name="object 176"/>
          <p:cNvSpPr/>
          <p:nvPr/>
        </p:nvSpPr>
        <p:spPr>
          <a:xfrm>
            <a:off x="1235430" y="6659684"/>
            <a:ext cx="5080" cy="0"/>
          </a:xfrm>
          <a:custGeom>
            <a:avLst/>
            <a:gdLst/>
            <a:ahLst/>
            <a:cxnLst/>
            <a:rect l="l" t="t" r="r" b="b"/>
            <a:pathLst>
              <a:path w="5080" h="0">
                <a:moveTo>
                  <a:pt x="4953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7" name="object 177"/>
          <p:cNvSpPr/>
          <p:nvPr/>
        </p:nvSpPr>
        <p:spPr>
          <a:xfrm>
            <a:off x="1234182" y="6658431"/>
            <a:ext cx="1270" cy="1270"/>
          </a:xfrm>
          <a:custGeom>
            <a:avLst/>
            <a:gdLst/>
            <a:ahLst/>
            <a:cxnLst/>
            <a:rect l="l" t="t" r="r" b="b"/>
            <a:pathLst>
              <a:path w="1269" h="1270">
                <a:moveTo>
                  <a:pt x="1248" y="1253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8" name="object 178"/>
          <p:cNvSpPr/>
          <p:nvPr/>
        </p:nvSpPr>
        <p:spPr>
          <a:xfrm>
            <a:off x="1234182" y="6657930"/>
            <a:ext cx="635" cy="635"/>
          </a:xfrm>
          <a:custGeom>
            <a:avLst/>
            <a:gdLst/>
            <a:ahLst/>
            <a:cxnLst/>
            <a:rect l="l" t="t" r="r" b="b"/>
            <a:pathLst>
              <a:path w="634" h="634">
                <a:moveTo>
                  <a:pt x="0" y="501"/>
                </a:moveTo>
                <a:lnTo>
                  <a:pt x="491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9" name="object 179"/>
          <p:cNvSpPr/>
          <p:nvPr/>
        </p:nvSpPr>
        <p:spPr>
          <a:xfrm>
            <a:off x="1234673" y="6657930"/>
            <a:ext cx="3175" cy="0"/>
          </a:xfrm>
          <a:custGeom>
            <a:avLst/>
            <a:gdLst/>
            <a:ahLst/>
            <a:cxnLst/>
            <a:rect l="l" t="t" r="r" b="b"/>
            <a:pathLst>
              <a:path w="3175" h="0">
                <a:moveTo>
                  <a:pt x="0" y="0"/>
                </a:moveTo>
                <a:lnTo>
                  <a:pt x="3008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0" name="object 180"/>
          <p:cNvSpPr/>
          <p:nvPr/>
        </p:nvSpPr>
        <p:spPr>
          <a:xfrm>
            <a:off x="1237682" y="6657429"/>
            <a:ext cx="1270" cy="635"/>
          </a:xfrm>
          <a:custGeom>
            <a:avLst/>
            <a:gdLst/>
            <a:ahLst/>
            <a:cxnLst/>
            <a:rect l="l" t="t" r="r" b="b"/>
            <a:pathLst>
              <a:path w="1269" h="634">
                <a:moveTo>
                  <a:pt x="0" y="500"/>
                </a:moveTo>
                <a:lnTo>
                  <a:pt x="961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1" name="object 181"/>
          <p:cNvSpPr/>
          <p:nvPr/>
        </p:nvSpPr>
        <p:spPr>
          <a:xfrm>
            <a:off x="1238644" y="6655173"/>
            <a:ext cx="1905" cy="2540"/>
          </a:xfrm>
          <a:custGeom>
            <a:avLst/>
            <a:gdLst/>
            <a:ahLst/>
            <a:cxnLst/>
            <a:rect l="l" t="t" r="r" b="b"/>
            <a:pathLst>
              <a:path w="1905" h="2540">
                <a:moveTo>
                  <a:pt x="0" y="2256"/>
                </a:moveTo>
                <a:lnTo>
                  <a:pt x="133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2" name="object 182"/>
          <p:cNvSpPr/>
          <p:nvPr/>
        </p:nvSpPr>
        <p:spPr>
          <a:xfrm>
            <a:off x="1240179" y="6635627"/>
            <a:ext cx="0" cy="19685"/>
          </a:xfrm>
          <a:custGeom>
            <a:avLst/>
            <a:gdLst/>
            <a:ahLst/>
            <a:cxnLst/>
            <a:rect l="l" t="t" r="r" b="b"/>
            <a:pathLst>
              <a:path w="0" h="19684">
                <a:moveTo>
                  <a:pt x="0" y="0"/>
                </a:moveTo>
                <a:lnTo>
                  <a:pt x="0" y="19546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3" name="object 183"/>
          <p:cNvSpPr/>
          <p:nvPr/>
        </p:nvSpPr>
        <p:spPr>
          <a:xfrm>
            <a:off x="1240383" y="6602297"/>
            <a:ext cx="0" cy="33655"/>
          </a:xfrm>
          <a:custGeom>
            <a:avLst/>
            <a:gdLst/>
            <a:ahLst/>
            <a:cxnLst/>
            <a:rect l="l" t="t" r="r" b="b"/>
            <a:pathLst>
              <a:path w="0" h="33654">
                <a:moveTo>
                  <a:pt x="0" y="33329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4" name="object 184"/>
          <p:cNvSpPr/>
          <p:nvPr/>
        </p:nvSpPr>
        <p:spPr>
          <a:xfrm>
            <a:off x="1386006" y="6597068"/>
            <a:ext cx="61299" cy="6696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5" name="object 185"/>
          <p:cNvSpPr/>
          <p:nvPr/>
        </p:nvSpPr>
        <p:spPr>
          <a:xfrm>
            <a:off x="1543499" y="6595314"/>
            <a:ext cx="64370" cy="6872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6" name="object 186"/>
          <p:cNvSpPr/>
          <p:nvPr/>
        </p:nvSpPr>
        <p:spPr>
          <a:xfrm>
            <a:off x="1720233" y="6601420"/>
            <a:ext cx="38100" cy="62230"/>
          </a:xfrm>
          <a:custGeom>
            <a:avLst/>
            <a:gdLst/>
            <a:ahLst/>
            <a:cxnLst/>
            <a:rect l="l" t="t" r="r" b="b"/>
            <a:pathLst>
              <a:path w="38100" h="62229">
                <a:moveTo>
                  <a:pt x="18420" y="1753"/>
                </a:moveTo>
                <a:lnTo>
                  <a:pt x="3991" y="1753"/>
                </a:lnTo>
                <a:lnTo>
                  <a:pt x="4912" y="2255"/>
                </a:lnTo>
                <a:lnTo>
                  <a:pt x="6242" y="3508"/>
                </a:lnTo>
                <a:lnTo>
                  <a:pt x="6754" y="4510"/>
                </a:lnTo>
                <a:lnTo>
                  <a:pt x="6754" y="55632"/>
                </a:lnTo>
                <a:lnTo>
                  <a:pt x="6242" y="57387"/>
                </a:lnTo>
                <a:lnTo>
                  <a:pt x="6242" y="58389"/>
                </a:lnTo>
                <a:lnTo>
                  <a:pt x="5423" y="59642"/>
                </a:lnTo>
                <a:lnTo>
                  <a:pt x="4502" y="60143"/>
                </a:lnTo>
                <a:lnTo>
                  <a:pt x="921" y="60143"/>
                </a:lnTo>
                <a:lnTo>
                  <a:pt x="409" y="60644"/>
                </a:lnTo>
                <a:lnTo>
                  <a:pt x="409" y="61395"/>
                </a:lnTo>
                <a:lnTo>
                  <a:pt x="921" y="61897"/>
                </a:lnTo>
                <a:lnTo>
                  <a:pt x="5423" y="61897"/>
                </a:lnTo>
                <a:lnTo>
                  <a:pt x="9005" y="61395"/>
                </a:lnTo>
                <a:lnTo>
                  <a:pt x="35715" y="61395"/>
                </a:lnTo>
                <a:lnTo>
                  <a:pt x="36431" y="59642"/>
                </a:lnTo>
                <a:lnTo>
                  <a:pt x="36814" y="57387"/>
                </a:lnTo>
                <a:lnTo>
                  <a:pt x="20671" y="57387"/>
                </a:lnTo>
                <a:lnTo>
                  <a:pt x="18931" y="56634"/>
                </a:lnTo>
                <a:lnTo>
                  <a:pt x="18010" y="56133"/>
                </a:lnTo>
                <a:lnTo>
                  <a:pt x="17499" y="55632"/>
                </a:lnTo>
                <a:lnTo>
                  <a:pt x="16168" y="52625"/>
                </a:lnTo>
                <a:lnTo>
                  <a:pt x="15759" y="46861"/>
                </a:lnTo>
                <a:lnTo>
                  <a:pt x="15759" y="6264"/>
                </a:lnTo>
                <a:lnTo>
                  <a:pt x="16168" y="4510"/>
                </a:lnTo>
                <a:lnTo>
                  <a:pt x="17499" y="2255"/>
                </a:lnTo>
                <a:lnTo>
                  <a:pt x="18420" y="1753"/>
                </a:lnTo>
                <a:close/>
              </a:path>
              <a:path w="38100" h="62229">
                <a:moveTo>
                  <a:pt x="35715" y="61395"/>
                </a:moveTo>
                <a:lnTo>
                  <a:pt x="16680" y="61395"/>
                </a:lnTo>
                <a:lnTo>
                  <a:pt x="23434" y="61897"/>
                </a:lnTo>
                <a:lnTo>
                  <a:pt x="35510" y="61897"/>
                </a:lnTo>
                <a:lnTo>
                  <a:pt x="35715" y="61395"/>
                </a:lnTo>
                <a:close/>
              </a:path>
              <a:path w="38100" h="62229">
                <a:moveTo>
                  <a:pt x="37761" y="49116"/>
                </a:moveTo>
                <a:lnTo>
                  <a:pt x="36431" y="49116"/>
                </a:lnTo>
                <a:lnTo>
                  <a:pt x="35919" y="49869"/>
                </a:lnTo>
                <a:lnTo>
                  <a:pt x="35919" y="51622"/>
                </a:lnTo>
                <a:lnTo>
                  <a:pt x="34179" y="54880"/>
                </a:lnTo>
                <a:lnTo>
                  <a:pt x="33258" y="56133"/>
                </a:lnTo>
                <a:lnTo>
                  <a:pt x="29677" y="57387"/>
                </a:lnTo>
                <a:lnTo>
                  <a:pt x="36814" y="57387"/>
                </a:lnTo>
                <a:lnTo>
                  <a:pt x="37147" y="55632"/>
                </a:lnTo>
                <a:lnTo>
                  <a:pt x="37761" y="52625"/>
                </a:lnTo>
                <a:lnTo>
                  <a:pt x="37761" y="49116"/>
                </a:lnTo>
                <a:close/>
              </a:path>
              <a:path w="38100" h="62229">
                <a:moveTo>
                  <a:pt x="4912" y="0"/>
                </a:moveTo>
                <a:lnTo>
                  <a:pt x="0" y="0"/>
                </a:lnTo>
                <a:lnTo>
                  <a:pt x="0" y="500"/>
                </a:lnTo>
                <a:lnTo>
                  <a:pt x="921" y="1753"/>
                </a:lnTo>
                <a:lnTo>
                  <a:pt x="22002" y="1753"/>
                </a:lnTo>
                <a:lnTo>
                  <a:pt x="22513" y="1001"/>
                </a:lnTo>
                <a:lnTo>
                  <a:pt x="22513" y="500"/>
                </a:lnTo>
                <a:lnTo>
                  <a:pt x="9005" y="500"/>
                </a:lnTo>
                <a:lnTo>
                  <a:pt x="4912" y="0"/>
                </a:lnTo>
                <a:close/>
              </a:path>
              <a:path w="38100" h="62229">
                <a:moveTo>
                  <a:pt x="22513" y="0"/>
                </a:moveTo>
                <a:lnTo>
                  <a:pt x="18010" y="0"/>
                </a:lnTo>
                <a:lnTo>
                  <a:pt x="13917" y="500"/>
                </a:lnTo>
                <a:lnTo>
                  <a:pt x="22513" y="500"/>
                </a:lnTo>
                <a:lnTo>
                  <a:pt x="2251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7" name="object 187"/>
          <p:cNvSpPr/>
          <p:nvPr/>
        </p:nvSpPr>
        <p:spPr>
          <a:xfrm>
            <a:off x="1720233" y="6601420"/>
            <a:ext cx="38100" cy="62230"/>
          </a:xfrm>
          <a:custGeom>
            <a:avLst/>
            <a:gdLst/>
            <a:ahLst/>
            <a:cxnLst/>
            <a:rect l="l" t="t" r="r" b="b"/>
            <a:pathLst>
              <a:path w="38100" h="62229">
                <a:moveTo>
                  <a:pt x="0" y="0"/>
                </a:moveTo>
                <a:lnTo>
                  <a:pt x="4912" y="0"/>
                </a:lnTo>
                <a:lnTo>
                  <a:pt x="9005" y="500"/>
                </a:lnTo>
                <a:lnTo>
                  <a:pt x="13917" y="500"/>
                </a:lnTo>
                <a:lnTo>
                  <a:pt x="18010" y="0"/>
                </a:lnTo>
                <a:lnTo>
                  <a:pt x="22513" y="0"/>
                </a:lnTo>
                <a:lnTo>
                  <a:pt x="22513" y="1001"/>
                </a:lnTo>
                <a:lnTo>
                  <a:pt x="22002" y="1753"/>
                </a:lnTo>
                <a:lnTo>
                  <a:pt x="18420" y="1753"/>
                </a:lnTo>
                <a:lnTo>
                  <a:pt x="17499" y="2255"/>
                </a:lnTo>
                <a:lnTo>
                  <a:pt x="16168" y="4510"/>
                </a:lnTo>
                <a:lnTo>
                  <a:pt x="15759" y="6264"/>
                </a:lnTo>
                <a:lnTo>
                  <a:pt x="15759" y="46861"/>
                </a:lnTo>
                <a:lnTo>
                  <a:pt x="20671" y="57387"/>
                </a:lnTo>
                <a:lnTo>
                  <a:pt x="29677" y="57387"/>
                </a:lnTo>
                <a:lnTo>
                  <a:pt x="33258" y="56133"/>
                </a:lnTo>
                <a:lnTo>
                  <a:pt x="34179" y="54880"/>
                </a:lnTo>
                <a:lnTo>
                  <a:pt x="35919" y="51622"/>
                </a:lnTo>
                <a:lnTo>
                  <a:pt x="35919" y="49869"/>
                </a:lnTo>
                <a:lnTo>
                  <a:pt x="36431" y="49116"/>
                </a:lnTo>
                <a:lnTo>
                  <a:pt x="37761" y="49116"/>
                </a:lnTo>
                <a:lnTo>
                  <a:pt x="37761" y="52625"/>
                </a:lnTo>
                <a:lnTo>
                  <a:pt x="36942" y="56634"/>
                </a:lnTo>
                <a:lnTo>
                  <a:pt x="36431" y="59642"/>
                </a:lnTo>
                <a:lnTo>
                  <a:pt x="35510" y="61897"/>
                </a:lnTo>
                <a:lnTo>
                  <a:pt x="23434" y="61897"/>
                </a:lnTo>
                <a:lnTo>
                  <a:pt x="16680" y="61395"/>
                </a:lnTo>
                <a:lnTo>
                  <a:pt x="9005" y="61395"/>
                </a:lnTo>
                <a:lnTo>
                  <a:pt x="5423" y="61897"/>
                </a:lnTo>
                <a:lnTo>
                  <a:pt x="921" y="61897"/>
                </a:lnTo>
                <a:lnTo>
                  <a:pt x="409" y="61395"/>
                </a:lnTo>
                <a:lnTo>
                  <a:pt x="409" y="60644"/>
                </a:lnTo>
                <a:lnTo>
                  <a:pt x="921" y="60143"/>
                </a:lnTo>
                <a:lnTo>
                  <a:pt x="4502" y="60143"/>
                </a:lnTo>
                <a:lnTo>
                  <a:pt x="5423" y="59642"/>
                </a:lnTo>
                <a:lnTo>
                  <a:pt x="6242" y="58389"/>
                </a:lnTo>
                <a:lnTo>
                  <a:pt x="6242" y="57387"/>
                </a:lnTo>
                <a:lnTo>
                  <a:pt x="6754" y="55632"/>
                </a:lnTo>
                <a:lnTo>
                  <a:pt x="6754" y="4510"/>
                </a:lnTo>
                <a:lnTo>
                  <a:pt x="6242" y="3508"/>
                </a:lnTo>
                <a:lnTo>
                  <a:pt x="4912" y="2255"/>
                </a:lnTo>
                <a:lnTo>
                  <a:pt x="3991" y="1753"/>
                </a:lnTo>
                <a:lnTo>
                  <a:pt x="921" y="1753"/>
                </a:lnTo>
                <a:lnTo>
                  <a:pt x="0" y="50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8" name="object 188"/>
          <p:cNvSpPr/>
          <p:nvPr/>
        </p:nvSpPr>
        <p:spPr>
          <a:xfrm>
            <a:off x="1732308" y="6635627"/>
            <a:ext cx="0" cy="9525"/>
          </a:xfrm>
          <a:custGeom>
            <a:avLst/>
            <a:gdLst/>
            <a:ahLst/>
            <a:cxnLst/>
            <a:rect l="l" t="t" r="r" b="b"/>
            <a:pathLst>
              <a:path w="0" h="9525">
                <a:moveTo>
                  <a:pt x="0" y="0"/>
                </a:moveTo>
                <a:lnTo>
                  <a:pt x="0" y="9021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9" name="object 189"/>
          <p:cNvSpPr/>
          <p:nvPr/>
        </p:nvSpPr>
        <p:spPr>
          <a:xfrm>
            <a:off x="1732308" y="6644648"/>
            <a:ext cx="635" cy="6350"/>
          </a:xfrm>
          <a:custGeom>
            <a:avLst/>
            <a:gdLst/>
            <a:ahLst/>
            <a:cxnLst/>
            <a:rect l="l" t="t" r="r" b="b"/>
            <a:pathLst>
              <a:path w="635" h="6350">
                <a:moveTo>
                  <a:pt x="255" y="-716"/>
                </a:moveTo>
                <a:lnTo>
                  <a:pt x="255" y="6479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0" name="object 190"/>
          <p:cNvSpPr/>
          <p:nvPr/>
        </p:nvSpPr>
        <p:spPr>
          <a:xfrm>
            <a:off x="1732820" y="6650411"/>
            <a:ext cx="1270" cy="3175"/>
          </a:xfrm>
          <a:custGeom>
            <a:avLst/>
            <a:gdLst/>
            <a:ahLst/>
            <a:cxnLst/>
            <a:rect l="l" t="t" r="r" b="b"/>
            <a:pathLst>
              <a:path w="1269" h="3175">
                <a:moveTo>
                  <a:pt x="0" y="0"/>
                </a:moveTo>
                <a:lnTo>
                  <a:pt x="1228" y="3007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1" name="object 191"/>
          <p:cNvSpPr/>
          <p:nvPr/>
        </p:nvSpPr>
        <p:spPr>
          <a:xfrm>
            <a:off x="1734048" y="6653419"/>
            <a:ext cx="635" cy="635"/>
          </a:xfrm>
          <a:custGeom>
            <a:avLst/>
            <a:gdLst/>
            <a:ahLst/>
            <a:cxnLst/>
            <a:rect l="l" t="t" r="r" b="b"/>
            <a:pathLst>
              <a:path w="635" h="634">
                <a:moveTo>
                  <a:pt x="0" y="0"/>
                </a:moveTo>
                <a:lnTo>
                  <a:pt x="511" y="50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2" name="object 192"/>
          <p:cNvSpPr/>
          <p:nvPr/>
        </p:nvSpPr>
        <p:spPr>
          <a:xfrm>
            <a:off x="1734560" y="6653920"/>
            <a:ext cx="1270" cy="635"/>
          </a:xfrm>
          <a:custGeom>
            <a:avLst/>
            <a:gdLst/>
            <a:ahLst/>
            <a:cxnLst/>
            <a:rect l="l" t="t" r="r" b="b"/>
            <a:pathLst>
              <a:path w="1269" h="634">
                <a:moveTo>
                  <a:pt x="0" y="0"/>
                </a:moveTo>
                <a:lnTo>
                  <a:pt x="1023" y="501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3" name="object 193"/>
          <p:cNvSpPr/>
          <p:nvPr/>
        </p:nvSpPr>
        <p:spPr>
          <a:xfrm>
            <a:off x="1735583" y="6654421"/>
            <a:ext cx="1905" cy="1270"/>
          </a:xfrm>
          <a:custGeom>
            <a:avLst/>
            <a:gdLst/>
            <a:ahLst/>
            <a:cxnLst/>
            <a:rect l="l" t="t" r="r" b="b"/>
            <a:pathLst>
              <a:path w="1905" h="1270">
                <a:moveTo>
                  <a:pt x="0" y="0"/>
                </a:moveTo>
                <a:lnTo>
                  <a:pt x="1739" y="751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4" name="object 194"/>
          <p:cNvSpPr/>
          <p:nvPr/>
        </p:nvSpPr>
        <p:spPr>
          <a:xfrm>
            <a:off x="1737323" y="6655173"/>
            <a:ext cx="9525" cy="0"/>
          </a:xfrm>
          <a:custGeom>
            <a:avLst/>
            <a:gdLst/>
            <a:ahLst/>
            <a:cxnLst/>
            <a:rect l="l" t="t" r="r" b="b"/>
            <a:pathLst>
              <a:path w="9525" h="0">
                <a:moveTo>
                  <a:pt x="0" y="0"/>
                </a:moveTo>
                <a:lnTo>
                  <a:pt x="9005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5" name="object 195"/>
          <p:cNvSpPr/>
          <p:nvPr/>
        </p:nvSpPr>
        <p:spPr>
          <a:xfrm>
            <a:off x="1746328" y="6653920"/>
            <a:ext cx="3810" cy="1270"/>
          </a:xfrm>
          <a:custGeom>
            <a:avLst/>
            <a:gdLst/>
            <a:ahLst/>
            <a:cxnLst/>
            <a:rect l="l" t="t" r="r" b="b"/>
            <a:pathLst>
              <a:path w="3810" h="1270">
                <a:moveTo>
                  <a:pt x="0" y="1253"/>
                </a:moveTo>
                <a:lnTo>
                  <a:pt x="3479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6" name="object 196"/>
          <p:cNvSpPr/>
          <p:nvPr/>
        </p:nvSpPr>
        <p:spPr>
          <a:xfrm>
            <a:off x="1749808" y="6652667"/>
            <a:ext cx="1270" cy="1270"/>
          </a:xfrm>
          <a:custGeom>
            <a:avLst/>
            <a:gdLst/>
            <a:ahLst/>
            <a:cxnLst/>
            <a:rect l="l" t="t" r="r" b="b"/>
            <a:pathLst>
              <a:path w="1269" h="1270">
                <a:moveTo>
                  <a:pt x="0" y="1252"/>
                </a:moveTo>
                <a:lnTo>
                  <a:pt x="1023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7" name="object 197"/>
          <p:cNvSpPr/>
          <p:nvPr/>
        </p:nvSpPr>
        <p:spPr>
          <a:xfrm>
            <a:off x="1750831" y="6649409"/>
            <a:ext cx="1905" cy="3810"/>
          </a:xfrm>
          <a:custGeom>
            <a:avLst/>
            <a:gdLst/>
            <a:ahLst/>
            <a:cxnLst/>
            <a:rect l="l" t="t" r="r" b="b"/>
            <a:pathLst>
              <a:path w="1905" h="3809">
                <a:moveTo>
                  <a:pt x="0" y="3258"/>
                </a:moveTo>
                <a:lnTo>
                  <a:pt x="1739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8" name="object 198"/>
          <p:cNvSpPr/>
          <p:nvPr/>
        </p:nvSpPr>
        <p:spPr>
          <a:xfrm>
            <a:off x="1752571" y="6647655"/>
            <a:ext cx="0" cy="1905"/>
          </a:xfrm>
          <a:custGeom>
            <a:avLst/>
            <a:gdLst/>
            <a:ahLst/>
            <a:cxnLst/>
            <a:rect l="l" t="t" r="r" b="b"/>
            <a:pathLst>
              <a:path w="0" h="1904">
                <a:moveTo>
                  <a:pt x="-716" y="877"/>
                </a:moveTo>
                <a:lnTo>
                  <a:pt x="716" y="877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9" name="object 199"/>
          <p:cNvSpPr/>
          <p:nvPr/>
        </p:nvSpPr>
        <p:spPr>
          <a:xfrm>
            <a:off x="1752571" y="6646903"/>
            <a:ext cx="635" cy="1270"/>
          </a:xfrm>
          <a:custGeom>
            <a:avLst/>
            <a:gdLst/>
            <a:ahLst/>
            <a:cxnLst/>
            <a:rect l="l" t="t" r="r" b="b"/>
            <a:pathLst>
              <a:path w="635" h="1270">
                <a:moveTo>
                  <a:pt x="0" y="751"/>
                </a:moveTo>
                <a:lnTo>
                  <a:pt x="511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0" name="object 200"/>
          <p:cNvSpPr/>
          <p:nvPr/>
        </p:nvSpPr>
        <p:spPr>
          <a:xfrm>
            <a:off x="1754054" y="6646185"/>
            <a:ext cx="0" cy="4445"/>
          </a:xfrm>
          <a:custGeom>
            <a:avLst/>
            <a:gdLst/>
            <a:ahLst/>
            <a:cxnLst/>
            <a:rect l="l" t="t" r="r" b="b"/>
            <a:pathLst>
              <a:path w="0" h="4445">
                <a:moveTo>
                  <a:pt x="0" y="0"/>
                </a:moveTo>
                <a:lnTo>
                  <a:pt x="0" y="4226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1" name="object 201"/>
          <p:cNvSpPr/>
          <p:nvPr/>
        </p:nvSpPr>
        <p:spPr>
          <a:xfrm>
            <a:off x="1753594" y="6650411"/>
            <a:ext cx="1270" cy="4445"/>
          </a:xfrm>
          <a:custGeom>
            <a:avLst/>
            <a:gdLst/>
            <a:ahLst/>
            <a:cxnLst/>
            <a:rect l="l" t="t" r="r" b="b"/>
            <a:pathLst>
              <a:path w="1269" h="4445">
                <a:moveTo>
                  <a:pt x="716" y="0"/>
                </a:moveTo>
                <a:lnTo>
                  <a:pt x="0" y="4009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2" name="object 202"/>
          <p:cNvSpPr/>
          <p:nvPr/>
        </p:nvSpPr>
        <p:spPr>
          <a:xfrm>
            <a:off x="1753082" y="6654421"/>
            <a:ext cx="635" cy="3175"/>
          </a:xfrm>
          <a:custGeom>
            <a:avLst/>
            <a:gdLst/>
            <a:ahLst/>
            <a:cxnLst/>
            <a:rect l="l" t="t" r="r" b="b"/>
            <a:pathLst>
              <a:path w="635" h="3175">
                <a:moveTo>
                  <a:pt x="511" y="0"/>
                </a:moveTo>
                <a:lnTo>
                  <a:pt x="0" y="3007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3" name="object 203"/>
          <p:cNvSpPr/>
          <p:nvPr/>
        </p:nvSpPr>
        <p:spPr>
          <a:xfrm>
            <a:off x="1752059" y="6657429"/>
            <a:ext cx="1270" cy="2540"/>
          </a:xfrm>
          <a:custGeom>
            <a:avLst/>
            <a:gdLst/>
            <a:ahLst/>
            <a:cxnLst/>
            <a:rect l="l" t="t" r="r" b="b"/>
            <a:pathLst>
              <a:path w="1269" h="2540">
                <a:moveTo>
                  <a:pt x="1023" y="0"/>
                </a:moveTo>
                <a:lnTo>
                  <a:pt x="0" y="2255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4" name="object 204"/>
          <p:cNvSpPr/>
          <p:nvPr/>
        </p:nvSpPr>
        <p:spPr>
          <a:xfrm>
            <a:off x="1740086" y="6659684"/>
            <a:ext cx="12065" cy="0"/>
          </a:xfrm>
          <a:custGeom>
            <a:avLst/>
            <a:gdLst/>
            <a:ahLst/>
            <a:cxnLst/>
            <a:rect l="l" t="t" r="r" b="b"/>
            <a:pathLst>
              <a:path w="12064" h="0">
                <a:moveTo>
                  <a:pt x="11973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5" name="object 205"/>
          <p:cNvSpPr/>
          <p:nvPr/>
        </p:nvSpPr>
        <p:spPr>
          <a:xfrm>
            <a:off x="1733332" y="6659182"/>
            <a:ext cx="6985" cy="635"/>
          </a:xfrm>
          <a:custGeom>
            <a:avLst/>
            <a:gdLst/>
            <a:ahLst/>
            <a:cxnLst/>
            <a:rect l="l" t="t" r="r" b="b"/>
            <a:pathLst>
              <a:path w="6985" h="634">
                <a:moveTo>
                  <a:pt x="-717" y="250"/>
                </a:moveTo>
                <a:lnTo>
                  <a:pt x="7471" y="25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6" name="object 206"/>
          <p:cNvSpPr/>
          <p:nvPr/>
        </p:nvSpPr>
        <p:spPr>
          <a:xfrm>
            <a:off x="1725554" y="6659182"/>
            <a:ext cx="8255" cy="0"/>
          </a:xfrm>
          <a:custGeom>
            <a:avLst/>
            <a:gdLst/>
            <a:ahLst/>
            <a:cxnLst/>
            <a:rect l="l" t="t" r="r" b="b"/>
            <a:pathLst>
              <a:path w="8255" h="0">
                <a:moveTo>
                  <a:pt x="7777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7" name="object 207"/>
          <p:cNvSpPr/>
          <p:nvPr/>
        </p:nvSpPr>
        <p:spPr>
          <a:xfrm>
            <a:off x="1722075" y="6659182"/>
            <a:ext cx="3810" cy="635"/>
          </a:xfrm>
          <a:custGeom>
            <a:avLst/>
            <a:gdLst/>
            <a:ahLst/>
            <a:cxnLst/>
            <a:rect l="l" t="t" r="r" b="b"/>
            <a:pathLst>
              <a:path w="3810" h="634">
                <a:moveTo>
                  <a:pt x="3479" y="0"/>
                </a:moveTo>
                <a:lnTo>
                  <a:pt x="0" y="501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8" name="object 208"/>
          <p:cNvSpPr/>
          <p:nvPr/>
        </p:nvSpPr>
        <p:spPr>
          <a:xfrm>
            <a:off x="1717572" y="6659684"/>
            <a:ext cx="5080" cy="0"/>
          </a:xfrm>
          <a:custGeom>
            <a:avLst/>
            <a:gdLst/>
            <a:ahLst/>
            <a:cxnLst/>
            <a:rect l="l" t="t" r="r" b="b"/>
            <a:pathLst>
              <a:path w="5080" h="0">
                <a:moveTo>
                  <a:pt x="4502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9" name="object 209"/>
          <p:cNvSpPr/>
          <p:nvPr/>
        </p:nvSpPr>
        <p:spPr>
          <a:xfrm>
            <a:off x="1717060" y="6659182"/>
            <a:ext cx="635" cy="635"/>
          </a:xfrm>
          <a:custGeom>
            <a:avLst/>
            <a:gdLst/>
            <a:ahLst/>
            <a:cxnLst/>
            <a:rect l="l" t="t" r="r" b="b"/>
            <a:pathLst>
              <a:path w="635" h="634">
                <a:moveTo>
                  <a:pt x="511" y="501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0" name="object 210"/>
          <p:cNvSpPr/>
          <p:nvPr/>
        </p:nvSpPr>
        <p:spPr>
          <a:xfrm>
            <a:off x="1717060" y="6658431"/>
            <a:ext cx="0" cy="1270"/>
          </a:xfrm>
          <a:custGeom>
            <a:avLst/>
            <a:gdLst/>
            <a:ahLst/>
            <a:cxnLst/>
            <a:rect l="l" t="t" r="r" b="b"/>
            <a:pathLst>
              <a:path w="0" h="1270">
                <a:moveTo>
                  <a:pt x="-716" y="375"/>
                </a:moveTo>
                <a:lnTo>
                  <a:pt x="716" y="375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1" name="object 211"/>
          <p:cNvSpPr/>
          <p:nvPr/>
        </p:nvSpPr>
        <p:spPr>
          <a:xfrm>
            <a:off x="1717060" y="6657930"/>
            <a:ext cx="635" cy="635"/>
          </a:xfrm>
          <a:custGeom>
            <a:avLst/>
            <a:gdLst/>
            <a:ahLst/>
            <a:cxnLst/>
            <a:rect l="l" t="t" r="r" b="b"/>
            <a:pathLst>
              <a:path w="635" h="634">
                <a:moveTo>
                  <a:pt x="0" y="501"/>
                </a:moveTo>
                <a:lnTo>
                  <a:pt x="511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2" name="object 212"/>
          <p:cNvSpPr/>
          <p:nvPr/>
        </p:nvSpPr>
        <p:spPr>
          <a:xfrm>
            <a:off x="1717572" y="6657930"/>
            <a:ext cx="3810" cy="0"/>
          </a:xfrm>
          <a:custGeom>
            <a:avLst/>
            <a:gdLst/>
            <a:ahLst/>
            <a:cxnLst/>
            <a:rect l="l" t="t" r="r" b="b"/>
            <a:pathLst>
              <a:path w="3810" h="0">
                <a:moveTo>
                  <a:pt x="0" y="0"/>
                </a:moveTo>
                <a:lnTo>
                  <a:pt x="3479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3" name="object 213"/>
          <p:cNvSpPr/>
          <p:nvPr/>
        </p:nvSpPr>
        <p:spPr>
          <a:xfrm>
            <a:off x="1721051" y="6657429"/>
            <a:ext cx="1270" cy="635"/>
          </a:xfrm>
          <a:custGeom>
            <a:avLst/>
            <a:gdLst/>
            <a:ahLst/>
            <a:cxnLst/>
            <a:rect l="l" t="t" r="r" b="b"/>
            <a:pathLst>
              <a:path w="1269" h="634">
                <a:moveTo>
                  <a:pt x="0" y="500"/>
                </a:moveTo>
                <a:lnTo>
                  <a:pt x="1023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4" name="object 214"/>
          <p:cNvSpPr/>
          <p:nvPr/>
        </p:nvSpPr>
        <p:spPr>
          <a:xfrm>
            <a:off x="1722075" y="6656175"/>
            <a:ext cx="1270" cy="1270"/>
          </a:xfrm>
          <a:custGeom>
            <a:avLst/>
            <a:gdLst/>
            <a:ahLst/>
            <a:cxnLst/>
            <a:rect l="l" t="t" r="r" b="b"/>
            <a:pathLst>
              <a:path w="1269" h="1270">
                <a:moveTo>
                  <a:pt x="0" y="1253"/>
                </a:moveTo>
                <a:lnTo>
                  <a:pt x="716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5" name="object 215"/>
          <p:cNvSpPr/>
          <p:nvPr/>
        </p:nvSpPr>
        <p:spPr>
          <a:xfrm>
            <a:off x="1722791" y="6653419"/>
            <a:ext cx="635" cy="1905"/>
          </a:xfrm>
          <a:custGeom>
            <a:avLst/>
            <a:gdLst/>
            <a:ahLst/>
            <a:cxnLst/>
            <a:rect l="l" t="t" r="r" b="b"/>
            <a:pathLst>
              <a:path w="635" h="1904">
                <a:moveTo>
                  <a:pt x="0" y="1753"/>
                </a:moveTo>
                <a:lnTo>
                  <a:pt x="511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6" name="object 216"/>
          <p:cNvSpPr/>
          <p:nvPr/>
        </p:nvSpPr>
        <p:spPr>
          <a:xfrm>
            <a:off x="1723047" y="6602297"/>
            <a:ext cx="0" cy="53975"/>
          </a:xfrm>
          <a:custGeom>
            <a:avLst/>
            <a:gdLst/>
            <a:ahLst/>
            <a:cxnLst/>
            <a:rect l="l" t="t" r="r" b="b"/>
            <a:pathLst>
              <a:path w="0" h="53975">
                <a:moveTo>
                  <a:pt x="0" y="0"/>
                </a:moveTo>
                <a:lnTo>
                  <a:pt x="0" y="53878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7" name="object 217"/>
          <p:cNvSpPr/>
          <p:nvPr/>
        </p:nvSpPr>
        <p:spPr>
          <a:xfrm>
            <a:off x="1722791" y="6601295"/>
            <a:ext cx="635" cy="1270"/>
          </a:xfrm>
          <a:custGeom>
            <a:avLst/>
            <a:gdLst/>
            <a:ahLst/>
            <a:cxnLst/>
            <a:rect l="l" t="t" r="r" b="b"/>
            <a:pathLst>
              <a:path w="635" h="1270">
                <a:moveTo>
                  <a:pt x="511" y="1001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8" name="object 218"/>
          <p:cNvSpPr/>
          <p:nvPr/>
        </p:nvSpPr>
        <p:spPr>
          <a:xfrm>
            <a:off x="1721563" y="6600042"/>
            <a:ext cx="1270" cy="1270"/>
          </a:xfrm>
          <a:custGeom>
            <a:avLst/>
            <a:gdLst/>
            <a:ahLst/>
            <a:cxnLst/>
            <a:rect l="l" t="t" r="r" b="b"/>
            <a:pathLst>
              <a:path w="1269" h="1270">
                <a:moveTo>
                  <a:pt x="1228" y="1253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9" name="object 219"/>
          <p:cNvSpPr/>
          <p:nvPr/>
        </p:nvSpPr>
        <p:spPr>
          <a:xfrm>
            <a:off x="1720540" y="6599540"/>
            <a:ext cx="1270" cy="635"/>
          </a:xfrm>
          <a:custGeom>
            <a:avLst/>
            <a:gdLst/>
            <a:ahLst/>
            <a:cxnLst/>
            <a:rect l="l" t="t" r="r" b="b"/>
            <a:pathLst>
              <a:path w="1269" h="634">
                <a:moveTo>
                  <a:pt x="1023" y="501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0" name="object 220"/>
          <p:cNvSpPr/>
          <p:nvPr/>
        </p:nvSpPr>
        <p:spPr>
          <a:xfrm>
            <a:off x="1717572" y="6599540"/>
            <a:ext cx="3175" cy="0"/>
          </a:xfrm>
          <a:custGeom>
            <a:avLst/>
            <a:gdLst/>
            <a:ahLst/>
            <a:cxnLst/>
            <a:rect l="l" t="t" r="r" b="b"/>
            <a:pathLst>
              <a:path w="3175" h="0">
                <a:moveTo>
                  <a:pt x="2967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1" name="object 221"/>
          <p:cNvSpPr/>
          <p:nvPr/>
        </p:nvSpPr>
        <p:spPr>
          <a:xfrm>
            <a:off x="1716549" y="6598287"/>
            <a:ext cx="1270" cy="1270"/>
          </a:xfrm>
          <a:custGeom>
            <a:avLst/>
            <a:gdLst/>
            <a:ahLst/>
            <a:cxnLst/>
            <a:rect l="l" t="t" r="r" b="b"/>
            <a:pathLst>
              <a:path w="1269" h="1270">
                <a:moveTo>
                  <a:pt x="1023" y="1253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2" name="object 222"/>
          <p:cNvSpPr/>
          <p:nvPr/>
        </p:nvSpPr>
        <p:spPr>
          <a:xfrm>
            <a:off x="1716549" y="6597786"/>
            <a:ext cx="0" cy="635"/>
          </a:xfrm>
          <a:custGeom>
            <a:avLst/>
            <a:gdLst/>
            <a:ahLst/>
            <a:cxnLst/>
            <a:rect l="l" t="t" r="r" b="b"/>
            <a:pathLst>
              <a:path w="0" h="634">
                <a:moveTo>
                  <a:pt x="-716" y="250"/>
                </a:moveTo>
                <a:lnTo>
                  <a:pt x="716" y="25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3" name="object 223"/>
          <p:cNvSpPr/>
          <p:nvPr/>
        </p:nvSpPr>
        <p:spPr>
          <a:xfrm>
            <a:off x="1716549" y="6597786"/>
            <a:ext cx="5080" cy="0"/>
          </a:xfrm>
          <a:custGeom>
            <a:avLst/>
            <a:gdLst/>
            <a:ahLst/>
            <a:cxnLst/>
            <a:rect l="l" t="t" r="r" b="b"/>
            <a:pathLst>
              <a:path w="5080" h="0">
                <a:moveTo>
                  <a:pt x="0" y="0"/>
                </a:moveTo>
                <a:lnTo>
                  <a:pt x="5014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4" name="object 224"/>
          <p:cNvSpPr/>
          <p:nvPr/>
        </p:nvSpPr>
        <p:spPr>
          <a:xfrm>
            <a:off x="1721563" y="6597786"/>
            <a:ext cx="4445" cy="635"/>
          </a:xfrm>
          <a:custGeom>
            <a:avLst/>
            <a:gdLst/>
            <a:ahLst/>
            <a:cxnLst/>
            <a:rect l="l" t="t" r="r" b="b"/>
            <a:pathLst>
              <a:path w="4444" h="634">
                <a:moveTo>
                  <a:pt x="-717" y="250"/>
                </a:moveTo>
                <a:lnTo>
                  <a:pt x="4708" y="25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5" name="object 225"/>
          <p:cNvSpPr/>
          <p:nvPr/>
        </p:nvSpPr>
        <p:spPr>
          <a:xfrm>
            <a:off x="1725554" y="6598287"/>
            <a:ext cx="5080" cy="0"/>
          </a:xfrm>
          <a:custGeom>
            <a:avLst/>
            <a:gdLst/>
            <a:ahLst/>
            <a:cxnLst/>
            <a:rect l="l" t="t" r="r" b="b"/>
            <a:pathLst>
              <a:path w="5080" h="0">
                <a:moveTo>
                  <a:pt x="0" y="0"/>
                </a:moveTo>
                <a:lnTo>
                  <a:pt x="5014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6" name="object 226"/>
          <p:cNvSpPr/>
          <p:nvPr/>
        </p:nvSpPr>
        <p:spPr>
          <a:xfrm>
            <a:off x="1730569" y="6597786"/>
            <a:ext cx="4445" cy="635"/>
          </a:xfrm>
          <a:custGeom>
            <a:avLst/>
            <a:gdLst/>
            <a:ahLst/>
            <a:cxnLst/>
            <a:rect l="l" t="t" r="r" b="b"/>
            <a:pathLst>
              <a:path w="4444" h="634">
                <a:moveTo>
                  <a:pt x="-717" y="250"/>
                </a:moveTo>
                <a:lnTo>
                  <a:pt x="4708" y="25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7" name="object 227"/>
          <p:cNvSpPr/>
          <p:nvPr/>
        </p:nvSpPr>
        <p:spPr>
          <a:xfrm>
            <a:off x="1734560" y="6597786"/>
            <a:ext cx="5080" cy="0"/>
          </a:xfrm>
          <a:custGeom>
            <a:avLst/>
            <a:gdLst/>
            <a:ahLst/>
            <a:cxnLst/>
            <a:rect l="l" t="t" r="r" b="b"/>
            <a:pathLst>
              <a:path w="5080" h="0">
                <a:moveTo>
                  <a:pt x="0" y="0"/>
                </a:moveTo>
                <a:lnTo>
                  <a:pt x="4502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8" name="object 228"/>
          <p:cNvSpPr/>
          <p:nvPr/>
        </p:nvSpPr>
        <p:spPr>
          <a:xfrm>
            <a:off x="1739062" y="6597786"/>
            <a:ext cx="0" cy="1270"/>
          </a:xfrm>
          <a:custGeom>
            <a:avLst/>
            <a:gdLst/>
            <a:ahLst/>
            <a:cxnLst/>
            <a:rect l="l" t="t" r="r" b="b"/>
            <a:pathLst>
              <a:path w="0" h="1270">
                <a:moveTo>
                  <a:pt x="-716" y="501"/>
                </a:moveTo>
                <a:lnTo>
                  <a:pt x="716" y="501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9" name="object 229"/>
          <p:cNvSpPr/>
          <p:nvPr/>
        </p:nvSpPr>
        <p:spPr>
          <a:xfrm>
            <a:off x="1738551" y="6598789"/>
            <a:ext cx="635" cy="1270"/>
          </a:xfrm>
          <a:custGeom>
            <a:avLst/>
            <a:gdLst/>
            <a:ahLst/>
            <a:cxnLst/>
            <a:rect l="l" t="t" r="r" b="b"/>
            <a:pathLst>
              <a:path w="635" h="1270">
                <a:moveTo>
                  <a:pt x="511" y="0"/>
                </a:moveTo>
                <a:lnTo>
                  <a:pt x="0" y="751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0" name="object 230"/>
          <p:cNvSpPr/>
          <p:nvPr/>
        </p:nvSpPr>
        <p:spPr>
          <a:xfrm>
            <a:off x="1735071" y="6599540"/>
            <a:ext cx="3810" cy="0"/>
          </a:xfrm>
          <a:custGeom>
            <a:avLst/>
            <a:gdLst/>
            <a:ahLst/>
            <a:cxnLst/>
            <a:rect l="l" t="t" r="r" b="b"/>
            <a:pathLst>
              <a:path w="3810" h="0">
                <a:moveTo>
                  <a:pt x="3479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1" name="object 231"/>
          <p:cNvSpPr/>
          <p:nvPr/>
        </p:nvSpPr>
        <p:spPr>
          <a:xfrm>
            <a:off x="1734048" y="6599540"/>
            <a:ext cx="1270" cy="635"/>
          </a:xfrm>
          <a:custGeom>
            <a:avLst/>
            <a:gdLst/>
            <a:ahLst/>
            <a:cxnLst/>
            <a:rect l="l" t="t" r="r" b="b"/>
            <a:pathLst>
              <a:path w="1269" h="634">
                <a:moveTo>
                  <a:pt x="1023" y="0"/>
                </a:moveTo>
                <a:lnTo>
                  <a:pt x="0" y="501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2" name="object 232"/>
          <p:cNvSpPr/>
          <p:nvPr/>
        </p:nvSpPr>
        <p:spPr>
          <a:xfrm>
            <a:off x="1732820" y="6600042"/>
            <a:ext cx="1270" cy="2540"/>
          </a:xfrm>
          <a:custGeom>
            <a:avLst/>
            <a:gdLst/>
            <a:ahLst/>
            <a:cxnLst/>
            <a:rect l="l" t="t" r="r" b="b"/>
            <a:pathLst>
              <a:path w="1269" h="2540">
                <a:moveTo>
                  <a:pt x="1228" y="0"/>
                </a:moveTo>
                <a:lnTo>
                  <a:pt x="0" y="2255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3" name="object 233"/>
          <p:cNvSpPr/>
          <p:nvPr/>
        </p:nvSpPr>
        <p:spPr>
          <a:xfrm>
            <a:off x="1732308" y="6602297"/>
            <a:ext cx="635" cy="1905"/>
          </a:xfrm>
          <a:custGeom>
            <a:avLst/>
            <a:gdLst/>
            <a:ahLst/>
            <a:cxnLst/>
            <a:rect l="l" t="t" r="r" b="b"/>
            <a:pathLst>
              <a:path w="635" h="1904">
                <a:moveTo>
                  <a:pt x="511" y="0"/>
                </a:moveTo>
                <a:lnTo>
                  <a:pt x="0" y="1754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4" name="object 234"/>
          <p:cNvSpPr/>
          <p:nvPr/>
        </p:nvSpPr>
        <p:spPr>
          <a:xfrm>
            <a:off x="1732308" y="6604051"/>
            <a:ext cx="0" cy="17780"/>
          </a:xfrm>
          <a:custGeom>
            <a:avLst/>
            <a:gdLst/>
            <a:ahLst/>
            <a:cxnLst/>
            <a:rect l="l" t="t" r="r" b="b"/>
            <a:pathLst>
              <a:path w="0" h="17779">
                <a:moveTo>
                  <a:pt x="0" y="0"/>
                </a:moveTo>
                <a:lnTo>
                  <a:pt x="0" y="1729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5" name="object 235"/>
          <p:cNvSpPr/>
          <p:nvPr/>
        </p:nvSpPr>
        <p:spPr>
          <a:xfrm>
            <a:off x="1732308" y="6621343"/>
            <a:ext cx="0" cy="14604"/>
          </a:xfrm>
          <a:custGeom>
            <a:avLst/>
            <a:gdLst/>
            <a:ahLst/>
            <a:cxnLst/>
            <a:rect l="l" t="t" r="r" b="b"/>
            <a:pathLst>
              <a:path w="0" h="14604">
                <a:moveTo>
                  <a:pt x="0" y="0"/>
                </a:moveTo>
                <a:lnTo>
                  <a:pt x="0" y="14284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6" name="object 236"/>
          <p:cNvSpPr/>
          <p:nvPr/>
        </p:nvSpPr>
        <p:spPr>
          <a:xfrm>
            <a:off x="1876703" y="6601420"/>
            <a:ext cx="23495" cy="62230"/>
          </a:xfrm>
          <a:custGeom>
            <a:avLst/>
            <a:gdLst/>
            <a:ahLst/>
            <a:cxnLst/>
            <a:rect l="l" t="t" r="r" b="b"/>
            <a:pathLst>
              <a:path w="23494" h="62229">
                <a:moveTo>
                  <a:pt x="22513" y="60143"/>
                </a:moveTo>
                <a:lnTo>
                  <a:pt x="511" y="60143"/>
                </a:lnTo>
                <a:lnTo>
                  <a:pt x="0" y="60644"/>
                </a:lnTo>
                <a:lnTo>
                  <a:pt x="0" y="61395"/>
                </a:lnTo>
                <a:lnTo>
                  <a:pt x="511" y="61897"/>
                </a:lnTo>
                <a:lnTo>
                  <a:pt x="5014" y="61897"/>
                </a:lnTo>
                <a:lnTo>
                  <a:pt x="8289" y="61395"/>
                </a:lnTo>
                <a:lnTo>
                  <a:pt x="22288" y="61395"/>
                </a:lnTo>
                <a:lnTo>
                  <a:pt x="23025" y="60644"/>
                </a:lnTo>
                <a:lnTo>
                  <a:pt x="22513" y="60143"/>
                </a:lnTo>
                <a:close/>
              </a:path>
              <a:path w="23494" h="62229">
                <a:moveTo>
                  <a:pt x="22288" y="61395"/>
                </a:moveTo>
                <a:lnTo>
                  <a:pt x="13508" y="61395"/>
                </a:lnTo>
                <a:lnTo>
                  <a:pt x="16782" y="61897"/>
                </a:lnTo>
                <a:lnTo>
                  <a:pt x="21797" y="61897"/>
                </a:lnTo>
                <a:lnTo>
                  <a:pt x="22288" y="61395"/>
                </a:lnTo>
                <a:close/>
              </a:path>
              <a:path w="23494" h="62229">
                <a:moveTo>
                  <a:pt x="18010" y="1753"/>
                </a:moveTo>
                <a:lnTo>
                  <a:pt x="3786" y="1753"/>
                </a:lnTo>
                <a:lnTo>
                  <a:pt x="5014" y="2255"/>
                </a:lnTo>
                <a:lnTo>
                  <a:pt x="6037" y="4510"/>
                </a:lnTo>
                <a:lnTo>
                  <a:pt x="6037" y="56133"/>
                </a:lnTo>
                <a:lnTo>
                  <a:pt x="5526" y="57887"/>
                </a:lnTo>
                <a:lnTo>
                  <a:pt x="5526" y="58890"/>
                </a:lnTo>
                <a:lnTo>
                  <a:pt x="5014" y="59642"/>
                </a:lnTo>
                <a:lnTo>
                  <a:pt x="3786" y="60143"/>
                </a:lnTo>
                <a:lnTo>
                  <a:pt x="18522" y="60143"/>
                </a:lnTo>
                <a:lnTo>
                  <a:pt x="16271" y="58890"/>
                </a:lnTo>
                <a:lnTo>
                  <a:pt x="15759" y="57887"/>
                </a:lnTo>
                <a:lnTo>
                  <a:pt x="15759" y="56133"/>
                </a:lnTo>
                <a:lnTo>
                  <a:pt x="15043" y="51622"/>
                </a:lnTo>
                <a:lnTo>
                  <a:pt x="15043" y="6264"/>
                </a:lnTo>
                <a:lnTo>
                  <a:pt x="15759" y="4510"/>
                </a:lnTo>
                <a:lnTo>
                  <a:pt x="16782" y="2255"/>
                </a:lnTo>
                <a:lnTo>
                  <a:pt x="18010" y="1753"/>
                </a:lnTo>
                <a:close/>
              </a:path>
              <a:path w="23494" h="62229">
                <a:moveTo>
                  <a:pt x="1535" y="0"/>
                </a:moveTo>
                <a:lnTo>
                  <a:pt x="0" y="0"/>
                </a:lnTo>
                <a:lnTo>
                  <a:pt x="0" y="500"/>
                </a:lnTo>
                <a:lnTo>
                  <a:pt x="1023" y="1753"/>
                </a:lnTo>
                <a:lnTo>
                  <a:pt x="20262" y="1753"/>
                </a:lnTo>
                <a:lnTo>
                  <a:pt x="21285" y="500"/>
                </a:lnTo>
                <a:lnTo>
                  <a:pt x="6754" y="500"/>
                </a:lnTo>
                <a:lnTo>
                  <a:pt x="1535" y="0"/>
                </a:lnTo>
                <a:close/>
              </a:path>
              <a:path w="23494" h="62229">
                <a:moveTo>
                  <a:pt x="21285" y="0"/>
                </a:moveTo>
                <a:lnTo>
                  <a:pt x="17294" y="0"/>
                </a:lnTo>
                <a:lnTo>
                  <a:pt x="15043" y="500"/>
                </a:lnTo>
                <a:lnTo>
                  <a:pt x="21285" y="500"/>
                </a:lnTo>
                <a:lnTo>
                  <a:pt x="2128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7" name="object 237"/>
          <p:cNvSpPr/>
          <p:nvPr/>
        </p:nvSpPr>
        <p:spPr>
          <a:xfrm>
            <a:off x="1876703" y="6601420"/>
            <a:ext cx="23495" cy="62230"/>
          </a:xfrm>
          <a:custGeom>
            <a:avLst/>
            <a:gdLst/>
            <a:ahLst/>
            <a:cxnLst/>
            <a:rect l="l" t="t" r="r" b="b"/>
            <a:pathLst>
              <a:path w="23494" h="62229">
                <a:moveTo>
                  <a:pt x="0" y="0"/>
                </a:moveTo>
                <a:lnTo>
                  <a:pt x="1535" y="0"/>
                </a:lnTo>
                <a:lnTo>
                  <a:pt x="6754" y="500"/>
                </a:lnTo>
                <a:lnTo>
                  <a:pt x="15043" y="500"/>
                </a:lnTo>
                <a:lnTo>
                  <a:pt x="17294" y="0"/>
                </a:lnTo>
                <a:lnTo>
                  <a:pt x="21285" y="0"/>
                </a:lnTo>
                <a:lnTo>
                  <a:pt x="21285" y="500"/>
                </a:lnTo>
                <a:lnTo>
                  <a:pt x="20262" y="1753"/>
                </a:lnTo>
                <a:lnTo>
                  <a:pt x="18010" y="1753"/>
                </a:lnTo>
                <a:lnTo>
                  <a:pt x="16782" y="2255"/>
                </a:lnTo>
                <a:lnTo>
                  <a:pt x="15759" y="4510"/>
                </a:lnTo>
                <a:lnTo>
                  <a:pt x="15043" y="6264"/>
                </a:lnTo>
                <a:lnTo>
                  <a:pt x="15043" y="51622"/>
                </a:lnTo>
                <a:lnTo>
                  <a:pt x="15759" y="56133"/>
                </a:lnTo>
                <a:lnTo>
                  <a:pt x="15759" y="57887"/>
                </a:lnTo>
                <a:lnTo>
                  <a:pt x="16271" y="58890"/>
                </a:lnTo>
                <a:lnTo>
                  <a:pt x="18522" y="60143"/>
                </a:lnTo>
                <a:lnTo>
                  <a:pt x="22513" y="60143"/>
                </a:lnTo>
                <a:lnTo>
                  <a:pt x="23025" y="60644"/>
                </a:lnTo>
                <a:lnTo>
                  <a:pt x="21797" y="61897"/>
                </a:lnTo>
                <a:lnTo>
                  <a:pt x="16782" y="61897"/>
                </a:lnTo>
                <a:lnTo>
                  <a:pt x="13508" y="61395"/>
                </a:lnTo>
                <a:lnTo>
                  <a:pt x="8289" y="61395"/>
                </a:lnTo>
                <a:lnTo>
                  <a:pt x="5014" y="61897"/>
                </a:lnTo>
                <a:lnTo>
                  <a:pt x="511" y="61897"/>
                </a:lnTo>
                <a:lnTo>
                  <a:pt x="0" y="61395"/>
                </a:lnTo>
                <a:lnTo>
                  <a:pt x="0" y="60644"/>
                </a:lnTo>
                <a:lnTo>
                  <a:pt x="511" y="60143"/>
                </a:lnTo>
                <a:lnTo>
                  <a:pt x="3786" y="60143"/>
                </a:lnTo>
                <a:lnTo>
                  <a:pt x="5014" y="59642"/>
                </a:lnTo>
                <a:lnTo>
                  <a:pt x="5526" y="58890"/>
                </a:lnTo>
                <a:lnTo>
                  <a:pt x="5526" y="57887"/>
                </a:lnTo>
                <a:lnTo>
                  <a:pt x="6037" y="56133"/>
                </a:lnTo>
                <a:lnTo>
                  <a:pt x="6037" y="4510"/>
                </a:lnTo>
                <a:lnTo>
                  <a:pt x="5014" y="2255"/>
                </a:lnTo>
                <a:lnTo>
                  <a:pt x="3786" y="1753"/>
                </a:lnTo>
                <a:lnTo>
                  <a:pt x="1023" y="1753"/>
                </a:lnTo>
                <a:lnTo>
                  <a:pt x="0" y="50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8" name="object 238"/>
          <p:cNvSpPr/>
          <p:nvPr/>
        </p:nvSpPr>
        <p:spPr>
          <a:xfrm>
            <a:off x="1879159" y="6602297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45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9" name="object 239"/>
          <p:cNvSpPr/>
          <p:nvPr/>
        </p:nvSpPr>
        <p:spPr>
          <a:xfrm>
            <a:off x="1878136" y="6600042"/>
            <a:ext cx="1270" cy="2540"/>
          </a:xfrm>
          <a:custGeom>
            <a:avLst/>
            <a:gdLst/>
            <a:ahLst/>
            <a:cxnLst/>
            <a:rect l="l" t="t" r="r" b="b"/>
            <a:pathLst>
              <a:path w="1269" h="2540">
                <a:moveTo>
                  <a:pt x="1023" y="2255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0" name="object 240"/>
          <p:cNvSpPr/>
          <p:nvPr/>
        </p:nvSpPr>
        <p:spPr>
          <a:xfrm>
            <a:off x="1876908" y="6599540"/>
            <a:ext cx="1270" cy="635"/>
          </a:xfrm>
          <a:custGeom>
            <a:avLst/>
            <a:gdLst/>
            <a:ahLst/>
            <a:cxnLst/>
            <a:rect l="l" t="t" r="r" b="b"/>
            <a:pathLst>
              <a:path w="1269" h="634">
                <a:moveTo>
                  <a:pt x="1228" y="501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1" name="object 241"/>
          <p:cNvSpPr/>
          <p:nvPr/>
        </p:nvSpPr>
        <p:spPr>
          <a:xfrm>
            <a:off x="1874145" y="6599540"/>
            <a:ext cx="3175" cy="0"/>
          </a:xfrm>
          <a:custGeom>
            <a:avLst/>
            <a:gdLst/>
            <a:ahLst/>
            <a:cxnLst/>
            <a:rect l="l" t="t" r="r" b="b"/>
            <a:pathLst>
              <a:path w="3175" h="0">
                <a:moveTo>
                  <a:pt x="2763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2" name="object 242"/>
          <p:cNvSpPr/>
          <p:nvPr/>
        </p:nvSpPr>
        <p:spPr>
          <a:xfrm>
            <a:off x="1873121" y="6598287"/>
            <a:ext cx="1270" cy="1270"/>
          </a:xfrm>
          <a:custGeom>
            <a:avLst/>
            <a:gdLst/>
            <a:ahLst/>
            <a:cxnLst/>
            <a:rect l="l" t="t" r="r" b="b"/>
            <a:pathLst>
              <a:path w="1269" h="1270">
                <a:moveTo>
                  <a:pt x="1023" y="1253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3" name="object 243"/>
          <p:cNvSpPr/>
          <p:nvPr/>
        </p:nvSpPr>
        <p:spPr>
          <a:xfrm>
            <a:off x="1873121" y="6597786"/>
            <a:ext cx="0" cy="635"/>
          </a:xfrm>
          <a:custGeom>
            <a:avLst/>
            <a:gdLst/>
            <a:ahLst/>
            <a:cxnLst/>
            <a:rect l="l" t="t" r="r" b="b"/>
            <a:pathLst>
              <a:path w="0" h="634">
                <a:moveTo>
                  <a:pt x="-716" y="250"/>
                </a:moveTo>
                <a:lnTo>
                  <a:pt x="716" y="25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4" name="object 244"/>
          <p:cNvSpPr/>
          <p:nvPr/>
        </p:nvSpPr>
        <p:spPr>
          <a:xfrm>
            <a:off x="1873121" y="6597786"/>
            <a:ext cx="1905" cy="0"/>
          </a:xfrm>
          <a:custGeom>
            <a:avLst/>
            <a:gdLst/>
            <a:ahLst/>
            <a:cxnLst/>
            <a:rect l="l" t="t" r="r" b="b"/>
            <a:pathLst>
              <a:path w="1905" h="0">
                <a:moveTo>
                  <a:pt x="0" y="0"/>
                </a:moveTo>
                <a:lnTo>
                  <a:pt x="1535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5" name="object 245"/>
          <p:cNvSpPr/>
          <p:nvPr/>
        </p:nvSpPr>
        <p:spPr>
          <a:xfrm>
            <a:off x="1874656" y="6597786"/>
            <a:ext cx="5715" cy="635"/>
          </a:xfrm>
          <a:custGeom>
            <a:avLst/>
            <a:gdLst/>
            <a:ahLst/>
            <a:cxnLst/>
            <a:rect l="l" t="t" r="r" b="b"/>
            <a:pathLst>
              <a:path w="5714" h="634">
                <a:moveTo>
                  <a:pt x="-717" y="250"/>
                </a:moveTo>
                <a:lnTo>
                  <a:pt x="5936" y="25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6" name="object 246"/>
          <p:cNvSpPr/>
          <p:nvPr/>
        </p:nvSpPr>
        <p:spPr>
          <a:xfrm>
            <a:off x="1879875" y="6598287"/>
            <a:ext cx="8890" cy="0"/>
          </a:xfrm>
          <a:custGeom>
            <a:avLst/>
            <a:gdLst/>
            <a:ahLst/>
            <a:cxnLst/>
            <a:rect l="l" t="t" r="r" b="b"/>
            <a:pathLst>
              <a:path w="8889" h="0">
                <a:moveTo>
                  <a:pt x="0" y="0"/>
                </a:moveTo>
                <a:lnTo>
                  <a:pt x="8289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7" name="object 247"/>
          <p:cNvSpPr/>
          <p:nvPr/>
        </p:nvSpPr>
        <p:spPr>
          <a:xfrm>
            <a:off x="1888165" y="6597786"/>
            <a:ext cx="2540" cy="635"/>
          </a:xfrm>
          <a:custGeom>
            <a:avLst/>
            <a:gdLst/>
            <a:ahLst/>
            <a:cxnLst/>
            <a:rect l="l" t="t" r="r" b="b"/>
            <a:pathLst>
              <a:path w="2539" h="634">
                <a:moveTo>
                  <a:pt x="0" y="501"/>
                </a:moveTo>
                <a:lnTo>
                  <a:pt x="2251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8" name="object 248"/>
          <p:cNvSpPr/>
          <p:nvPr/>
        </p:nvSpPr>
        <p:spPr>
          <a:xfrm>
            <a:off x="1890416" y="6597786"/>
            <a:ext cx="4445" cy="0"/>
          </a:xfrm>
          <a:custGeom>
            <a:avLst/>
            <a:gdLst/>
            <a:ahLst/>
            <a:cxnLst/>
            <a:rect l="l" t="t" r="r" b="b"/>
            <a:pathLst>
              <a:path w="4444" h="0">
                <a:moveTo>
                  <a:pt x="0" y="0"/>
                </a:moveTo>
                <a:lnTo>
                  <a:pt x="3991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9" name="object 249"/>
          <p:cNvSpPr/>
          <p:nvPr/>
        </p:nvSpPr>
        <p:spPr>
          <a:xfrm>
            <a:off x="1894407" y="6597786"/>
            <a:ext cx="0" cy="635"/>
          </a:xfrm>
          <a:custGeom>
            <a:avLst/>
            <a:gdLst/>
            <a:ahLst/>
            <a:cxnLst/>
            <a:rect l="l" t="t" r="r" b="b"/>
            <a:pathLst>
              <a:path w="0" h="634">
                <a:moveTo>
                  <a:pt x="-716" y="250"/>
                </a:moveTo>
                <a:lnTo>
                  <a:pt x="716" y="25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0" name="object 250"/>
          <p:cNvSpPr/>
          <p:nvPr/>
        </p:nvSpPr>
        <p:spPr>
          <a:xfrm>
            <a:off x="1893384" y="6598287"/>
            <a:ext cx="1270" cy="1270"/>
          </a:xfrm>
          <a:custGeom>
            <a:avLst/>
            <a:gdLst/>
            <a:ahLst/>
            <a:cxnLst/>
            <a:rect l="l" t="t" r="r" b="b"/>
            <a:pathLst>
              <a:path w="1269" h="1270">
                <a:moveTo>
                  <a:pt x="1023" y="0"/>
                </a:moveTo>
                <a:lnTo>
                  <a:pt x="0" y="1253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1" name="object 251"/>
          <p:cNvSpPr/>
          <p:nvPr/>
        </p:nvSpPr>
        <p:spPr>
          <a:xfrm>
            <a:off x="1891132" y="6599540"/>
            <a:ext cx="2540" cy="0"/>
          </a:xfrm>
          <a:custGeom>
            <a:avLst/>
            <a:gdLst/>
            <a:ahLst/>
            <a:cxnLst/>
            <a:rect l="l" t="t" r="r" b="b"/>
            <a:pathLst>
              <a:path w="2539" h="0">
                <a:moveTo>
                  <a:pt x="2251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2" name="object 252"/>
          <p:cNvSpPr/>
          <p:nvPr/>
        </p:nvSpPr>
        <p:spPr>
          <a:xfrm>
            <a:off x="1889904" y="6599540"/>
            <a:ext cx="1270" cy="635"/>
          </a:xfrm>
          <a:custGeom>
            <a:avLst/>
            <a:gdLst/>
            <a:ahLst/>
            <a:cxnLst/>
            <a:rect l="l" t="t" r="r" b="b"/>
            <a:pathLst>
              <a:path w="1269" h="634">
                <a:moveTo>
                  <a:pt x="1228" y="0"/>
                </a:moveTo>
                <a:lnTo>
                  <a:pt x="0" y="501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3" name="object 253"/>
          <p:cNvSpPr/>
          <p:nvPr/>
        </p:nvSpPr>
        <p:spPr>
          <a:xfrm>
            <a:off x="1888881" y="6600042"/>
            <a:ext cx="1270" cy="2540"/>
          </a:xfrm>
          <a:custGeom>
            <a:avLst/>
            <a:gdLst/>
            <a:ahLst/>
            <a:cxnLst/>
            <a:rect l="l" t="t" r="r" b="b"/>
            <a:pathLst>
              <a:path w="1269" h="2540">
                <a:moveTo>
                  <a:pt x="1023" y="0"/>
                </a:moveTo>
                <a:lnTo>
                  <a:pt x="0" y="2255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4" name="object 254"/>
          <p:cNvSpPr/>
          <p:nvPr/>
        </p:nvSpPr>
        <p:spPr>
          <a:xfrm>
            <a:off x="1888165" y="6602297"/>
            <a:ext cx="1270" cy="1905"/>
          </a:xfrm>
          <a:custGeom>
            <a:avLst/>
            <a:gdLst/>
            <a:ahLst/>
            <a:cxnLst/>
            <a:rect l="l" t="t" r="r" b="b"/>
            <a:pathLst>
              <a:path w="1269" h="1904">
                <a:moveTo>
                  <a:pt x="716" y="0"/>
                </a:moveTo>
                <a:lnTo>
                  <a:pt x="0" y="1754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5" name="object 255"/>
          <p:cNvSpPr/>
          <p:nvPr/>
        </p:nvSpPr>
        <p:spPr>
          <a:xfrm>
            <a:off x="1888523" y="6604051"/>
            <a:ext cx="0" cy="52069"/>
          </a:xfrm>
          <a:custGeom>
            <a:avLst/>
            <a:gdLst/>
            <a:ahLst/>
            <a:cxnLst/>
            <a:rect l="l" t="t" r="r" b="b"/>
            <a:pathLst>
              <a:path w="0" h="52070">
                <a:moveTo>
                  <a:pt x="0" y="0"/>
                </a:moveTo>
                <a:lnTo>
                  <a:pt x="0" y="51622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6" name="object 256"/>
          <p:cNvSpPr/>
          <p:nvPr/>
        </p:nvSpPr>
        <p:spPr>
          <a:xfrm>
            <a:off x="1888165" y="6649409"/>
            <a:ext cx="1270" cy="5080"/>
          </a:xfrm>
          <a:custGeom>
            <a:avLst/>
            <a:gdLst/>
            <a:ahLst/>
            <a:cxnLst/>
            <a:rect l="l" t="t" r="r" b="b"/>
            <a:pathLst>
              <a:path w="1269" h="5079">
                <a:moveTo>
                  <a:pt x="0" y="0"/>
                </a:moveTo>
                <a:lnTo>
                  <a:pt x="716" y="451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7" name="object 257"/>
          <p:cNvSpPr/>
          <p:nvPr/>
        </p:nvSpPr>
        <p:spPr>
          <a:xfrm>
            <a:off x="1888881" y="6655674"/>
            <a:ext cx="635" cy="1270"/>
          </a:xfrm>
          <a:custGeom>
            <a:avLst/>
            <a:gdLst/>
            <a:ahLst/>
            <a:cxnLst/>
            <a:rect l="l" t="t" r="r" b="b"/>
            <a:pathLst>
              <a:path w="635" h="1270">
                <a:moveTo>
                  <a:pt x="0" y="0"/>
                </a:moveTo>
                <a:lnTo>
                  <a:pt x="511" y="1001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8" name="object 258"/>
          <p:cNvSpPr/>
          <p:nvPr/>
        </p:nvSpPr>
        <p:spPr>
          <a:xfrm>
            <a:off x="1889393" y="6656676"/>
            <a:ext cx="2540" cy="1270"/>
          </a:xfrm>
          <a:custGeom>
            <a:avLst/>
            <a:gdLst/>
            <a:ahLst/>
            <a:cxnLst/>
            <a:rect l="l" t="t" r="r" b="b"/>
            <a:pathLst>
              <a:path w="2539" h="1270">
                <a:moveTo>
                  <a:pt x="0" y="0"/>
                </a:moveTo>
                <a:lnTo>
                  <a:pt x="2251" y="1253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9" name="object 259"/>
          <p:cNvSpPr/>
          <p:nvPr/>
        </p:nvSpPr>
        <p:spPr>
          <a:xfrm>
            <a:off x="1891644" y="6657930"/>
            <a:ext cx="4445" cy="0"/>
          </a:xfrm>
          <a:custGeom>
            <a:avLst/>
            <a:gdLst/>
            <a:ahLst/>
            <a:cxnLst/>
            <a:rect l="l" t="t" r="r" b="b"/>
            <a:pathLst>
              <a:path w="4444" h="0">
                <a:moveTo>
                  <a:pt x="0" y="0"/>
                </a:moveTo>
                <a:lnTo>
                  <a:pt x="3991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0" name="object 260"/>
          <p:cNvSpPr/>
          <p:nvPr/>
        </p:nvSpPr>
        <p:spPr>
          <a:xfrm>
            <a:off x="1895635" y="6657930"/>
            <a:ext cx="635" cy="635"/>
          </a:xfrm>
          <a:custGeom>
            <a:avLst/>
            <a:gdLst/>
            <a:ahLst/>
            <a:cxnLst/>
            <a:rect l="l" t="t" r="r" b="b"/>
            <a:pathLst>
              <a:path w="635" h="634">
                <a:moveTo>
                  <a:pt x="0" y="0"/>
                </a:moveTo>
                <a:lnTo>
                  <a:pt x="511" y="501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1" name="object 261"/>
          <p:cNvSpPr/>
          <p:nvPr/>
        </p:nvSpPr>
        <p:spPr>
          <a:xfrm>
            <a:off x="1894919" y="6658431"/>
            <a:ext cx="1270" cy="1270"/>
          </a:xfrm>
          <a:custGeom>
            <a:avLst/>
            <a:gdLst/>
            <a:ahLst/>
            <a:cxnLst/>
            <a:rect l="l" t="t" r="r" b="b"/>
            <a:pathLst>
              <a:path w="1269" h="1270">
                <a:moveTo>
                  <a:pt x="1228" y="0"/>
                </a:moveTo>
                <a:lnTo>
                  <a:pt x="0" y="1253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2" name="object 262"/>
          <p:cNvSpPr/>
          <p:nvPr/>
        </p:nvSpPr>
        <p:spPr>
          <a:xfrm>
            <a:off x="1889904" y="6659684"/>
            <a:ext cx="5080" cy="0"/>
          </a:xfrm>
          <a:custGeom>
            <a:avLst/>
            <a:gdLst/>
            <a:ahLst/>
            <a:cxnLst/>
            <a:rect l="l" t="t" r="r" b="b"/>
            <a:pathLst>
              <a:path w="5080" h="0">
                <a:moveTo>
                  <a:pt x="5014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3" name="object 263"/>
          <p:cNvSpPr/>
          <p:nvPr/>
        </p:nvSpPr>
        <p:spPr>
          <a:xfrm>
            <a:off x="1886630" y="6659182"/>
            <a:ext cx="3810" cy="635"/>
          </a:xfrm>
          <a:custGeom>
            <a:avLst/>
            <a:gdLst/>
            <a:ahLst/>
            <a:cxnLst/>
            <a:rect l="l" t="t" r="r" b="b"/>
            <a:pathLst>
              <a:path w="3810" h="634">
                <a:moveTo>
                  <a:pt x="3274" y="501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4" name="object 264"/>
          <p:cNvSpPr/>
          <p:nvPr/>
        </p:nvSpPr>
        <p:spPr>
          <a:xfrm>
            <a:off x="1881411" y="6659182"/>
            <a:ext cx="5715" cy="0"/>
          </a:xfrm>
          <a:custGeom>
            <a:avLst/>
            <a:gdLst/>
            <a:ahLst/>
            <a:cxnLst/>
            <a:rect l="l" t="t" r="r" b="b"/>
            <a:pathLst>
              <a:path w="5714" h="0">
                <a:moveTo>
                  <a:pt x="5219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5" name="object 265"/>
          <p:cNvSpPr/>
          <p:nvPr/>
        </p:nvSpPr>
        <p:spPr>
          <a:xfrm>
            <a:off x="1878136" y="6659182"/>
            <a:ext cx="3810" cy="635"/>
          </a:xfrm>
          <a:custGeom>
            <a:avLst/>
            <a:gdLst/>
            <a:ahLst/>
            <a:cxnLst/>
            <a:rect l="l" t="t" r="r" b="b"/>
            <a:pathLst>
              <a:path w="3810" h="634">
                <a:moveTo>
                  <a:pt x="3274" y="0"/>
                </a:moveTo>
                <a:lnTo>
                  <a:pt x="0" y="501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6" name="object 266"/>
          <p:cNvSpPr/>
          <p:nvPr/>
        </p:nvSpPr>
        <p:spPr>
          <a:xfrm>
            <a:off x="1873633" y="6659684"/>
            <a:ext cx="5080" cy="0"/>
          </a:xfrm>
          <a:custGeom>
            <a:avLst/>
            <a:gdLst/>
            <a:ahLst/>
            <a:cxnLst/>
            <a:rect l="l" t="t" r="r" b="b"/>
            <a:pathLst>
              <a:path w="5080" h="0">
                <a:moveTo>
                  <a:pt x="4502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7" name="object 267"/>
          <p:cNvSpPr/>
          <p:nvPr/>
        </p:nvSpPr>
        <p:spPr>
          <a:xfrm>
            <a:off x="1873121" y="6659182"/>
            <a:ext cx="635" cy="635"/>
          </a:xfrm>
          <a:custGeom>
            <a:avLst/>
            <a:gdLst/>
            <a:ahLst/>
            <a:cxnLst/>
            <a:rect l="l" t="t" r="r" b="b"/>
            <a:pathLst>
              <a:path w="635" h="634">
                <a:moveTo>
                  <a:pt x="511" y="501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8" name="object 268"/>
          <p:cNvSpPr/>
          <p:nvPr/>
        </p:nvSpPr>
        <p:spPr>
          <a:xfrm>
            <a:off x="1873121" y="6658431"/>
            <a:ext cx="0" cy="1270"/>
          </a:xfrm>
          <a:custGeom>
            <a:avLst/>
            <a:gdLst/>
            <a:ahLst/>
            <a:cxnLst/>
            <a:rect l="l" t="t" r="r" b="b"/>
            <a:pathLst>
              <a:path w="0" h="1270">
                <a:moveTo>
                  <a:pt x="-716" y="375"/>
                </a:moveTo>
                <a:lnTo>
                  <a:pt x="716" y="375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9" name="object 269"/>
          <p:cNvSpPr/>
          <p:nvPr/>
        </p:nvSpPr>
        <p:spPr>
          <a:xfrm>
            <a:off x="1873121" y="6657930"/>
            <a:ext cx="635" cy="635"/>
          </a:xfrm>
          <a:custGeom>
            <a:avLst/>
            <a:gdLst/>
            <a:ahLst/>
            <a:cxnLst/>
            <a:rect l="l" t="t" r="r" b="b"/>
            <a:pathLst>
              <a:path w="635" h="634">
                <a:moveTo>
                  <a:pt x="0" y="501"/>
                </a:moveTo>
                <a:lnTo>
                  <a:pt x="511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0" name="object 270"/>
          <p:cNvSpPr/>
          <p:nvPr/>
        </p:nvSpPr>
        <p:spPr>
          <a:xfrm>
            <a:off x="1873633" y="6657930"/>
            <a:ext cx="3810" cy="0"/>
          </a:xfrm>
          <a:custGeom>
            <a:avLst/>
            <a:gdLst/>
            <a:ahLst/>
            <a:cxnLst/>
            <a:rect l="l" t="t" r="r" b="b"/>
            <a:pathLst>
              <a:path w="3810" h="0">
                <a:moveTo>
                  <a:pt x="0" y="0"/>
                </a:moveTo>
                <a:lnTo>
                  <a:pt x="3274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1" name="object 271"/>
          <p:cNvSpPr/>
          <p:nvPr/>
        </p:nvSpPr>
        <p:spPr>
          <a:xfrm>
            <a:off x="1876908" y="6657429"/>
            <a:ext cx="1270" cy="635"/>
          </a:xfrm>
          <a:custGeom>
            <a:avLst/>
            <a:gdLst/>
            <a:ahLst/>
            <a:cxnLst/>
            <a:rect l="l" t="t" r="r" b="b"/>
            <a:pathLst>
              <a:path w="1269" h="634">
                <a:moveTo>
                  <a:pt x="0" y="500"/>
                </a:moveTo>
                <a:lnTo>
                  <a:pt x="1228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2" name="object 272"/>
          <p:cNvSpPr/>
          <p:nvPr/>
        </p:nvSpPr>
        <p:spPr>
          <a:xfrm>
            <a:off x="1878136" y="6656676"/>
            <a:ext cx="635" cy="1270"/>
          </a:xfrm>
          <a:custGeom>
            <a:avLst/>
            <a:gdLst/>
            <a:ahLst/>
            <a:cxnLst/>
            <a:rect l="l" t="t" r="r" b="b"/>
            <a:pathLst>
              <a:path w="635" h="1270">
                <a:moveTo>
                  <a:pt x="0" y="752"/>
                </a:moveTo>
                <a:lnTo>
                  <a:pt x="511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3" name="object 273"/>
          <p:cNvSpPr/>
          <p:nvPr/>
        </p:nvSpPr>
        <p:spPr>
          <a:xfrm>
            <a:off x="1878647" y="6655674"/>
            <a:ext cx="0" cy="1270"/>
          </a:xfrm>
          <a:custGeom>
            <a:avLst/>
            <a:gdLst/>
            <a:ahLst/>
            <a:cxnLst/>
            <a:rect l="l" t="t" r="r" b="b"/>
            <a:pathLst>
              <a:path w="0" h="1270">
                <a:moveTo>
                  <a:pt x="-716" y="500"/>
                </a:moveTo>
                <a:lnTo>
                  <a:pt x="716" y="50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4" name="object 274"/>
          <p:cNvSpPr/>
          <p:nvPr/>
        </p:nvSpPr>
        <p:spPr>
          <a:xfrm>
            <a:off x="1878647" y="6653920"/>
            <a:ext cx="635" cy="1905"/>
          </a:xfrm>
          <a:custGeom>
            <a:avLst/>
            <a:gdLst/>
            <a:ahLst/>
            <a:cxnLst/>
            <a:rect l="l" t="t" r="r" b="b"/>
            <a:pathLst>
              <a:path w="635" h="1904">
                <a:moveTo>
                  <a:pt x="0" y="1754"/>
                </a:moveTo>
                <a:lnTo>
                  <a:pt x="511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5" name="object 275"/>
          <p:cNvSpPr/>
          <p:nvPr/>
        </p:nvSpPr>
        <p:spPr>
          <a:xfrm>
            <a:off x="1879159" y="6635627"/>
            <a:ext cx="0" cy="18415"/>
          </a:xfrm>
          <a:custGeom>
            <a:avLst/>
            <a:gdLst/>
            <a:ahLst/>
            <a:cxnLst/>
            <a:rect l="l" t="t" r="r" b="b"/>
            <a:pathLst>
              <a:path w="0" h="18415">
                <a:moveTo>
                  <a:pt x="0" y="18292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6" name="object 276"/>
          <p:cNvSpPr/>
          <p:nvPr/>
        </p:nvSpPr>
        <p:spPr>
          <a:xfrm>
            <a:off x="1879159" y="6621343"/>
            <a:ext cx="0" cy="14604"/>
          </a:xfrm>
          <a:custGeom>
            <a:avLst/>
            <a:gdLst/>
            <a:ahLst/>
            <a:cxnLst/>
            <a:rect l="l" t="t" r="r" b="b"/>
            <a:pathLst>
              <a:path w="0" h="14604">
                <a:moveTo>
                  <a:pt x="0" y="14284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7" name="object 277"/>
          <p:cNvSpPr/>
          <p:nvPr/>
        </p:nvSpPr>
        <p:spPr>
          <a:xfrm>
            <a:off x="2007384" y="6595314"/>
            <a:ext cx="63653" cy="6872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8" name="object 278"/>
          <p:cNvSpPr/>
          <p:nvPr/>
        </p:nvSpPr>
        <p:spPr>
          <a:xfrm>
            <a:off x="218293" y="6225805"/>
            <a:ext cx="450560" cy="45460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9" name="object 279"/>
          <p:cNvSpPr/>
          <p:nvPr/>
        </p:nvSpPr>
        <p:spPr>
          <a:xfrm>
            <a:off x="727030" y="6555431"/>
            <a:ext cx="1336675" cy="0"/>
          </a:xfrm>
          <a:custGeom>
            <a:avLst/>
            <a:gdLst/>
            <a:ahLst/>
            <a:cxnLst/>
            <a:rect l="l" t="t" r="r" b="b"/>
            <a:pathLst>
              <a:path w="1336675" h="0">
                <a:moveTo>
                  <a:pt x="0" y="0"/>
                </a:moveTo>
                <a:lnTo>
                  <a:pt x="1336127" y="0"/>
                </a:lnTo>
              </a:path>
            </a:pathLst>
          </a:custGeom>
          <a:ln w="451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0" name="object 280"/>
          <p:cNvSpPr/>
          <p:nvPr/>
        </p:nvSpPr>
        <p:spPr>
          <a:xfrm>
            <a:off x="1475232" y="129539"/>
            <a:ext cx="5846064" cy="401878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81" name="object 281"/>
          <p:cNvSpPr txBox="1"/>
          <p:nvPr/>
        </p:nvSpPr>
        <p:spPr>
          <a:xfrm>
            <a:off x="1482597" y="4201795"/>
            <a:ext cx="2757170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-5">
                <a:latin typeface="Arial"/>
                <a:cs typeface="Arial"/>
              </a:rPr>
              <a:t>https://cartoonmovement.com/collection/freedom-expression</a:t>
            </a:r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244601"/>
            <a:ext cx="6640195" cy="69659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 spc="-5"/>
              <a:t>Background and</a:t>
            </a:r>
            <a:r>
              <a:rPr dirty="0" sz="4400" spc="-90"/>
              <a:t> </a:t>
            </a:r>
            <a:r>
              <a:rPr dirty="0" sz="4400" spc="-5"/>
              <a:t>context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566799"/>
            <a:ext cx="7973695" cy="4448175"/>
          </a:xfrm>
          <a:prstGeom prst="rect">
            <a:avLst/>
          </a:prstGeom>
        </p:spPr>
        <p:txBody>
          <a:bodyPr wrap="square" lIns="0" tIns="41275" rIns="0" bIns="0" rtlCol="0" vert="horz">
            <a:spAutoFit/>
          </a:bodyPr>
          <a:lstStyle/>
          <a:p>
            <a:pPr marL="285115" marR="1047115" indent="-273050">
              <a:lnSpc>
                <a:spcPts val="3350"/>
              </a:lnSpc>
              <a:spcBef>
                <a:spcPts val="325"/>
              </a:spcBef>
              <a:buClr>
                <a:srgbClr val="92D050"/>
              </a:buClr>
              <a:buSzPct val="60344"/>
              <a:buFont typeface="Wingdings"/>
              <a:buChar char=""/>
              <a:tabLst>
                <a:tab pos="285750" algn="l"/>
              </a:tabLst>
            </a:pPr>
            <a:r>
              <a:rPr dirty="0" sz="2900">
                <a:latin typeface="Lucida Sans Unicode"/>
                <a:cs typeface="Lucida Sans Unicode"/>
              </a:rPr>
              <a:t>We have never had more mass</a:t>
            </a:r>
            <a:r>
              <a:rPr dirty="0" sz="2900" spc="-145">
                <a:latin typeface="Lucida Sans Unicode"/>
                <a:cs typeface="Lucida Sans Unicode"/>
              </a:rPr>
              <a:t> </a:t>
            </a:r>
            <a:r>
              <a:rPr dirty="0" sz="2900">
                <a:latin typeface="Lucida Sans Unicode"/>
                <a:cs typeface="Lucida Sans Unicode"/>
              </a:rPr>
              <a:t>media  outlets than we have</a:t>
            </a:r>
            <a:r>
              <a:rPr dirty="0" sz="2900" spc="-80">
                <a:latin typeface="Lucida Sans Unicode"/>
                <a:cs typeface="Lucida Sans Unicode"/>
              </a:rPr>
              <a:t> </a:t>
            </a:r>
            <a:r>
              <a:rPr dirty="0" sz="2900">
                <a:latin typeface="Lucida Sans Unicode"/>
                <a:cs typeface="Lucida Sans Unicode"/>
              </a:rPr>
              <a:t>today</a:t>
            </a:r>
            <a:endParaRPr sz="2900">
              <a:latin typeface="Lucida Sans Unicode"/>
              <a:cs typeface="Lucida Sans Unicode"/>
            </a:endParaRPr>
          </a:p>
          <a:p>
            <a:pPr marL="285115" marR="514350" indent="-273050">
              <a:lnSpc>
                <a:spcPts val="3350"/>
              </a:lnSpc>
              <a:spcBef>
                <a:spcPts val="675"/>
              </a:spcBef>
              <a:buClr>
                <a:srgbClr val="92D050"/>
              </a:buClr>
              <a:buSzPct val="60344"/>
              <a:buFont typeface="Wingdings"/>
              <a:buChar char=""/>
              <a:tabLst>
                <a:tab pos="285750" algn="l"/>
              </a:tabLst>
            </a:pPr>
            <a:r>
              <a:rPr dirty="0" sz="2900" spc="-5">
                <a:latin typeface="Lucida Sans Unicode"/>
                <a:cs typeface="Lucida Sans Unicode"/>
              </a:rPr>
              <a:t>Diversity </a:t>
            </a:r>
            <a:r>
              <a:rPr dirty="0" sz="2900">
                <a:latin typeface="Lucida Sans Unicode"/>
                <a:cs typeface="Lucida Sans Unicode"/>
              </a:rPr>
              <a:t>of information is welcome, </a:t>
            </a:r>
            <a:r>
              <a:rPr dirty="0" sz="2900" spc="-5">
                <a:latin typeface="Lucida Sans Unicode"/>
                <a:cs typeface="Lucida Sans Unicode"/>
              </a:rPr>
              <a:t>but  quality of </a:t>
            </a:r>
            <a:r>
              <a:rPr dirty="0" sz="2900">
                <a:latin typeface="Lucida Sans Unicode"/>
                <a:cs typeface="Lucida Sans Unicode"/>
              </a:rPr>
              <a:t>information </a:t>
            </a:r>
            <a:r>
              <a:rPr dirty="0" sz="2900" spc="-5">
                <a:latin typeface="Lucida Sans Unicode"/>
                <a:cs typeface="Lucida Sans Unicode"/>
              </a:rPr>
              <a:t>is in</a:t>
            </a:r>
            <a:r>
              <a:rPr dirty="0" sz="2900" spc="-80">
                <a:latin typeface="Lucida Sans Unicode"/>
                <a:cs typeface="Lucida Sans Unicode"/>
              </a:rPr>
              <a:t> </a:t>
            </a:r>
            <a:r>
              <a:rPr dirty="0" sz="2900" spc="-5">
                <a:latin typeface="Lucida Sans Unicode"/>
                <a:cs typeface="Lucida Sans Unicode"/>
              </a:rPr>
              <a:t>question</a:t>
            </a:r>
            <a:endParaRPr sz="2900">
              <a:latin typeface="Lucida Sans Unicode"/>
              <a:cs typeface="Lucida Sans Unicode"/>
            </a:endParaRPr>
          </a:p>
          <a:p>
            <a:pPr marL="285115" marR="1056640" indent="-273050">
              <a:lnSpc>
                <a:spcPts val="3340"/>
              </a:lnSpc>
              <a:spcBef>
                <a:spcPts val="705"/>
              </a:spcBef>
              <a:buClr>
                <a:srgbClr val="92D050"/>
              </a:buClr>
              <a:buSzPct val="60344"/>
              <a:buFont typeface="Wingdings"/>
              <a:buChar char=""/>
              <a:tabLst>
                <a:tab pos="285750" algn="l"/>
              </a:tabLst>
            </a:pPr>
            <a:r>
              <a:rPr dirty="0" sz="2900">
                <a:latin typeface="Lucida Sans Unicode"/>
                <a:cs typeface="Lucida Sans Unicode"/>
              </a:rPr>
              <a:t>“left’ </a:t>
            </a:r>
            <a:r>
              <a:rPr dirty="0" sz="2900" spc="-5">
                <a:latin typeface="Lucida Sans Unicode"/>
                <a:cs typeface="Lucida Sans Unicode"/>
              </a:rPr>
              <a:t>and </a:t>
            </a:r>
            <a:r>
              <a:rPr dirty="0" sz="2900">
                <a:latin typeface="Lucida Sans Unicode"/>
                <a:cs typeface="Lucida Sans Unicode"/>
              </a:rPr>
              <a:t>“right” </a:t>
            </a:r>
            <a:r>
              <a:rPr dirty="0" sz="2900" spc="-5">
                <a:latin typeface="Lucida Sans Unicode"/>
                <a:cs typeface="Lucida Sans Unicode"/>
              </a:rPr>
              <a:t>perspectives </a:t>
            </a:r>
            <a:r>
              <a:rPr dirty="0" sz="2900">
                <a:latin typeface="Lucida Sans Unicode"/>
                <a:cs typeface="Lucida Sans Unicode"/>
              </a:rPr>
              <a:t>seek </a:t>
            </a:r>
            <a:r>
              <a:rPr dirty="0" sz="2900" spc="-5">
                <a:latin typeface="Lucida Sans Unicode"/>
                <a:cs typeface="Lucida Sans Unicode"/>
              </a:rPr>
              <a:t>to  restrict</a:t>
            </a:r>
            <a:r>
              <a:rPr dirty="0" sz="2900" spc="-25">
                <a:latin typeface="Lucida Sans Unicode"/>
                <a:cs typeface="Lucida Sans Unicode"/>
              </a:rPr>
              <a:t> </a:t>
            </a:r>
            <a:r>
              <a:rPr dirty="0" sz="2900">
                <a:latin typeface="Lucida Sans Unicode"/>
                <a:cs typeface="Lucida Sans Unicode"/>
              </a:rPr>
              <a:t>information</a:t>
            </a:r>
            <a:endParaRPr sz="2900">
              <a:latin typeface="Lucida Sans Unicode"/>
              <a:cs typeface="Lucida Sans Unicode"/>
            </a:endParaRPr>
          </a:p>
          <a:p>
            <a:pPr lvl="1" marL="607060" marR="5080" indent="-274955">
              <a:lnSpc>
                <a:spcPts val="2990"/>
              </a:lnSpc>
              <a:spcBef>
                <a:spcPts val="635"/>
              </a:spcBef>
              <a:buClr>
                <a:srgbClr val="4F81BC"/>
              </a:buClr>
              <a:buSzPct val="69230"/>
              <a:buFont typeface="Wingdings"/>
              <a:buChar char=""/>
              <a:tabLst>
                <a:tab pos="607695" algn="l"/>
              </a:tabLst>
            </a:pPr>
            <a:r>
              <a:rPr dirty="0" sz="2600" spc="-5">
                <a:latin typeface="Lucida Sans Unicode"/>
                <a:cs typeface="Lucida Sans Unicode"/>
              </a:rPr>
              <a:t>Left: concerns over </a:t>
            </a:r>
            <a:r>
              <a:rPr dirty="0" sz="2600">
                <a:latin typeface="Lucida Sans Unicode"/>
                <a:cs typeface="Lucida Sans Unicode"/>
              </a:rPr>
              <a:t>racism, </a:t>
            </a:r>
            <a:r>
              <a:rPr dirty="0" sz="2600" spc="-5">
                <a:latin typeface="Lucida Sans Unicode"/>
                <a:cs typeface="Lucida Sans Unicode"/>
              </a:rPr>
              <a:t>prejudices against  minorities</a:t>
            </a:r>
            <a:endParaRPr sz="2600">
              <a:latin typeface="Lucida Sans Unicode"/>
              <a:cs typeface="Lucida Sans Unicode"/>
            </a:endParaRPr>
          </a:p>
          <a:p>
            <a:pPr lvl="1" marL="607060" marR="1167765" indent="-274955">
              <a:lnSpc>
                <a:spcPts val="3000"/>
              </a:lnSpc>
              <a:spcBef>
                <a:spcPts val="600"/>
              </a:spcBef>
              <a:buClr>
                <a:srgbClr val="4F81BC"/>
              </a:buClr>
              <a:buSzPct val="69230"/>
              <a:buFont typeface="Wingdings"/>
              <a:buChar char=""/>
              <a:tabLst>
                <a:tab pos="607695" algn="l"/>
              </a:tabLst>
            </a:pPr>
            <a:r>
              <a:rPr dirty="0" sz="2600" spc="-5">
                <a:latin typeface="Lucida Sans Unicode"/>
                <a:cs typeface="Lucida Sans Unicode"/>
              </a:rPr>
              <a:t>Right: concerns over children, </a:t>
            </a:r>
            <a:r>
              <a:rPr dirty="0" sz="2600">
                <a:latin typeface="Lucida Sans Unicode"/>
                <a:cs typeface="Lucida Sans Unicode"/>
              </a:rPr>
              <a:t>national  security</a:t>
            </a:r>
            <a:endParaRPr sz="2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244601"/>
            <a:ext cx="5180965" cy="69659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 spc="-5"/>
              <a:t>The </a:t>
            </a:r>
            <a:r>
              <a:rPr dirty="0" sz="4400"/>
              <a:t>Harm</a:t>
            </a:r>
            <a:r>
              <a:rPr dirty="0" sz="4400" spc="-85"/>
              <a:t> </a:t>
            </a:r>
            <a:r>
              <a:rPr dirty="0" sz="4400"/>
              <a:t>Principle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566799"/>
            <a:ext cx="5480685" cy="4474210"/>
          </a:xfrm>
          <a:prstGeom prst="rect">
            <a:avLst/>
          </a:prstGeom>
        </p:spPr>
        <p:txBody>
          <a:bodyPr wrap="square" lIns="0" tIns="41275" rIns="0" bIns="0" rtlCol="0" vert="horz">
            <a:spAutoFit/>
          </a:bodyPr>
          <a:lstStyle/>
          <a:p>
            <a:pPr marL="285115" marR="759460" indent="-273050">
              <a:lnSpc>
                <a:spcPts val="3350"/>
              </a:lnSpc>
              <a:spcBef>
                <a:spcPts val="325"/>
              </a:spcBef>
              <a:buClr>
                <a:srgbClr val="92D050"/>
              </a:buClr>
              <a:buSzPct val="60344"/>
              <a:buFont typeface="Wingdings"/>
              <a:buChar char=""/>
              <a:tabLst>
                <a:tab pos="285750" algn="l"/>
              </a:tabLst>
            </a:pPr>
            <a:r>
              <a:rPr dirty="0" sz="2900">
                <a:latin typeface="Lucida Sans Unicode"/>
                <a:cs typeface="Lucida Sans Unicode"/>
              </a:rPr>
              <a:t>A </a:t>
            </a:r>
            <a:r>
              <a:rPr dirty="0" sz="2900" spc="-5">
                <a:latin typeface="Lucida Sans Unicode"/>
                <a:cs typeface="Lucida Sans Unicode"/>
              </a:rPr>
              <a:t>Liberal Justification </a:t>
            </a:r>
            <a:r>
              <a:rPr dirty="0" sz="2900">
                <a:latin typeface="Lucida Sans Unicode"/>
                <a:cs typeface="Lucida Sans Unicode"/>
              </a:rPr>
              <a:t>for  Press</a:t>
            </a:r>
            <a:r>
              <a:rPr dirty="0" sz="2900" spc="-30">
                <a:latin typeface="Lucida Sans Unicode"/>
                <a:cs typeface="Lucida Sans Unicode"/>
              </a:rPr>
              <a:t> </a:t>
            </a:r>
            <a:r>
              <a:rPr dirty="0" sz="2900">
                <a:latin typeface="Lucida Sans Unicode"/>
                <a:cs typeface="Lucida Sans Unicode"/>
              </a:rPr>
              <a:t>Censorship</a:t>
            </a:r>
            <a:endParaRPr sz="2900">
              <a:latin typeface="Lucida Sans Unicode"/>
              <a:cs typeface="Lucida Sans Unicode"/>
            </a:endParaRPr>
          </a:p>
          <a:p>
            <a:pPr lvl="1" marL="607060" marR="5080" indent="-274955">
              <a:lnSpc>
                <a:spcPct val="96000"/>
              </a:lnSpc>
              <a:spcBef>
                <a:spcPts val="545"/>
              </a:spcBef>
              <a:buClr>
                <a:srgbClr val="4F81BC"/>
              </a:buClr>
              <a:buSzPct val="69230"/>
              <a:buFont typeface="Wingdings"/>
              <a:buChar char=""/>
              <a:tabLst>
                <a:tab pos="607695" algn="l"/>
              </a:tabLst>
            </a:pPr>
            <a:r>
              <a:rPr dirty="0" sz="2600">
                <a:latin typeface="Lucida Sans Unicode"/>
                <a:cs typeface="Lucida Sans Unicode"/>
              </a:rPr>
              <a:t>The </a:t>
            </a:r>
            <a:r>
              <a:rPr dirty="0" sz="2600" spc="-5">
                <a:latin typeface="Lucida Sans Unicode"/>
                <a:cs typeface="Lucida Sans Unicode"/>
              </a:rPr>
              <a:t>only </a:t>
            </a:r>
            <a:r>
              <a:rPr dirty="0" sz="2600">
                <a:latin typeface="Lucida Sans Unicode"/>
                <a:cs typeface="Lucida Sans Unicode"/>
              </a:rPr>
              <a:t>purpose for which  </a:t>
            </a:r>
            <a:r>
              <a:rPr dirty="0" sz="2600" spc="-5">
                <a:latin typeface="Lucida Sans Unicode"/>
                <a:cs typeface="Lucida Sans Unicode"/>
              </a:rPr>
              <a:t>power can be rightfully  exercised over any </a:t>
            </a:r>
            <a:r>
              <a:rPr dirty="0" sz="2600">
                <a:latin typeface="Lucida Sans Unicode"/>
                <a:cs typeface="Lucida Sans Unicode"/>
              </a:rPr>
              <a:t>member </a:t>
            </a:r>
            <a:r>
              <a:rPr dirty="0" sz="2600" spc="-5">
                <a:latin typeface="Lucida Sans Unicode"/>
                <a:cs typeface="Lucida Sans Unicode"/>
              </a:rPr>
              <a:t>of  </a:t>
            </a:r>
            <a:r>
              <a:rPr dirty="0" sz="2600">
                <a:latin typeface="Lucida Sans Unicode"/>
                <a:cs typeface="Lucida Sans Unicode"/>
              </a:rPr>
              <a:t>a civilized </a:t>
            </a:r>
            <a:r>
              <a:rPr dirty="0" sz="2600" spc="-5">
                <a:latin typeface="Lucida Sans Unicode"/>
                <a:cs typeface="Lucida Sans Unicode"/>
              </a:rPr>
              <a:t>community, against  </a:t>
            </a:r>
            <a:r>
              <a:rPr dirty="0" sz="2600">
                <a:latin typeface="Lucida Sans Unicode"/>
                <a:cs typeface="Lucida Sans Unicode"/>
              </a:rPr>
              <a:t>his will, </a:t>
            </a:r>
            <a:r>
              <a:rPr dirty="0" sz="2600" spc="-5">
                <a:latin typeface="Lucida Sans Unicode"/>
                <a:cs typeface="Lucida Sans Unicode"/>
              </a:rPr>
              <a:t>is to prevent </a:t>
            </a:r>
            <a:r>
              <a:rPr dirty="0" sz="2600">
                <a:latin typeface="Lucida Sans Unicode"/>
                <a:cs typeface="Lucida Sans Unicode"/>
              </a:rPr>
              <a:t>harm </a:t>
            </a:r>
            <a:r>
              <a:rPr dirty="0" sz="2600" spc="-5">
                <a:latin typeface="Lucida Sans Unicode"/>
                <a:cs typeface="Lucida Sans Unicode"/>
              </a:rPr>
              <a:t>to  others. </a:t>
            </a:r>
            <a:r>
              <a:rPr dirty="0" sz="2600">
                <a:latin typeface="Lucida Sans Unicode"/>
                <a:cs typeface="Lucida Sans Unicode"/>
              </a:rPr>
              <a:t>His </a:t>
            </a:r>
            <a:r>
              <a:rPr dirty="0" sz="2600" spc="-5">
                <a:latin typeface="Lucida Sans Unicode"/>
                <a:cs typeface="Lucida Sans Unicode"/>
              </a:rPr>
              <a:t>own good, either  physical or </a:t>
            </a:r>
            <a:r>
              <a:rPr dirty="0" sz="2600">
                <a:latin typeface="Lucida Sans Unicode"/>
                <a:cs typeface="Lucida Sans Unicode"/>
              </a:rPr>
              <a:t>moral, </a:t>
            </a:r>
            <a:r>
              <a:rPr dirty="0" sz="2600" spc="-5">
                <a:latin typeface="Lucida Sans Unicode"/>
                <a:cs typeface="Lucida Sans Unicode"/>
              </a:rPr>
              <a:t>is </a:t>
            </a:r>
            <a:r>
              <a:rPr dirty="0" sz="2600">
                <a:latin typeface="Lucida Sans Unicode"/>
                <a:cs typeface="Lucida Sans Unicode"/>
              </a:rPr>
              <a:t>not  sufficient</a:t>
            </a:r>
            <a:r>
              <a:rPr dirty="0" sz="2600" spc="-40">
                <a:latin typeface="Lucida Sans Unicode"/>
                <a:cs typeface="Lucida Sans Unicode"/>
              </a:rPr>
              <a:t> </a:t>
            </a:r>
            <a:r>
              <a:rPr dirty="0" sz="2600">
                <a:latin typeface="Lucida Sans Unicode"/>
                <a:cs typeface="Lucida Sans Unicode"/>
              </a:rPr>
              <a:t>warrant.</a:t>
            </a:r>
            <a:endParaRPr sz="2600">
              <a:latin typeface="Lucida Sans Unicode"/>
              <a:cs typeface="Lucida Sans Unicode"/>
            </a:endParaRPr>
          </a:p>
          <a:p>
            <a:pPr marL="332740">
              <a:lnSpc>
                <a:spcPct val="100000"/>
              </a:lnSpc>
              <a:spcBef>
                <a:spcPts val="470"/>
              </a:spcBef>
            </a:pPr>
            <a:r>
              <a:rPr dirty="0" sz="2600">
                <a:latin typeface="Lucida Sans Unicode"/>
                <a:cs typeface="Lucida Sans Unicode"/>
              </a:rPr>
              <a:t>-John Stuart </a:t>
            </a:r>
            <a:r>
              <a:rPr dirty="0" sz="2600" spc="-5">
                <a:latin typeface="Lucida Sans Unicode"/>
                <a:cs typeface="Lucida Sans Unicode"/>
              </a:rPr>
              <a:t>Mill, </a:t>
            </a:r>
            <a:r>
              <a:rPr dirty="0" sz="2600">
                <a:latin typeface="Lucida Sans Unicode"/>
                <a:cs typeface="Lucida Sans Unicode"/>
              </a:rPr>
              <a:t>On</a:t>
            </a:r>
            <a:r>
              <a:rPr dirty="0" sz="2600" spc="-40">
                <a:latin typeface="Lucida Sans Unicode"/>
                <a:cs typeface="Lucida Sans Unicode"/>
              </a:rPr>
              <a:t> </a:t>
            </a:r>
            <a:r>
              <a:rPr dirty="0" sz="2600" spc="-5">
                <a:latin typeface="Lucida Sans Unicode"/>
                <a:cs typeface="Lucida Sans Unicode"/>
              </a:rPr>
              <a:t>Liberty</a:t>
            </a:r>
            <a:endParaRPr sz="2600">
              <a:latin typeface="Lucida Sans Unicode"/>
              <a:cs typeface="Lucida Sans Unicode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371844" y="1845564"/>
            <a:ext cx="2485644" cy="28788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34059" y="459689"/>
            <a:ext cx="5180965" cy="6972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4400"/>
              <a:t>The Harm</a:t>
            </a:r>
            <a:r>
              <a:rPr dirty="0" sz="4400" spc="-105"/>
              <a:t> </a:t>
            </a:r>
            <a:r>
              <a:rPr dirty="0" sz="4400"/>
              <a:t>Principle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734059" y="1711662"/>
            <a:ext cx="5128895" cy="2808605"/>
          </a:xfrm>
          <a:prstGeom prst="rect">
            <a:avLst/>
          </a:prstGeom>
        </p:spPr>
        <p:txBody>
          <a:bodyPr wrap="square" lIns="0" tIns="838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60"/>
              </a:spcBef>
            </a:pPr>
            <a:r>
              <a:rPr dirty="0" sz="2900" spc="-5">
                <a:latin typeface="Lucida Sans Unicode"/>
                <a:cs typeface="Lucida Sans Unicode"/>
              </a:rPr>
              <a:t>What constitutes</a:t>
            </a:r>
            <a:r>
              <a:rPr dirty="0" sz="2900" spc="-55">
                <a:latin typeface="Lucida Sans Unicode"/>
                <a:cs typeface="Lucida Sans Unicode"/>
              </a:rPr>
              <a:t> </a:t>
            </a:r>
            <a:r>
              <a:rPr dirty="0" sz="2900">
                <a:latin typeface="Lucida Sans Unicode"/>
                <a:cs typeface="Lucida Sans Unicode"/>
              </a:rPr>
              <a:t>harm?</a:t>
            </a:r>
            <a:endParaRPr sz="2900">
              <a:latin typeface="Lucida Sans Unicode"/>
              <a:cs typeface="Lucida Sans Unicode"/>
            </a:endParaRPr>
          </a:p>
          <a:p>
            <a:pPr marL="285115" indent="-273050">
              <a:lnSpc>
                <a:spcPct val="100000"/>
              </a:lnSpc>
              <a:spcBef>
                <a:spcPts val="565"/>
              </a:spcBef>
              <a:buClr>
                <a:srgbClr val="92D050"/>
              </a:buClr>
              <a:buSzPct val="60344"/>
              <a:buFont typeface="Wingdings"/>
              <a:buChar char=""/>
              <a:tabLst>
                <a:tab pos="285750" algn="l"/>
              </a:tabLst>
            </a:pPr>
            <a:r>
              <a:rPr dirty="0" sz="2900" spc="-5">
                <a:latin typeface="Lucida Sans Unicode"/>
                <a:cs typeface="Lucida Sans Unicode"/>
              </a:rPr>
              <a:t>Defining “harm” </a:t>
            </a:r>
            <a:r>
              <a:rPr dirty="0" sz="2900">
                <a:latin typeface="Lucida Sans Unicode"/>
                <a:cs typeface="Lucida Sans Unicode"/>
              </a:rPr>
              <a:t>to</a:t>
            </a:r>
            <a:r>
              <a:rPr dirty="0" sz="2900" spc="-70">
                <a:latin typeface="Lucida Sans Unicode"/>
                <a:cs typeface="Lucida Sans Unicode"/>
              </a:rPr>
              <a:t> </a:t>
            </a:r>
            <a:r>
              <a:rPr dirty="0" sz="2900">
                <a:latin typeface="Lucida Sans Unicode"/>
                <a:cs typeface="Lucida Sans Unicode"/>
              </a:rPr>
              <a:t>others</a:t>
            </a:r>
            <a:endParaRPr sz="2900">
              <a:latin typeface="Lucida Sans Unicode"/>
              <a:cs typeface="Lucida Sans Unicode"/>
            </a:endParaRPr>
          </a:p>
          <a:p>
            <a:pPr lvl="1" marL="607060" indent="-274320">
              <a:lnSpc>
                <a:spcPct val="100000"/>
              </a:lnSpc>
              <a:spcBef>
                <a:spcPts val="515"/>
              </a:spcBef>
              <a:buClr>
                <a:srgbClr val="4F81BC"/>
              </a:buClr>
              <a:buSzPct val="69230"/>
              <a:buFont typeface="Wingdings"/>
              <a:buChar char=""/>
              <a:tabLst>
                <a:tab pos="607060" algn="l"/>
              </a:tabLst>
            </a:pPr>
            <a:r>
              <a:rPr dirty="0" sz="2600" spc="-5">
                <a:latin typeface="Lucida Sans Unicode"/>
                <a:cs typeface="Lucida Sans Unicode"/>
              </a:rPr>
              <a:t>Minimalist: </a:t>
            </a:r>
            <a:r>
              <a:rPr dirty="0" sz="2600">
                <a:latin typeface="Lucida Sans Unicode"/>
                <a:cs typeface="Lucida Sans Unicode"/>
              </a:rPr>
              <a:t>Physical</a:t>
            </a:r>
            <a:r>
              <a:rPr dirty="0" sz="2600" spc="-80">
                <a:latin typeface="Lucida Sans Unicode"/>
                <a:cs typeface="Lucida Sans Unicode"/>
              </a:rPr>
              <a:t> </a:t>
            </a:r>
            <a:r>
              <a:rPr dirty="0" sz="2600">
                <a:latin typeface="Lucida Sans Unicode"/>
                <a:cs typeface="Lucida Sans Unicode"/>
              </a:rPr>
              <a:t>harm</a:t>
            </a:r>
            <a:endParaRPr sz="2600">
              <a:latin typeface="Lucida Sans Unicode"/>
              <a:cs typeface="Lucida Sans Unicode"/>
            </a:endParaRPr>
          </a:p>
          <a:p>
            <a:pPr lvl="1" marL="607060" marR="381635" indent="-274320">
              <a:lnSpc>
                <a:spcPts val="3000"/>
              </a:lnSpc>
              <a:spcBef>
                <a:spcPts val="670"/>
              </a:spcBef>
              <a:buClr>
                <a:srgbClr val="4F81BC"/>
              </a:buClr>
              <a:buSzPct val="69230"/>
              <a:buFont typeface="Wingdings"/>
              <a:buChar char=""/>
              <a:tabLst>
                <a:tab pos="607060" algn="l"/>
              </a:tabLst>
            </a:pPr>
            <a:r>
              <a:rPr dirty="0" sz="2600" spc="-5">
                <a:latin typeface="Lucida Sans Unicode"/>
                <a:cs typeface="Lucida Sans Unicode"/>
              </a:rPr>
              <a:t>Interventionist: </a:t>
            </a:r>
            <a:r>
              <a:rPr dirty="0" sz="2600">
                <a:latin typeface="Lucida Sans Unicode"/>
                <a:cs typeface="Lucida Sans Unicode"/>
              </a:rPr>
              <a:t>Offending  </a:t>
            </a:r>
            <a:r>
              <a:rPr dirty="0" sz="2600" spc="-5">
                <a:latin typeface="Lucida Sans Unicode"/>
                <a:cs typeface="Lucida Sans Unicode"/>
              </a:rPr>
              <a:t>people</a:t>
            </a:r>
            <a:endParaRPr sz="2600">
              <a:latin typeface="Lucida Sans Unicode"/>
              <a:cs typeface="Lucida Sans Unicode"/>
            </a:endParaRPr>
          </a:p>
          <a:p>
            <a:pPr lvl="1" marL="607060" indent="-274320">
              <a:lnSpc>
                <a:spcPct val="100000"/>
              </a:lnSpc>
              <a:spcBef>
                <a:spcPts val="400"/>
              </a:spcBef>
              <a:buClr>
                <a:srgbClr val="4F81BC"/>
              </a:buClr>
              <a:buSzPct val="69230"/>
              <a:buFont typeface="Wingdings"/>
              <a:buChar char=""/>
              <a:tabLst>
                <a:tab pos="607060" algn="l"/>
              </a:tabLst>
            </a:pPr>
            <a:r>
              <a:rPr dirty="0" sz="2600">
                <a:latin typeface="Lucida Sans Unicode"/>
                <a:cs typeface="Lucida Sans Unicode"/>
              </a:rPr>
              <a:t>Harming people’s</a:t>
            </a:r>
            <a:r>
              <a:rPr dirty="0" sz="2600" spc="-95">
                <a:latin typeface="Lucida Sans Unicode"/>
                <a:cs typeface="Lucida Sans Unicode"/>
              </a:rPr>
              <a:t> </a:t>
            </a:r>
            <a:r>
              <a:rPr dirty="0" sz="2600" spc="-5">
                <a:latin typeface="Lucida Sans Unicode"/>
                <a:cs typeface="Lucida Sans Unicode"/>
              </a:rPr>
              <a:t>prospects</a:t>
            </a:r>
            <a:endParaRPr sz="2600">
              <a:latin typeface="Lucida Sans Unicode"/>
              <a:cs typeface="Lucida Sans Unicode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966459" y="2153411"/>
            <a:ext cx="2918460" cy="19461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5940552" y="4436364"/>
            <a:ext cx="2944368" cy="35509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Harm is in the eye of </a:t>
            </a:r>
            <a:r>
              <a:rPr dirty="0" spc="-10"/>
              <a:t>the  </a:t>
            </a:r>
            <a:r>
              <a:rPr dirty="0" spc="-5"/>
              <a:t>beholder..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34059" y="1710322"/>
            <a:ext cx="5551805" cy="4255135"/>
          </a:xfrm>
          <a:prstGeom prst="rect">
            <a:avLst/>
          </a:prstGeom>
        </p:spPr>
        <p:txBody>
          <a:bodyPr wrap="square" lIns="0" tIns="85090" rIns="0" bIns="0" rtlCol="0" vert="horz">
            <a:spAutoFit/>
          </a:bodyPr>
          <a:lstStyle/>
          <a:p>
            <a:pPr marL="285115" indent="-273050">
              <a:lnSpc>
                <a:spcPct val="100000"/>
              </a:lnSpc>
              <a:spcBef>
                <a:spcPts val="670"/>
              </a:spcBef>
              <a:buClr>
                <a:srgbClr val="92D050"/>
              </a:buClr>
              <a:buSzPct val="60344"/>
              <a:buFont typeface="Wingdings"/>
              <a:buChar char=""/>
              <a:tabLst>
                <a:tab pos="285750" algn="l"/>
              </a:tabLst>
            </a:pPr>
            <a:r>
              <a:rPr dirty="0" sz="2900">
                <a:latin typeface="Lucida Sans Unicode"/>
                <a:cs typeface="Lucida Sans Unicode"/>
              </a:rPr>
              <a:t>Confirmation</a:t>
            </a:r>
            <a:r>
              <a:rPr dirty="0" sz="2900" spc="-25">
                <a:latin typeface="Lucida Sans Unicode"/>
                <a:cs typeface="Lucida Sans Unicode"/>
              </a:rPr>
              <a:t> </a:t>
            </a:r>
            <a:r>
              <a:rPr dirty="0" sz="2900" spc="-5">
                <a:latin typeface="Lucida Sans Unicode"/>
                <a:cs typeface="Lucida Sans Unicode"/>
              </a:rPr>
              <a:t>bias</a:t>
            </a:r>
            <a:endParaRPr sz="2900">
              <a:latin typeface="Lucida Sans Unicode"/>
              <a:cs typeface="Lucida Sans Unicode"/>
            </a:endParaRPr>
          </a:p>
          <a:p>
            <a:pPr lvl="1" marL="607060" marR="144780" indent="-274320">
              <a:lnSpc>
                <a:spcPct val="96000"/>
              </a:lnSpc>
              <a:spcBef>
                <a:spcPts val="640"/>
              </a:spcBef>
              <a:buClr>
                <a:srgbClr val="4F81BC"/>
              </a:buClr>
              <a:buSzPct val="69230"/>
              <a:buFont typeface="Wingdings"/>
              <a:buChar char=""/>
              <a:tabLst>
                <a:tab pos="607060" algn="l"/>
              </a:tabLst>
            </a:pPr>
            <a:r>
              <a:rPr dirty="0" sz="2600">
                <a:latin typeface="Lucida Sans Unicode"/>
                <a:cs typeface="Lucida Sans Unicode"/>
              </a:rPr>
              <a:t>Our </a:t>
            </a:r>
            <a:r>
              <a:rPr dirty="0" sz="2600" spc="-5">
                <a:latin typeface="Lucida Sans Unicode"/>
                <a:cs typeface="Lucida Sans Unicode"/>
              </a:rPr>
              <a:t>tendency </a:t>
            </a:r>
            <a:r>
              <a:rPr dirty="0" sz="2600">
                <a:latin typeface="Lucida Sans Unicode"/>
                <a:cs typeface="Lucida Sans Unicode"/>
              </a:rPr>
              <a:t>to select  </a:t>
            </a:r>
            <a:r>
              <a:rPr dirty="0" sz="2600" spc="-5">
                <a:latin typeface="Lucida Sans Unicode"/>
                <a:cs typeface="Lucida Sans Unicode"/>
              </a:rPr>
              <a:t>information, or interpret it in  certain </a:t>
            </a:r>
            <a:r>
              <a:rPr dirty="0" sz="2600">
                <a:latin typeface="Lucida Sans Unicode"/>
                <a:cs typeface="Lucida Sans Unicode"/>
              </a:rPr>
              <a:t>ways, so </a:t>
            </a:r>
            <a:r>
              <a:rPr dirty="0" sz="2600" spc="-5">
                <a:latin typeface="Lucida Sans Unicode"/>
                <a:cs typeface="Lucida Sans Unicode"/>
              </a:rPr>
              <a:t>as to confirm  our existing beliefs and  assumptions</a:t>
            </a:r>
            <a:endParaRPr sz="2600">
              <a:latin typeface="Lucida Sans Unicode"/>
              <a:cs typeface="Lucida Sans Unicode"/>
            </a:endParaRPr>
          </a:p>
          <a:p>
            <a:pPr marL="285115" indent="-273050">
              <a:lnSpc>
                <a:spcPct val="100000"/>
              </a:lnSpc>
              <a:spcBef>
                <a:spcPts val="530"/>
              </a:spcBef>
              <a:buClr>
                <a:srgbClr val="92D050"/>
              </a:buClr>
              <a:buSzPct val="60344"/>
              <a:buFont typeface="Wingdings"/>
              <a:buChar char=""/>
              <a:tabLst>
                <a:tab pos="285750" algn="l"/>
              </a:tabLst>
            </a:pPr>
            <a:r>
              <a:rPr dirty="0" sz="2900">
                <a:latin typeface="Lucida Sans Unicode"/>
                <a:cs typeface="Lucida Sans Unicode"/>
              </a:rPr>
              <a:t>Affirmation</a:t>
            </a:r>
            <a:r>
              <a:rPr dirty="0" sz="2900" spc="-50">
                <a:latin typeface="Lucida Sans Unicode"/>
                <a:cs typeface="Lucida Sans Unicode"/>
              </a:rPr>
              <a:t> </a:t>
            </a:r>
            <a:r>
              <a:rPr dirty="0" sz="2900" spc="-5">
                <a:latin typeface="Lucida Sans Unicode"/>
                <a:cs typeface="Lucida Sans Unicode"/>
              </a:rPr>
              <a:t>bias</a:t>
            </a:r>
            <a:endParaRPr sz="2900">
              <a:latin typeface="Lucida Sans Unicode"/>
              <a:cs typeface="Lucida Sans Unicode"/>
            </a:endParaRPr>
          </a:p>
          <a:p>
            <a:pPr lvl="1" marL="607060" marR="5080" indent="-274320">
              <a:lnSpc>
                <a:spcPct val="96000"/>
              </a:lnSpc>
              <a:spcBef>
                <a:spcPts val="640"/>
              </a:spcBef>
              <a:buClr>
                <a:srgbClr val="4F81BC"/>
              </a:buClr>
              <a:buSzPct val="69230"/>
              <a:buFont typeface="Wingdings"/>
              <a:buChar char=""/>
              <a:tabLst>
                <a:tab pos="607060" algn="l"/>
              </a:tabLst>
            </a:pPr>
            <a:r>
              <a:rPr dirty="0" sz="2600">
                <a:latin typeface="Lucida Sans Unicode"/>
                <a:cs typeface="Lucida Sans Unicode"/>
              </a:rPr>
              <a:t>Affirming our </a:t>
            </a:r>
            <a:r>
              <a:rPr dirty="0" sz="2600" spc="-5">
                <a:latin typeface="Lucida Sans Unicode"/>
                <a:cs typeface="Lucida Sans Unicode"/>
              </a:rPr>
              <a:t>existing beliefs  by pointing to examples </a:t>
            </a:r>
            <a:r>
              <a:rPr dirty="0" sz="2600">
                <a:latin typeface="Lucida Sans Unicode"/>
                <a:cs typeface="Lucida Sans Unicode"/>
              </a:rPr>
              <a:t>which  reinforce</a:t>
            </a:r>
            <a:r>
              <a:rPr dirty="0" sz="2600" spc="-30">
                <a:latin typeface="Lucida Sans Unicode"/>
                <a:cs typeface="Lucida Sans Unicode"/>
              </a:rPr>
              <a:t> </a:t>
            </a:r>
            <a:r>
              <a:rPr dirty="0" sz="2600" spc="-5">
                <a:latin typeface="Lucida Sans Unicode"/>
                <a:cs typeface="Lucida Sans Unicode"/>
              </a:rPr>
              <a:t>them</a:t>
            </a:r>
            <a:endParaRPr sz="2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34059" y="272872"/>
            <a:ext cx="3591560" cy="6972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4400" spc="-5"/>
              <a:t>“Platforming”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734059" y="1782318"/>
            <a:ext cx="5699125" cy="3802379"/>
          </a:xfrm>
          <a:prstGeom prst="rect">
            <a:avLst/>
          </a:prstGeom>
        </p:spPr>
        <p:txBody>
          <a:bodyPr wrap="square" lIns="0" tIns="30480" rIns="0" bIns="0" rtlCol="0" vert="horz">
            <a:spAutoFit/>
          </a:bodyPr>
          <a:lstStyle/>
          <a:p>
            <a:pPr marL="285115" marR="304800" indent="-273050">
              <a:lnSpc>
                <a:spcPct val="96100"/>
              </a:lnSpc>
              <a:spcBef>
                <a:spcPts val="240"/>
              </a:spcBef>
              <a:buClr>
                <a:srgbClr val="92D050"/>
              </a:buClr>
              <a:buSzPct val="60344"/>
              <a:buFont typeface="Wingdings"/>
              <a:buChar char=""/>
              <a:tabLst>
                <a:tab pos="285750" algn="l"/>
              </a:tabLst>
            </a:pPr>
            <a:r>
              <a:rPr dirty="0" sz="2900">
                <a:latin typeface="Lucida Sans Unicode"/>
                <a:cs typeface="Lucida Sans Unicode"/>
              </a:rPr>
              <a:t>Providing someone with </a:t>
            </a:r>
            <a:r>
              <a:rPr dirty="0" sz="2900" spc="-5">
                <a:latin typeface="Lucida Sans Unicode"/>
                <a:cs typeface="Lucida Sans Unicode"/>
              </a:rPr>
              <a:t>the  opportunity </a:t>
            </a:r>
            <a:r>
              <a:rPr dirty="0" sz="2900">
                <a:latin typeface="Lucida Sans Unicode"/>
                <a:cs typeface="Lucida Sans Unicode"/>
              </a:rPr>
              <a:t>to </a:t>
            </a:r>
            <a:r>
              <a:rPr dirty="0" sz="2900" spc="-5">
                <a:latin typeface="Lucida Sans Unicode"/>
                <a:cs typeface="Lucida Sans Unicode"/>
              </a:rPr>
              <a:t>communicate  their </a:t>
            </a:r>
            <a:r>
              <a:rPr dirty="0" sz="2900">
                <a:latin typeface="Lucida Sans Unicode"/>
                <a:cs typeface="Lucida Sans Unicode"/>
              </a:rPr>
              <a:t>views </a:t>
            </a:r>
            <a:r>
              <a:rPr dirty="0" sz="2900" spc="-5">
                <a:latin typeface="Lucida Sans Unicode"/>
                <a:cs typeface="Lucida Sans Unicode"/>
              </a:rPr>
              <a:t>through one or  </a:t>
            </a:r>
            <a:r>
              <a:rPr dirty="0" sz="2900">
                <a:latin typeface="Lucida Sans Unicode"/>
                <a:cs typeface="Lucida Sans Unicode"/>
              </a:rPr>
              <a:t>more media</a:t>
            </a:r>
            <a:r>
              <a:rPr dirty="0" sz="2900" spc="-35">
                <a:latin typeface="Lucida Sans Unicode"/>
                <a:cs typeface="Lucida Sans Unicode"/>
              </a:rPr>
              <a:t> </a:t>
            </a:r>
            <a:r>
              <a:rPr dirty="0" sz="2900">
                <a:latin typeface="Lucida Sans Unicode"/>
                <a:cs typeface="Lucida Sans Unicode"/>
              </a:rPr>
              <a:t>platforms</a:t>
            </a:r>
            <a:endParaRPr sz="2900">
              <a:latin typeface="Lucida Sans Unicode"/>
              <a:cs typeface="Lucida Sans Unicode"/>
            </a:endParaRPr>
          </a:p>
          <a:p>
            <a:pPr lvl="1" marL="607060" marR="5080" indent="-274320">
              <a:lnSpc>
                <a:spcPct val="96200"/>
              </a:lnSpc>
              <a:spcBef>
                <a:spcPts val="620"/>
              </a:spcBef>
              <a:buClr>
                <a:srgbClr val="4F81BC"/>
              </a:buClr>
              <a:buSzPct val="69230"/>
              <a:buFont typeface="Wingdings"/>
              <a:buChar char=""/>
              <a:tabLst>
                <a:tab pos="607060" algn="l"/>
              </a:tabLst>
            </a:pPr>
            <a:r>
              <a:rPr dirty="0" sz="2600">
                <a:latin typeface="Lucida Sans Unicode"/>
                <a:cs typeface="Lucida Sans Unicode"/>
              </a:rPr>
              <a:t>Conflating the </a:t>
            </a:r>
            <a:r>
              <a:rPr dirty="0" sz="2600" spc="-5">
                <a:latin typeface="Lucida Sans Unicode"/>
                <a:cs typeface="Lucida Sans Unicode"/>
              </a:rPr>
              <a:t>process </a:t>
            </a:r>
            <a:r>
              <a:rPr dirty="0" sz="2600">
                <a:latin typeface="Lucida Sans Unicode"/>
                <a:cs typeface="Lucida Sans Unicode"/>
              </a:rPr>
              <a:t>of</a:t>
            </a:r>
            <a:r>
              <a:rPr dirty="0" sz="2600" spc="-110">
                <a:latin typeface="Lucida Sans Unicode"/>
                <a:cs typeface="Lucida Sans Unicode"/>
              </a:rPr>
              <a:t> </a:t>
            </a:r>
            <a:r>
              <a:rPr dirty="0" sz="2600">
                <a:latin typeface="Lucida Sans Unicode"/>
                <a:cs typeface="Lucida Sans Unicode"/>
              </a:rPr>
              <a:t>airing  someone’s views </a:t>
            </a:r>
            <a:r>
              <a:rPr dirty="0" sz="2600" spc="-5">
                <a:latin typeface="Lucida Sans Unicode"/>
                <a:cs typeface="Lucida Sans Unicode"/>
              </a:rPr>
              <a:t>with  endorsement</a:t>
            </a:r>
            <a:endParaRPr sz="2600">
              <a:latin typeface="Lucida Sans Unicode"/>
              <a:cs typeface="Lucida Sans Unicode"/>
            </a:endParaRPr>
          </a:p>
          <a:p>
            <a:pPr lvl="1" marL="607060" marR="1004569" indent="-274320">
              <a:lnSpc>
                <a:spcPts val="3000"/>
              </a:lnSpc>
              <a:spcBef>
                <a:spcPts val="670"/>
              </a:spcBef>
              <a:buClr>
                <a:srgbClr val="4F81BC"/>
              </a:buClr>
              <a:buSzPct val="69230"/>
              <a:buFont typeface="Wingdings"/>
              <a:buChar char=""/>
              <a:tabLst>
                <a:tab pos="607060" algn="l"/>
              </a:tabLst>
            </a:pPr>
            <a:r>
              <a:rPr dirty="0" sz="2600">
                <a:latin typeface="Lucida Sans Unicode"/>
                <a:cs typeface="Lucida Sans Unicode"/>
              </a:rPr>
              <a:t>Does simply airing a</a:t>
            </a:r>
            <a:r>
              <a:rPr dirty="0" sz="2600" spc="-125">
                <a:latin typeface="Lucida Sans Unicode"/>
                <a:cs typeface="Lucida Sans Unicode"/>
              </a:rPr>
              <a:t> </a:t>
            </a:r>
            <a:r>
              <a:rPr dirty="0" sz="2600">
                <a:latin typeface="Lucida Sans Unicode"/>
                <a:cs typeface="Lucida Sans Unicode"/>
              </a:rPr>
              <a:t>view  </a:t>
            </a:r>
            <a:r>
              <a:rPr dirty="0" sz="2600" spc="-5">
                <a:latin typeface="Lucida Sans Unicode"/>
                <a:cs typeface="Lucida Sans Unicode"/>
              </a:rPr>
              <a:t>constitute</a:t>
            </a:r>
            <a:r>
              <a:rPr dirty="0" sz="2600" spc="-10">
                <a:latin typeface="Lucida Sans Unicode"/>
                <a:cs typeface="Lucida Sans Unicode"/>
              </a:rPr>
              <a:t> </a:t>
            </a:r>
            <a:r>
              <a:rPr dirty="0" sz="2600">
                <a:latin typeface="Lucida Sans Unicode"/>
                <a:cs typeface="Lucida Sans Unicode"/>
              </a:rPr>
              <a:t>harm?</a:t>
            </a:r>
            <a:endParaRPr sz="2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6303" y="272872"/>
            <a:ext cx="4634865" cy="6972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4400"/>
              <a:t>Offending</a:t>
            </a:r>
            <a:r>
              <a:rPr dirty="0" sz="4400" spc="-125"/>
              <a:t> </a:t>
            </a:r>
            <a:r>
              <a:rPr dirty="0" sz="4400" spc="-5"/>
              <a:t>others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734059" y="1782318"/>
            <a:ext cx="5588000" cy="4010660"/>
          </a:xfrm>
          <a:prstGeom prst="rect">
            <a:avLst/>
          </a:prstGeom>
        </p:spPr>
        <p:txBody>
          <a:bodyPr wrap="square" lIns="0" tIns="30480" rIns="0" bIns="0" rtlCol="0" vert="horz">
            <a:spAutoFit/>
          </a:bodyPr>
          <a:lstStyle/>
          <a:p>
            <a:pPr marL="285115" marR="5080" indent="-273050">
              <a:lnSpc>
                <a:spcPct val="96100"/>
              </a:lnSpc>
              <a:spcBef>
                <a:spcPts val="240"/>
              </a:spcBef>
              <a:buClr>
                <a:srgbClr val="92D050"/>
              </a:buClr>
              <a:buSzPct val="60344"/>
              <a:buFont typeface="Wingdings"/>
              <a:buChar char=""/>
              <a:tabLst>
                <a:tab pos="285750" algn="l"/>
              </a:tabLst>
            </a:pPr>
            <a:r>
              <a:rPr dirty="0" sz="2900" spc="-5">
                <a:latin typeface="Lucida Sans Unicode"/>
                <a:cs typeface="Lucida Sans Unicode"/>
              </a:rPr>
              <a:t>The right to offend is integral  </a:t>
            </a:r>
            <a:r>
              <a:rPr dirty="0" sz="2900">
                <a:latin typeface="Lucida Sans Unicode"/>
                <a:cs typeface="Lucida Sans Unicode"/>
              </a:rPr>
              <a:t>to the </a:t>
            </a:r>
            <a:r>
              <a:rPr dirty="0" sz="2900" spc="-5">
                <a:latin typeface="Lucida Sans Unicode"/>
                <a:cs typeface="Lucida Sans Unicode"/>
              </a:rPr>
              <a:t>right </a:t>
            </a:r>
            <a:r>
              <a:rPr dirty="0" sz="2900">
                <a:latin typeface="Lucida Sans Unicode"/>
                <a:cs typeface="Lucida Sans Unicode"/>
              </a:rPr>
              <a:t>to freedom </a:t>
            </a:r>
            <a:r>
              <a:rPr dirty="0" sz="2900" spc="-5">
                <a:latin typeface="Lucida Sans Unicode"/>
                <a:cs typeface="Lucida Sans Unicode"/>
              </a:rPr>
              <a:t>of  expression</a:t>
            </a:r>
            <a:endParaRPr sz="2900">
              <a:latin typeface="Lucida Sans Unicode"/>
              <a:cs typeface="Lucida Sans Unicode"/>
            </a:endParaRPr>
          </a:p>
          <a:p>
            <a:pPr lvl="1" marL="607060" marR="632460" indent="-274320">
              <a:lnSpc>
                <a:spcPts val="3000"/>
              </a:lnSpc>
              <a:spcBef>
                <a:spcPts val="715"/>
              </a:spcBef>
              <a:buClr>
                <a:srgbClr val="4F81BC"/>
              </a:buClr>
              <a:buSzPct val="69230"/>
              <a:buFont typeface="Wingdings"/>
              <a:buChar char=""/>
              <a:tabLst>
                <a:tab pos="607060" algn="l"/>
              </a:tabLst>
            </a:pPr>
            <a:r>
              <a:rPr dirty="0" sz="2600" spc="-5">
                <a:latin typeface="Lucida Sans Unicode"/>
                <a:cs typeface="Lucida Sans Unicode"/>
              </a:rPr>
              <a:t>Defamation as </a:t>
            </a:r>
            <a:r>
              <a:rPr dirty="0" sz="2600">
                <a:latin typeface="Lucida Sans Unicode"/>
                <a:cs typeface="Lucida Sans Unicode"/>
              </a:rPr>
              <a:t>a weapon</a:t>
            </a:r>
            <a:r>
              <a:rPr dirty="0" sz="2600" spc="-95">
                <a:latin typeface="Lucida Sans Unicode"/>
                <a:cs typeface="Lucida Sans Unicode"/>
              </a:rPr>
              <a:t> </a:t>
            </a:r>
            <a:r>
              <a:rPr dirty="0" sz="2600" spc="-5">
                <a:latin typeface="Lucida Sans Unicode"/>
                <a:cs typeface="Lucida Sans Unicode"/>
              </a:rPr>
              <a:t>in  authoritarian</a:t>
            </a:r>
            <a:r>
              <a:rPr dirty="0" sz="2600" spc="-45">
                <a:latin typeface="Lucida Sans Unicode"/>
                <a:cs typeface="Lucida Sans Unicode"/>
              </a:rPr>
              <a:t> </a:t>
            </a:r>
            <a:r>
              <a:rPr dirty="0" sz="2600" spc="-5">
                <a:latin typeface="Lucida Sans Unicode"/>
                <a:cs typeface="Lucida Sans Unicode"/>
              </a:rPr>
              <a:t>regimes</a:t>
            </a:r>
            <a:endParaRPr sz="2600">
              <a:latin typeface="Lucida Sans Unicode"/>
              <a:cs typeface="Lucida Sans Unicode"/>
            </a:endParaRPr>
          </a:p>
          <a:p>
            <a:pPr marL="285115" marR="788035" indent="-273050">
              <a:lnSpc>
                <a:spcPts val="3340"/>
              </a:lnSpc>
              <a:spcBef>
                <a:spcPts val="665"/>
              </a:spcBef>
              <a:buClr>
                <a:srgbClr val="92D050"/>
              </a:buClr>
              <a:buSzPct val="60344"/>
              <a:buFont typeface="Wingdings"/>
              <a:buChar char=""/>
              <a:tabLst>
                <a:tab pos="285750" algn="l"/>
              </a:tabLst>
            </a:pPr>
            <a:r>
              <a:rPr dirty="0" sz="2900" spc="-5">
                <a:latin typeface="Lucida Sans Unicode"/>
                <a:cs typeface="Lucida Sans Unicode"/>
              </a:rPr>
              <a:t>BUT is </a:t>
            </a:r>
            <a:r>
              <a:rPr dirty="0" sz="2900">
                <a:latin typeface="Lucida Sans Unicode"/>
                <a:cs typeface="Lucida Sans Unicode"/>
              </a:rPr>
              <a:t>gratuitous</a:t>
            </a:r>
            <a:r>
              <a:rPr dirty="0" sz="2900" spc="-85">
                <a:latin typeface="Lucida Sans Unicode"/>
                <a:cs typeface="Lucida Sans Unicode"/>
              </a:rPr>
              <a:t> </a:t>
            </a:r>
            <a:r>
              <a:rPr dirty="0" sz="2900" spc="-5">
                <a:latin typeface="Lucida Sans Unicode"/>
                <a:cs typeface="Lucida Sans Unicode"/>
              </a:rPr>
              <a:t>offence  really </a:t>
            </a:r>
            <a:r>
              <a:rPr dirty="0" sz="2900">
                <a:latin typeface="Lucida Sans Unicode"/>
                <a:cs typeface="Lucida Sans Unicode"/>
              </a:rPr>
              <a:t>a healthy</a:t>
            </a:r>
            <a:r>
              <a:rPr dirty="0" sz="2900" spc="-95">
                <a:latin typeface="Lucida Sans Unicode"/>
                <a:cs typeface="Lucida Sans Unicode"/>
              </a:rPr>
              <a:t> </a:t>
            </a:r>
            <a:r>
              <a:rPr dirty="0" sz="2900" spc="-5">
                <a:latin typeface="Lucida Sans Unicode"/>
                <a:cs typeface="Lucida Sans Unicode"/>
              </a:rPr>
              <a:t>thing?</a:t>
            </a:r>
            <a:endParaRPr sz="2900">
              <a:latin typeface="Lucida Sans Unicode"/>
              <a:cs typeface="Lucida Sans Unicode"/>
            </a:endParaRPr>
          </a:p>
          <a:p>
            <a:pPr lvl="1" marL="607060" indent="-274320">
              <a:lnSpc>
                <a:spcPct val="100000"/>
              </a:lnSpc>
              <a:spcBef>
                <a:spcPts val="425"/>
              </a:spcBef>
              <a:buClr>
                <a:srgbClr val="4F81BC"/>
              </a:buClr>
              <a:buSzPct val="69230"/>
              <a:buFont typeface="Wingdings"/>
              <a:buChar char=""/>
              <a:tabLst>
                <a:tab pos="607060" algn="l"/>
              </a:tabLst>
            </a:pPr>
            <a:r>
              <a:rPr dirty="0" sz="2600" spc="-5">
                <a:latin typeface="Lucida Sans Unicode"/>
                <a:cs typeface="Lucida Sans Unicode"/>
              </a:rPr>
              <a:t>“Piss-Christ”</a:t>
            </a:r>
            <a:r>
              <a:rPr dirty="0" sz="2600" spc="-35">
                <a:latin typeface="Lucida Sans Unicode"/>
                <a:cs typeface="Lucida Sans Unicode"/>
              </a:rPr>
              <a:t> </a:t>
            </a:r>
            <a:r>
              <a:rPr dirty="0" sz="2600" spc="-5">
                <a:latin typeface="Lucida Sans Unicode"/>
                <a:cs typeface="Lucida Sans Unicode"/>
              </a:rPr>
              <a:t>exhibition</a:t>
            </a:r>
            <a:endParaRPr sz="2600">
              <a:latin typeface="Lucida Sans Unicode"/>
              <a:cs typeface="Lucida Sans Unicode"/>
            </a:endParaRPr>
          </a:p>
          <a:p>
            <a:pPr lvl="1" marL="607060" indent="-274320">
              <a:lnSpc>
                <a:spcPct val="100000"/>
              </a:lnSpc>
              <a:spcBef>
                <a:spcPts val="480"/>
              </a:spcBef>
              <a:buClr>
                <a:srgbClr val="4F81BC"/>
              </a:buClr>
              <a:buSzPct val="69230"/>
              <a:buFont typeface="Wingdings"/>
              <a:buChar char=""/>
              <a:tabLst>
                <a:tab pos="607060" algn="l"/>
              </a:tabLst>
            </a:pPr>
            <a:r>
              <a:rPr dirty="0" sz="2600">
                <a:latin typeface="Lucida Sans Unicode"/>
                <a:cs typeface="Lucida Sans Unicode"/>
              </a:rPr>
              <a:t>Mohammad</a:t>
            </a:r>
            <a:r>
              <a:rPr dirty="0" sz="2600" spc="-35">
                <a:latin typeface="Lucida Sans Unicode"/>
                <a:cs typeface="Lucida Sans Unicode"/>
              </a:rPr>
              <a:t> </a:t>
            </a:r>
            <a:r>
              <a:rPr dirty="0" sz="2600" spc="-5">
                <a:latin typeface="Lucida Sans Unicode"/>
                <a:cs typeface="Lucida Sans Unicode"/>
              </a:rPr>
              <a:t>cartoons</a:t>
            </a:r>
            <a:endParaRPr sz="2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200025" marR="5080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Freedom of the press and </a:t>
            </a:r>
            <a:r>
              <a:rPr dirty="0" spc="-10"/>
              <a:t>the  </a:t>
            </a:r>
            <a:r>
              <a:rPr dirty="0" spc="-5"/>
              <a:t>courts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34059" y="1782318"/>
            <a:ext cx="5692140" cy="2192020"/>
          </a:xfrm>
          <a:prstGeom prst="rect">
            <a:avLst/>
          </a:prstGeom>
        </p:spPr>
        <p:txBody>
          <a:bodyPr wrap="square" lIns="0" tIns="41275" rIns="0" bIns="0" rtlCol="0" vert="horz">
            <a:spAutoFit/>
          </a:bodyPr>
          <a:lstStyle/>
          <a:p>
            <a:pPr marL="285115" marR="5080" indent="-273050">
              <a:lnSpc>
                <a:spcPts val="3350"/>
              </a:lnSpc>
              <a:spcBef>
                <a:spcPts val="325"/>
              </a:spcBef>
              <a:buClr>
                <a:srgbClr val="92D050"/>
              </a:buClr>
              <a:buSzPct val="60344"/>
              <a:buFont typeface="Wingdings"/>
              <a:buChar char=""/>
              <a:tabLst>
                <a:tab pos="285750" algn="l"/>
              </a:tabLst>
            </a:pPr>
            <a:r>
              <a:rPr dirty="0" sz="2900">
                <a:latin typeface="Lucida Sans Unicode"/>
                <a:cs typeface="Lucida Sans Unicode"/>
              </a:rPr>
              <a:t>Do media campaigns</a:t>
            </a:r>
            <a:r>
              <a:rPr dirty="0" sz="2900" spc="-120">
                <a:latin typeface="Lucida Sans Unicode"/>
                <a:cs typeface="Lucida Sans Unicode"/>
              </a:rPr>
              <a:t> </a:t>
            </a:r>
            <a:r>
              <a:rPr dirty="0" sz="2900" spc="-5">
                <a:latin typeface="Lucida Sans Unicode"/>
                <a:cs typeface="Lucida Sans Unicode"/>
              </a:rPr>
              <a:t>interfere  with legal</a:t>
            </a:r>
            <a:r>
              <a:rPr dirty="0" sz="2900" spc="-40">
                <a:latin typeface="Lucida Sans Unicode"/>
                <a:cs typeface="Lucida Sans Unicode"/>
              </a:rPr>
              <a:t> </a:t>
            </a:r>
            <a:r>
              <a:rPr dirty="0" sz="2900" spc="-5">
                <a:latin typeface="Lucida Sans Unicode"/>
                <a:cs typeface="Lucida Sans Unicode"/>
              </a:rPr>
              <a:t>processes?</a:t>
            </a:r>
            <a:endParaRPr sz="2900">
              <a:latin typeface="Lucida Sans Unicode"/>
              <a:cs typeface="Lucida Sans Unicode"/>
            </a:endParaRPr>
          </a:p>
          <a:p>
            <a:pPr lvl="1" marL="607060" marR="636270" indent="-274320">
              <a:lnSpc>
                <a:spcPts val="2990"/>
              </a:lnSpc>
              <a:spcBef>
                <a:spcPts val="630"/>
              </a:spcBef>
              <a:buClr>
                <a:srgbClr val="4F81BC"/>
              </a:buClr>
              <a:buSzPct val="69230"/>
              <a:buFont typeface="Wingdings"/>
              <a:buChar char=""/>
              <a:tabLst>
                <a:tab pos="607060" algn="l"/>
              </a:tabLst>
            </a:pPr>
            <a:r>
              <a:rPr dirty="0" sz="2600" spc="-5">
                <a:latin typeface="Lucida Sans Unicode"/>
                <a:cs typeface="Lucida Sans Unicode"/>
              </a:rPr>
              <a:t>Rape allegations levelled </a:t>
            </a:r>
            <a:r>
              <a:rPr dirty="0" sz="2600">
                <a:latin typeface="Lucida Sans Unicode"/>
                <a:cs typeface="Lucida Sans Unicode"/>
              </a:rPr>
              <a:t>by  </a:t>
            </a:r>
            <a:r>
              <a:rPr dirty="0" sz="2600" spc="-5">
                <a:latin typeface="Lucida Sans Unicode"/>
                <a:cs typeface="Lucida Sans Unicode"/>
              </a:rPr>
              <a:t>Brittney</a:t>
            </a:r>
            <a:r>
              <a:rPr dirty="0" sz="2600" spc="-20">
                <a:latin typeface="Lucida Sans Unicode"/>
                <a:cs typeface="Lucida Sans Unicode"/>
              </a:rPr>
              <a:t> </a:t>
            </a:r>
            <a:r>
              <a:rPr dirty="0" sz="2600" spc="-5">
                <a:latin typeface="Lucida Sans Unicode"/>
                <a:cs typeface="Lucida Sans Unicode"/>
              </a:rPr>
              <a:t>Higgins</a:t>
            </a:r>
            <a:endParaRPr sz="2600">
              <a:latin typeface="Lucida Sans Unicode"/>
              <a:cs typeface="Lucida Sans Unicode"/>
            </a:endParaRPr>
          </a:p>
          <a:p>
            <a:pPr lvl="1" marL="607060" indent="-274320">
              <a:lnSpc>
                <a:spcPct val="100000"/>
              </a:lnSpc>
              <a:spcBef>
                <a:spcPts val="400"/>
              </a:spcBef>
              <a:buClr>
                <a:srgbClr val="4F81BC"/>
              </a:buClr>
              <a:buSzPct val="69230"/>
              <a:buFont typeface="Wingdings"/>
              <a:buChar char=""/>
              <a:tabLst>
                <a:tab pos="607060" algn="l"/>
              </a:tabLst>
            </a:pPr>
            <a:r>
              <a:rPr dirty="0" sz="2600" spc="-5">
                <a:latin typeface="Lucida Sans Unicode"/>
                <a:cs typeface="Lucida Sans Unicode"/>
              </a:rPr>
              <a:t>Russell Brand</a:t>
            </a:r>
            <a:r>
              <a:rPr dirty="0" sz="2600" spc="-40">
                <a:latin typeface="Lucida Sans Unicode"/>
                <a:cs typeface="Lucida Sans Unicode"/>
              </a:rPr>
              <a:t> </a:t>
            </a:r>
            <a:r>
              <a:rPr dirty="0" sz="2600" spc="-5">
                <a:latin typeface="Lucida Sans Unicode"/>
                <a:cs typeface="Lucida Sans Unicode"/>
              </a:rPr>
              <a:t>allegations</a:t>
            </a:r>
            <a:endParaRPr sz="2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34059" y="272872"/>
            <a:ext cx="5853430" cy="6972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4400"/>
              <a:t>Ethics and</a:t>
            </a:r>
            <a:r>
              <a:rPr dirty="0" sz="4400" spc="-110"/>
              <a:t> </a:t>
            </a:r>
            <a:r>
              <a:rPr dirty="0" sz="4400" spc="-5"/>
              <a:t>Journalism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734059" y="1782318"/>
            <a:ext cx="7061834" cy="4975860"/>
          </a:xfrm>
          <a:prstGeom prst="rect">
            <a:avLst/>
          </a:prstGeom>
        </p:spPr>
        <p:txBody>
          <a:bodyPr wrap="square" lIns="0" tIns="30480" rIns="0" bIns="0" rtlCol="0" vert="horz">
            <a:spAutoFit/>
          </a:bodyPr>
          <a:lstStyle/>
          <a:p>
            <a:pPr marL="285115" marR="5080" indent="-273050">
              <a:lnSpc>
                <a:spcPct val="96100"/>
              </a:lnSpc>
              <a:spcBef>
                <a:spcPts val="240"/>
              </a:spcBef>
              <a:buClr>
                <a:srgbClr val="92D050"/>
              </a:buClr>
              <a:buSzPct val="60344"/>
              <a:buFont typeface="Wingdings"/>
              <a:buChar char=""/>
              <a:tabLst>
                <a:tab pos="285750" algn="l"/>
              </a:tabLst>
            </a:pPr>
            <a:r>
              <a:rPr dirty="0" sz="2900">
                <a:latin typeface="Lucida Sans Unicode"/>
                <a:cs typeface="Lucida Sans Unicode"/>
              </a:rPr>
              <a:t>To </a:t>
            </a:r>
            <a:r>
              <a:rPr dirty="0" sz="2900" spc="-5">
                <a:latin typeface="Lucida Sans Unicode"/>
                <a:cs typeface="Lucida Sans Unicode"/>
              </a:rPr>
              <a:t>what extent </a:t>
            </a:r>
            <a:r>
              <a:rPr dirty="0" sz="2900">
                <a:latin typeface="Lucida Sans Unicode"/>
                <a:cs typeface="Lucida Sans Unicode"/>
              </a:rPr>
              <a:t>would </a:t>
            </a:r>
            <a:r>
              <a:rPr dirty="0" sz="2900" spc="-5">
                <a:latin typeface="Lucida Sans Unicode"/>
                <a:cs typeface="Lucida Sans Unicode"/>
              </a:rPr>
              <a:t>these be  enforable, </a:t>
            </a:r>
            <a:r>
              <a:rPr dirty="0" sz="2900">
                <a:latin typeface="Lucida Sans Unicode"/>
                <a:cs typeface="Lucida Sans Unicode"/>
              </a:rPr>
              <a:t>and who </a:t>
            </a:r>
            <a:r>
              <a:rPr dirty="0" sz="2900" spc="-5">
                <a:latin typeface="Lucida Sans Unicode"/>
                <a:cs typeface="Lucida Sans Unicode"/>
              </a:rPr>
              <a:t>(if anyone) should  enforce</a:t>
            </a:r>
            <a:r>
              <a:rPr dirty="0" sz="2900" spc="-30">
                <a:latin typeface="Lucida Sans Unicode"/>
                <a:cs typeface="Lucida Sans Unicode"/>
              </a:rPr>
              <a:t> </a:t>
            </a:r>
            <a:r>
              <a:rPr dirty="0" sz="2900" spc="-5">
                <a:latin typeface="Lucida Sans Unicode"/>
                <a:cs typeface="Lucida Sans Unicode"/>
              </a:rPr>
              <a:t>them?</a:t>
            </a:r>
            <a:endParaRPr sz="2900">
              <a:latin typeface="Lucida Sans Unicode"/>
              <a:cs typeface="Lucida Sans Unicode"/>
            </a:endParaRPr>
          </a:p>
          <a:p>
            <a:pPr lvl="1" marL="607060" indent="-274320">
              <a:lnSpc>
                <a:spcPct val="100000"/>
              </a:lnSpc>
              <a:spcBef>
                <a:spcPts val="515"/>
              </a:spcBef>
              <a:buClr>
                <a:srgbClr val="4F81BC"/>
              </a:buClr>
              <a:buSzPct val="69230"/>
              <a:buFont typeface="Wingdings"/>
              <a:buChar char=""/>
              <a:tabLst>
                <a:tab pos="607060" algn="l"/>
              </a:tabLst>
            </a:pPr>
            <a:r>
              <a:rPr dirty="0" sz="2600">
                <a:latin typeface="Lucida Sans Unicode"/>
                <a:cs typeface="Lucida Sans Unicode"/>
              </a:rPr>
              <a:t>Accuracy</a:t>
            </a:r>
            <a:endParaRPr sz="2600">
              <a:latin typeface="Lucida Sans Unicode"/>
              <a:cs typeface="Lucida Sans Unicode"/>
            </a:endParaRPr>
          </a:p>
          <a:p>
            <a:pPr lvl="1" marL="607060" indent="-274320">
              <a:lnSpc>
                <a:spcPct val="100000"/>
              </a:lnSpc>
              <a:spcBef>
                <a:spcPts val="480"/>
              </a:spcBef>
              <a:buClr>
                <a:srgbClr val="4F81BC"/>
              </a:buClr>
              <a:buSzPct val="69230"/>
              <a:buFont typeface="Wingdings"/>
              <a:buChar char=""/>
              <a:tabLst>
                <a:tab pos="607060" algn="l"/>
              </a:tabLst>
            </a:pPr>
            <a:r>
              <a:rPr dirty="0" sz="2600" spc="-5">
                <a:latin typeface="Lucida Sans Unicode"/>
                <a:cs typeface="Lucida Sans Unicode"/>
              </a:rPr>
              <a:t>Independence</a:t>
            </a:r>
            <a:endParaRPr sz="2600">
              <a:latin typeface="Lucida Sans Unicode"/>
              <a:cs typeface="Lucida Sans Unicode"/>
            </a:endParaRPr>
          </a:p>
          <a:p>
            <a:pPr lvl="1" marL="607060" indent="-274320">
              <a:lnSpc>
                <a:spcPct val="100000"/>
              </a:lnSpc>
              <a:spcBef>
                <a:spcPts val="470"/>
              </a:spcBef>
              <a:buClr>
                <a:srgbClr val="4F81BC"/>
              </a:buClr>
              <a:buSzPct val="69230"/>
              <a:buFont typeface="Wingdings"/>
              <a:buChar char=""/>
              <a:tabLst>
                <a:tab pos="607060" algn="l"/>
              </a:tabLst>
            </a:pPr>
            <a:r>
              <a:rPr dirty="0" sz="2600" spc="-5">
                <a:latin typeface="Lucida Sans Unicode"/>
                <a:cs typeface="Lucida Sans Unicode"/>
              </a:rPr>
              <a:t>Impartiality</a:t>
            </a:r>
            <a:endParaRPr sz="2600">
              <a:latin typeface="Lucida Sans Unicode"/>
              <a:cs typeface="Lucida Sans Unicode"/>
            </a:endParaRPr>
          </a:p>
          <a:p>
            <a:pPr lvl="1" marL="607060" indent="-274320">
              <a:lnSpc>
                <a:spcPct val="100000"/>
              </a:lnSpc>
              <a:spcBef>
                <a:spcPts val="480"/>
              </a:spcBef>
              <a:buClr>
                <a:srgbClr val="4F81BC"/>
              </a:buClr>
              <a:buSzPct val="69230"/>
              <a:buFont typeface="Wingdings"/>
              <a:buChar char=""/>
              <a:tabLst>
                <a:tab pos="607060" algn="l"/>
              </a:tabLst>
            </a:pPr>
            <a:r>
              <a:rPr dirty="0" sz="2600">
                <a:latin typeface="Lucida Sans Unicode"/>
                <a:cs typeface="Lucida Sans Unicode"/>
              </a:rPr>
              <a:t>Privacy</a:t>
            </a:r>
            <a:endParaRPr sz="2600">
              <a:latin typeface="Lucida Sans Unicode"/>
              <a:cs typeface="Lucida Sans Unicode"/>
            </a:endParaRPr>
          </a:p>
          <a:p>
            <a:pPr lvl="1" marL="607060" indent="-274320">
              <a:lnSpc>
                <a:spcPct val="100000"/>
              </a:lnSpc>
              <a:spcBef>
                <a:spcPts val="465"/>
              </a:spcBef>
              <a:buClr>
                <a:srgbClr val="4F81BC"/>
              </a:buClr>
              <a:buSzPct val="69230"/>
              <a:buFont typeface="Wingdings"/>
              <a:buChar char=""/>
              <a:tabLst>
                <a:tab pos="607060" algn="l"/>
              </a:tabLst>
            </a:pPr>
            <a:r>
              <a:rPr dirty="0" sz="2600">
                <a:latin typeface="Lucida Sans Unicode"/>
                <a:cs typeface="Lucida Sans Unicode"/>
              </a:rPr>
              <a:t>The public</a:t>
            </a:r>
            <a:r>
              <a:rPr dirty="0" sz="2600" spc="-35">
                <a:latin typeface="Lucida Sans Unicode"/>
                <a:cs typeface="Lucida Sans Unicode"/>
              </a:rPr>
              <a:t> </a:t>
            </a:r>
            <a:r>
              <a:rPr dirty="0" sz="2600" spc="-5">
                <a:latin typeface="Lucida Sans Unicode"/>
                <a:cs typeface="Lucida Sans Unicode"/>
              </a:rPr>
              <a:t>interest</a:t>
            </a:r>
            <a:endParaRPr sz="2600">
              <a:latin typeface="Lucida Sans Unicode"/>
              <a:cs typeface="Lucida Sans Unicode"/>
            </a:endParaRPr>
          </a:p>
          <a:p>
            <a:pPr lvl="1" marL="607060" indent="-274320">
              <a:lnSpc>
                <a:spcPct val="100000"/>
              </a:lnSpc>
              <a:spcBef>
                <a:spcPts val="484"/>
              </a:spcBef>
              <a:buClr>
                <a:srgbClr val="4F81BC"/>
              </a:buClr>
              <a:buSzPct val="69230"/>
              <a:buFont typeface="Wingdings"/>
              <a:buChar char=""/>
              <a:tabLst>
                <a:tab pos="607060" algn="l"/>
              </a:tabLst>
            </a:pPr>
            <a:r>
              <a:rPr dirty="0" sz="2600" spc="-5">
                <a:latin typeface="Lucida Sans Unicode"/>
                <a:cs typeface="Lucida Sans Unicode"/>
              </a:rPr>
              <a:t>Truth in</a:t>
            </a:r>
            <a:r>
              <a:rPr dirty="0" sz="2600" spc="-20">
                <a:latin typeface="Lucida Sans Unicode"/>
                <a:cs typeface="Lucida Sans Unicode"/>
              </a:rPr>
              <a:t> </a:t>
            </a:r>
            <a:r>
              <a:rPr dirty="0" sz="2600">
                <a:latin typeface="Lucida Sans Unicode"/>
                <a:cs typeface="Lucida Sans Unicode"/>
              </a:rPr>
              <a:t>advertising</a:t>
            </a:r>
            <a:endParaRPr sz="2600">
              <a:latin typeface="Lucida Sans Unicode"/>
              <a:cs typeface="Lucida Sans Unicode"/>
            </a:endParaRPr>
          </a:p>
          <a:p>
            <a:pPr lvl="1" marL="607060" indent="-274320">
              <a:lnSpc>
                <a:spcPct val="100000"/>
              </a:lnSpc>
              <a:spcBef>
                <a:spcPts val="470"/>
              </a:spcBef>
              <a:buClr>
                <a:srgbClr val="4F81BC"/>
              </a:buClr>
              <a:buSzPct val="69230"/>
              <a:buFont typeface="Wingdings"/>
              <a:buChar char=""/>
              <a:tabLst>
                <a:tab pos="607060" algn="l"/>
              </a:tabLst>
            </a:pPr>
            <a:r>
              <a:rPr dirty="0" sz="2600" spc="-5">
                <a:latin typeface="Lucida Sans Unicode"/>
                <a:cs typeface="Lucida Sans Unicode"/>
              </a:rPr>
              <a:t>Integrity</a:t>
            </a:r>
            <a:endParaRPr sz="2600">
              <a:latin typeface="Lucida Sans Unicode"/>
              <a:cs typeface="Lucida Sans Unicode"/>
            </a:endParaRPr>
          </a:p>
          <a:p>
            <a:pPr lvl="1" marL="607060" indent="-274320">
              <a:lnSpc>
                <a:spcPct val="100000"/>
              </a:lnSpc>
              <a:spcBef>
                <a:spcPts val="480"/>
              </a:spcBef>
              <a:buClr>
                <a:srgbClr val="4F81BC"/>
              </a:buClr>
              <a:buSzPct val="69230"/>
              <a:buFont typeface="Wingdings"/>
              <a:buChar char=""/>
              <a:tabLst>
                <a:tab pos="607060" algn="l"/>
              </a:tabLst>
            </a:pPr>
            <a:r>
              <a:rPr dirty="0" sz="2600">
                <a:latin typeface="Lucida Sans Unicode"/>
                <a:cs typeface="Lucida Sans Unicode"/>
              </a:rPr>
              <a:t>Accountability</a:t>
            </a:r>
            <a:endParaRPr sz="2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D Gare</dc:creator>
  <dc:title>School of Arts and sciences  enrolment information</dc:title>
  <dcterms:created xsi:type="dcterms:W3CDTF">2023-09-26T05:41:42Z</dcterms:created>
  <dcterms:modified xsi:type="dcterms:W3CDTF">2023-09-26T05:41:42Z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2023-09-26T00:00:00Z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2023-09-26T00:00:00Z</vt:filetime>
  </property>
</Properties>
</file>