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58" r:id="rId4"/>
    <p:sldId id="259" r:id="rId5"/>
    <p:sldId id="265" r:id="rId6"/>
    <p:sldId id="266" r:id="rId7"/>
    <p:sldId id="268" r:id="rId8"/>
    <p:sldId id="260" r:id="rId9"/>
    <p:sldId id="261" r:id="rId10"/>
    <p:sldId id="262" r:id="rId11"/>
    <p:sldId id="263" r:id="rId12"/>
    <p:sldId id="269" r:id="rId13"/>
    <p:sldId id="271" r:id="rId14"/>
    <p:sldId id="272" r:id="rId15"/>
    <p:sldId id="273" r:id="rId16"/>
    <p:sldId id="274" r:id="rId17"/>
    <p:sldId id="275" r:id="rId18"/>
    <p:sldId id="289" r:id="rId19"/>
    <p:sldId id="283" r:id="rId20"/>
    <p:sldId id="284" r:id="rId21"/>
    <p:sldId id="285" r:id="rId22"/>
    <p:sldId id="276" r:id="rId23"/>
    <p:sldId id="277" r:id="rId24"/>
    <p:sldId id="278" r:id="rId25"/>
    <p:sldId id="279" r:id="rId26"/>
    <p:sldId id="280" r:id="rId27"/>
    <p:sldId id="282" r:id="rId28"/>
    <p:sldId id="286" r:id="rId29"/>
    <p:sldId id="295" r:id="rId30"/>
    <p:sldId id="287" r:id="rId31"/>
    <p:sldId id="288" r:id="rId32"/>
    <p:sldId id="292" r:id="rId33"/>
    <p:sldId id="281" r:id="rId34"/>
    <p:sldId id="290" r:id="rId35"/>
    <p:sldId id="291" r:id="rId36"/>
    <p:sldId id="294" r:id="rId37"/>
    <p:sldId id="29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68" autoAdjust="0"/>
    <p:restoredTop sz="94660"/>
  </p:normalViewPr>
  <p:slideViewPr>
    <p:cSldViewPr snapToGrid="0">
      <p:cViewPr varScale="1">
        <p:scale>
          <a:sx n="114" d="100"/>
          <a:sy n="114" d="100"/>
        </p:scale>
        <p:origin x="22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13768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3E7B3375-502B-4B9B-B10B-0AD6D33CD214}" type="datetimeFigureOut">
              <a:rPr lang="en-AU" smtClean="0"/>
              <a:t>24/09/2023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642910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963739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30307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2272006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33299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176536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28103383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3569128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2717656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7B3375-502B-4B9B-B10B-0AD6D33CD214}" type="datetimeFigureOut">
              <a:rPr lang="en-AU" smtClean="0"/>
              <a:t>24/09/2023</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2661231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7B3375-502B-4B9B-B10B-0AD6D33CD214}" type="datetimeFigureOut">
              <a:rPr lang="en-AU" smtClean="0"/>
              <a:t>24/09/2023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144637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7B3375-502B-4B9B-B10B-0AD6D33CD214}" type="datetimeFigureOut">
              <a:rPr lang="en-AU" smtClean="0"/>
              <a:t>24/09/2023</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1888909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7B3375-502B-4B9B-B10B-0AD6D33CD214}" type="datetimeFigureOut">
              <a:rPr lang="en-AU" smtClean="0"/>
              <a:t>24/09/2023</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2702647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7B3375-502B-4B9B-B10B-0AD6D33CD214}" type="datetimeFigureOut">
              <a:rPr lang="en-AU" smtClean="0"/>
              <a:t>24/09/2023</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1547555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7B3375-502B-4B9B-B10B-0AD6D33CD214}" type="datetimeFigureOut">
              <a:rPr lang="en-AU" smtClean="0"/>
              <a:t>24/09/2023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2408605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7B3375-502B-4B9B-B10B-0AD6D33CD214}" type="datetimeFigureOut">
              <a:rPr lang="en-AU" smtClean="0"/>
              <a:t>24/09/2023</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0A37446-FE29-486B-9065-BC294DB59C90}" type="slidenum">
              <a:rPr lang="en-AU" smtClean="0"/>
              <a:t>‹#›</a:t>
            </a:fld>
            <a:endParaRPr lang="en-AU"/>
          </a:p>
        </p:txBody>
      </p:sp>
    </p:spTree>
    <p:extLst>
      <p:ext uri="{BB962C8B-B14F-4D97-AF65-F5344CB8AC3E}">
        <p14:creationId xmlns:p14="http://schemas.microsoft.com/office/powerpoint/2010/main" val="3251614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E7B3375-502B-4B9B-B10B-0AD6D33CD214}" type="datetimeFigureOut">
              <a:rPr lang="en-AU" smtClean="0"/>
              <a:t>24/09/2023</a:t>
            </a:fld>
            <a:endParaRPr lang="en-A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A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F0A37446-FE29-486B-9065-BC294DB59C90}" type="slidenum">
              <a:rPr lang="en-AU" smtClean="0"/>
              <a:t>‹#›</a:t>
            </a:fld>
            <a:endParaRPr lang="en-AU"/>
          </a:p>
        </p:txBody>
      </p:sp>
    </p:spTree>
    <p:extLst>
      <p:ext uri="{BB962C8B-B14F-4D97-AF65-F5344CB8AC3E}">
        <p14:creationId xmlns:p14="http://schemas.microsoft.com/office/powerpoint/2010/main" val="915349488"/>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documents.parliament.qld.gov.au/com/PCCC-8AD2/C-A72F/221020%20-%20IN%20-%20Crime%20and%20Corruption%20Commission%20-%20Data%20on%20investigations%20reports_media%20releases%20in%20relation%20to%20CCC%20investigations.pdf"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b="1" i="1" dirty="0"/>
              <a:t>Mount Erebus to Ann Street</a:t>
            </a:r>
            <a:br>
              <a:rPr lang="en-AU" dirty="0"/>
            </a:br>
            <a:endParaRPr lang="en-AU" dirty="0"/>
          </a:p>
        </p:txBody>
      </p:sp>
      <p:sp>
        <p:nvSpPr>
          <p:cNvPr id="3" name="Subtitle 2"/>
          <p:cNvSpPr>
            <a:spLocks noGrp="1"/>
          </p:cNvSpPr>
          <p:nvPr>
            <p:ph type="subTitle" idx="1"/>
          </p:nvPr>
        </p:nvSpPr>
        <p:spPr/>
        <p:txBody>
          <a:bodyPr/>
          <a:lstStyle/>
          <a:p>
            <a:r>
              <a:rPr lang="en-AU" b="1" i="1" dirty="0"/>
              <a:t>Neil J Laurie</a:t>
            </a:r>
          </a:p>
          <a:p>
            <a:r>
              <a:rPr lang="en-AU" dirty="0"/>
              <a:t>The Clerk of the Queensland Parliament</a:t>
            </a:r>
          </a:p>
        </p:txBody>
      </p:sp>
    </p:spTree>
    <p:extLst>
      <p:ext uri="{BB962C8B-B14F-4D97-AF65-F5344CB8AC3E}">
        <p14:creationId xmlns:p14="http://schemas.microsoft.com/office/powerpoint/2010/main" val="430997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512" y="503728"/>
            <a:ext cx="8534400" cy="1507067"/>
          </a:xfrm>
        </p:spPr>
        <p:txBody>
          <a:bodyPr/>
          <a:lstStyle/>
          <a:p>
            <a:r>
              <a:rPr lang="en-AU" dirty="0"/>
              <a:t>Mount Erebus DISASTER</a:t>
            </a:r>
          </a:p>
        </p:txBody>
      </p:sp>
      <p:sp>
        <p:nvSpPr>
          <p:cNvPr id="3" name="Content Placeholder 2"/>
          <p:cNvSpPr>
            <a:spLocks noGrp="1"/>
          </p:cNvSpPr>
          <p:nvPr>
            <p:ph idx="1"/>
          </p:nvPr>
        </p:nvSpPr>
        <p:spPr>
          <a:xfrm>
            <a:off x="243281" y="1431236"/>
            <a:ext cx="9190016" cy="4863730"/>
          </a:xfrm>
        </p:spPr>
        <p:txBody>
          <a:bodyPr>
            <a:normAutofit/>
          </a:bodyPr>
          <a:lstStyle/>
          <a:p>
            <a:r>
              <a:rPr lang="en-AU" b="1" dirty="0">
                <a:solidFill>
                  <a:schemeClr val="bg1"/>
                </a:solidFill>
              </a:rPr>
              <a:t>Two years of litigation followed, with the New Zealand Court of Appeal (</a:t>
            </a:r>
            <a:r>
              <a:rPr lang="en-AU" b="1" i="1" dirty="0">
                <a:solidFill>
                  <a:schemeClr val="bg1"/>
                </a:solidFill>
              </a:rPr>
              <a:t>Re Erebus Royal Commission; Air New Zealand Ltd v Mahon </a:t>
            </a:r>
            <a:r>
              <a:rPr lang="en-AU" b="1" dirty="0">
                <a:solidFill>
                  <a:schemeClr val="bg1"/>
                </a:solidFill>
              </a:rPr>
              <a:t>(No 2) [1981] 1 NZLR 618), finding that the judge, in making the order for costs, had acted in breach of the rules of natural justice. </a:t>
            </a:r>
          </a:p>
          <a:p>
            <a:r>
              <a:rPr lang="en-AU" b="1" dirty="0">
                <a:solidFill>
                  <a:schemeClr val="bg1"/>
                </a:solidFill>
              </a:rPr>
              <a:t>The Judicial Committee of the Privy Council in a landmark decision (</a:t>
            </a:r>
            <a:r>
              <a:rPr lang="en-AU" b="1" i="1" dirty="0">
                <a:solidFill>
                  <a:schemeClr val="bg1"/>
                </a:solidFill>
              </a:rPr>
              <a:t>Mahon v. Air New Zealand </a:t>
            </a:r>
            <a:r>
              <a:rPr lang="en-AU" b="1" dirty="0">
                <a:solidFill>
                  <a:schemeClr val="bg1"/>
                </a:solidFill>
              </a:rPr>
              <a:t>[1984] 3 All ER 201; [1983] NZLR 662), upheld the Court of Appeal’s finding and established that the rules of natural justice (procedural fairness) applied to Commissions of Inquiry. </a:t>
            </a:r>
          </a:p>
        </p:txBody>
      </p:sp>
      <p:pic>
        <p:nvPicPr>
          <p:cNvPr id="1026" name="Picture 2" descr="The day Air New Zealand flight TE901 crashed into Mt Erebus in Antarctica -  NZ Herald">
            <a:extLst>
              <a:ext uri="{FF2B5EF4-FFF2-40B4-BE49-F238E27FC236}">
                <a16:creationId xmlns:a16="http://schemas.microsoft.com/office/drawing/2014/main" id="{A4B3191E-732D-95D4-DC8C-718ECD3D0C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3297" y="2938303"/>
            <a:ext cx="207645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8241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512" y="503728"/>
            <a:ext cx="8534400" cy="1507067"/>
          </a:xfrm>
        </p:spPr>
        <p:txBody>
          <a:bodyPr/>
          <a:lstStyle/>
          <a:p>
            <a:r>
              <a:rPr lang="en-AU" dirty="0"/>
              <a:t>Mount Erebus DISASTER</a:t>
            </a:r>
          </a:p>
        </p:txBody>
      </p:sp>
      <p:sp>
        <p:nvSpPr>
          <p:cNvPr id="3" name="Content Placeholder 2"/>
          <p:cNvSpPr>
            <a:spLocks noGrp="1"/>
          </p:cNvSpPr>
          <p:nvPr>
            <p:ph idx="1"/>
          </p:nvPr>
        </p:nvSpPr>
        <p:spPr>
          <a:xfrm>
            <a:off x="898897" y="1431236"/>
            <a:ext cx="9813844" cy="4863730"/>
          </a:xfrm>
        </p:spPr>
        <p:txBody>
          <a:bodyPr>
            <a:normAutofit/>
          </a:bodyPr>
          <a:lstStyle/>
          <a:p>
            <a:pPr marL="0" indent="0">
              <a:buNone/>
            </a:pPr>
            <a:r>
              <a:rPr lang="en-AU" b="1" i="1" dirty="0">
                <a:solidFill>
                  <a:schemeClr val="bg1"/>
                </a:solidFill>
              </a:rPr>
              <a:t>Mahon v. Air New Zealand</a:t>
            </a:r>
            <a:r>
              <a:rPr lang="en-AU" b="1" dirty="0">
                <a:solidFill>
                  <a:schemeClr val="bg1"/>
                </a:solidFill>
              </a:rPr>
              <a:t> [1984] 3 All ER 201; [1983] NZLR 662)</a:t>
            </a:r>
          </a:p>
          <a:p>
            <a:r>
              <a:rPr lang="en-AU" b="1" dirty="0">
                <a:solidFill>
                  <a:schemeClr val="bg1"/>
                </a:solidFill>
              </a:rPr>
              <a:t>Rules applicable to Commissions of inquiry were expressed to include: </a:t>
            </a:r>
          </a:p>
          <a:p>
            <a:pPr lvl="1"/>
            <a:r>
              <a:rPr lang="en-AU" b="1" dirty="0">
                <a:solidFill>
                  <a:schemeClr val="bg1"/>
                </a:solidFill>
              </a:rPr>
              <a:t>(a) that findings are based upon material that logically tended to show the existence of facts consistent with those findings; </a:t>
            </a:r>
          </a:p>
          <a:p>
            <a:pPr lvl="1"/>
            <a:r>
              <a:rPr lang="en-AU" b="1" dirty="0">
                <a:solidFill>
                  <a:schemeClr val="bg1"/>
                </a:solidFill>
              </a:rPr>
              <a:t>(b) reasons are not self-contradictory; </a:t>
            </a:r>
          </a:p>
          <a:p>
            <a:pPr lvl="1"/>
            <a:r>
              <a:rPr lang="en-AU" b="1" dirty="0">
                <a:solidFill>
                  <a:schemeClr val="bg1"/>
                </a:solidFill>
              </a:rPr>
              <a:t>(c) that natural justice required a commission to ensure that any person that might be affected adversely by a finding should know of the risk of such a finding being made and be given an opportunity to adduce additional material that might deter the commission from making that finding. </a:t>
            </a:r>
          </a:p>
          <a:p>
            <a:endParaRPr lang="en-AU" dirty="0"/>
          </a:p>
        </p:txBody>
      </p:sp>
    </p:spTree>
    <p:extLst>
      <p:ext uri="{BB962C8B-B14F-4D97-AF65-F5344CB8AC3E}">
        <p14:creationId xmlns:p14="http://schemas.microsoft.com/office/powerpoint/2010/main" val="1471631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AU" dirty="0"/>
              <a:t>APPLICATION Of Principles TO ROYAL COMMISSIONS</a:t>
            </a:r>
          </a:p>
        </p:txBody>
      </p:sp>
      <p:sp>
        <p:nvSpPr>
          <p:cNvPr id="3" name="Content Placeholder 2"/>
          <p:cNvSpPr>
            <a:spLocks noGrp="1"/>
          </p:cNvSpPr>
          <p:nvPr>
            <p:ph idx="1"/>
          </p:nvPr>
        </p:nvSpPr>
        <p:spPr>
          <a:xfrm>
            <a:off x="168165" y="1455090"/>
            <a:ext cx="10978055" cy="4863730"/>
          </a:xfrm>
        </p:spPr>
        <p:txBody>
          <a:bodyPr>
            <a:normAutofit/>
          </a:bodyPr>
          <a:lstStyle/>
          <a:p>
            <a:pPr marL="457200" lvl="1" indent="0">
              <a:buNone/>
            </a:pPr>
            <a:r>
              <a:rPr lang="en-AU" b="1" i="1" dirty="0">
                <a:solidFill>
                  <a:schemeClr val="bg1"/>
                </a:solidFill>
              </a:rPr>
              <a:t>Carruthers v. Connolly </a:t>
            </a:r>
            <a:r>
              <a:rPr lang="en-AU" b="1" dirty="0">
                <a:solidFill>
                  <a:schemeClr val="bg1"/>
                </a:solidFill>
              </a:rPr>
              <a:t>[1997] Qld Supreme Court [No. 4924] </a:t>
            </a:r>
            <a:r>
              <a:rPr lang="en-US" b="1" dirty="0">
                <a:solidFill>
                  <a:schemeClr val="bg1"/>
                </a:solidFill>
              </a:rPr>
              <a:t>overwhelming evidence of ostensible bias against </a:t>
            </a:r>
            <a:r>
              <a:rPr lang="en-US" b="1" dirty="0" err="1">
                <a:solidFill>
                  <a:schemeClr val="bg1"/>
                </a:solidFill>
              </a:rPr>
              <a:t>Mr</a:t>
            </a:r>
            <a:r>
              <a:rPr lang="en-US" b="1" dirty="0">
                <a:solidFill>
                  <a:schemeClr val="bg1"/>
                </a:solidFill>
              </a:rPr>
              <a:t> Connolly (Commissioner) with respect to matters that his Commission had to consider</a:t>
            </a:r>
          </a:p>
          <a:p>
            <a:pPr marL="914400" lvl="2" indent="0" algn="just">
              <a:buNone/>
            </a:pPr>
            <a:r>
              <a:rPr lang="en-US" sz="1800" b="1" i="1" dirty="0">
                <a:solidFill>
                  <a:schemeClr val="bg1"/>
                </a:solidFill>
              </a:rPr>
              <a:t>‘It is true that the Commissioners' Report will of itself have no direct legal effect upon any person. However the performance of a recommendatory function has not been regarded by the courts as activity of so mean a character that it should not be the subject of judicial review. Indeed, the functions that have been entrusted to this particular Commission are of considerable importance and the investigation and report of the Commission is capable of having extensive consequences both of a public nature and upon reputations.’ </a:t>
            </a:r>
            <a:r>
              <a:rPr lang="en-US" sz="1800" b="1" dirty="0">
                <a:solidFill>
                  <a:schemeClr val="bg1"/>
                </a:solidFill>
              </a:rPr>
              <a:t>Thomas J</a:t>
            </a:r>
            <a:endParaRPr lang="en-AU" sz="1800" b="1" dirty="0">
              <a:solidFill>
                <a:schemeClr val="bg1"/>
              </a:solidFill>
            </a:endParaRPr>
          </a:p>
        </p:txBody>
      </p:sp>
    </p:spTree>
    <p:extLst>
      <p:ext uri="{BB962C8B-B14F-4D97-AF65-F5344CB8AC3E}">
        <p14:creationId xmlns:p14="http://schemas.microsoft.com/office/powerpoint/2010/main" val="3736975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AU" dirty="0"/>
              <a:t>APPLICATION Of Principles TO ROYAL COMMISSIONS</a:t>
            </a:r>
          </a:p>
        </p:txBody>
      </p:sp>
      <p:sp>
        <p:nvSpPr>
          <p:cNvPr id="3" name="Content Placeholder 2"/>
          <p:cNvSpPr>
            <a:spLocks noGrp="1"/>
          </p:cNvSpPr>
          <p:nvPr>
            <p:ph idx="1"/>
          </p:nvPr>
        </p:nvSpPr>
        <p:spPr>
          <a:xfrm>
            <a:off x="906847" y="1455090"/>
            <a:ext cx="10086973" cy="4863730"/>
          </a:xfrm>
        </p:spPr>
        <p:txBody>
          <a:bodyPr>
            <a:normAutofit/>
          </a:bodyPr>
          <a:lstStyle/>
          <a:p>
            <a:pPr marL="457200" lvl="1" indent="0" algn="just">
              <a:buNone/>
            </a:pPr>
            <a:r>
              <a:rPr lang="en-US" b="1" i="1" dirty="0">
                <a:solidFill>
                  <a:schemeClr val="bg1"/>
                </a:solidFill>
              </a:rPr>
              <a:t>Keating v Morris &amp; </a:t>
            </a:r>
            <a:r>
              <a:rPr lang="en-US" b="1" i="1" dirty="0" err="1">
                <a:solidFill>
                  <a:schemeClr val="bg1"/>
                </a:solidFill>
              </a:rPr>
              <a:t>Ors</a:t>
            </a:r>
            <a:r>
              <a:rPr lang="en-US" b="1" i="1" dirty="0">
                <a:solidFill>
                  <a:schemeClr val="bg1"/>
                </a:solidFill>
              </a:rPr>
              <a:t>; Leck v Morris &amp; </a:t>
            </a:r>
            <a:r>
              <a:rPr lang="en-US" b="1" i="1" dirty="0" err="1">
                <a:solidFill>
                  <a:schemeClr val="bg1"/>
                </a:solidFill>
              </a:rPr>
              <a:t>Ors</a:t>
            </a:r>
            <a:r>
              <a:rPr lang="en-US" b="1" i="1" dirty="0">
                <a:solidFill>
                  <a:schemeClr val="bg1"/>
                </a:solidFill>
              </a:rPr>
              <a:t> </a:t>
            </a:r>
            <a:r>
              <a:rPr lang="en-US" b="1" dirty="0">
                <a:solidFill>
                  <a:schemeClr val="bg1"/>
                </a:solidFill>
              </a:rPr>
              <a:t>[2005] QSC 243 [158] </a:t>
            </a:r>
          </a:p>
          <a:p>
            <a:pPr marL="457200" lvl="1" indent="0" algn="just">
              <a:buNone/>
            </a:pPr>
            <a:r>
              <a:rPr lang="en-US" b="1" dirty="0">
                <a:solidFill>
                  <a:schemeClr val="bg1"/>
                </a:solidFill>
              </a:rPr>
              <a:t>‘</a:t>
            </a:r>
            <a:r>
              <a:rPr lang="en-US" b="1" i="1" dirty="0">
                <a:solidFill>
                  <a:schemeClr val="bg1"/>
                </a:solidFill>
              </a:rPr>
              <a:t>I am satisfied that each of the applicants has made out a case of ostensible bias in respect of matters arising under the Inquiry’s terms of reference. </a:t>
            </a:r>
          </a:p>
          <a:p>
            <a:pPr marL="457200" lvl="1" indent="0" algn="just">
              <a:buNone/>
            </a:pPr>
            <a:r>
              <a:rPr lang="en-US" b="1" i="1" dirty="0">
                <a:solidFill>
                  <a:schemeClr val="bg1"/>
                </a:solidFill>
              </a:rPr>
              <a:t>The circumstances established by the accumulated weight of evidence would give rise, in the mind of a fair minded and informed member of the community, to a reasonable apprehension of lack of impartiality on the Commissioner’s part in dealing with issues relating to each of the applicants. Similar considerations arise with respect to persons in the position of an applicant</a:t>
            </a:r>
            <a:r>
              <a:rPr lang="en-US" b="1" dirty="0">
                <a:solidFill>
                  <a:schemeClr val="bg1"/>
                </a:solidFill>
              </a:rPr>
              <a:t>.’ Moynihan J</a:t>
            </a:r>
            <a:endParaRPr lang="en-AU" b="1" i="1" dirty="0">
              <a:solidFill>
                <a:schemeClr val="bg1"/>
              </a:solidFill>
            </a:endParaRPr>
          </a:p>
        </p:txBody>
      </p:sp>
    </p:spTree>
    <p:extLst>
      <p:ext uri="{BB962C8B-B14F-4D97-AF65-F5344CB8AC3E}">
        <p14:creationId xmlns:p14="http://schemas.microsoft.com/office/powerpoint/2010/main" val="1179757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AU" dirty="0"/>
              <a:t>APPLICATION Of Principles TO PERMANENT COMMISSIONS</a:t>
            </a:r>
          </a:p>
        </p:txBody>
      </p:sp>
      <p:sp>
        <p:nvSpPr>
          <p:cNvPr id="3" name="Content Placeholder 2"/>
          <p:cNvSpPr>
            <a:spLocks noGrp="1"/>
          </p:cNvSpPr>
          <p:nvPr>
            <p:ph idx="1"/>
          </p:nvPr>
        </p:nvSpPr>
        <p:spPr>
          <a:xfrm>
            <a:off x="42041" y="1738869"/>
            <a:ext cx="11487807" cy="4863730"/>
          </a:xfrm>
        </p:spPr>
        <p:txBody>
          <a:bodyPr>
            <a:normAutofit lnSpcReduction="10000"/>
          </a:bodyPr>
          <a:lstStyle/>
          <a:p>
            <a:pPr marL="457200" lvl="1" indent="0">
              <a:buNone/>
            </a:pPr>
            <a:r>
              <a:rPr lang="en-US" b="1" i="1" dirty="0">
                <a:solidFill>
                  <a:schemeClr val="bg1"/>
                </a:solidFill>
              </a:rPr>
              <a:t>R v Criminal Justice Commission; ex </a:t>
            </a:r>
            <a:r>
              <a:rPr lang="en-US" b="1" i="1" dirty="0" err="1">
                <a:solidFill>
                  <a:schemeClr val="bg1"/>
                </a:solidFill>
              </a:rPr>
              <a:t>parte</a:t>
            </a:r>
            <a:r>
              <a:rPr lang="en-US" b="1" i="1" dirty="0">
                <a:solidFill>
                  <a:schemeClr val="bg1"/>
                </a:solidFill>
              </a:rPr>
              <a:t> Ainsworth &amp; Anor </a:t>
            </a:r>
            <a:r>
              <a:rPr lang="en-US" b="1" dirty="0">
                <a:solidFill>
                  <a:schemeClr val="bg1"/>
                </a:solidFill>
              </a:rPr>
              <a:t>[1990] QSCFC 61. </a:t>
            </a:r>
          </a:p>
          <a:p>
            <a:pPr marL="457200" lvl="1" indent="0">
              <a:buNone/>
            </a:pPr>
            <a:r>
              <a:rPr lang="en-US" b="1" dirty="0">
                <a:solidFill>
                  <a:schemeClr val="bg1"/>
                </a:solidFill>
              </a:rPr>
              <a:t>Report on the introduction of poker machines prepared by CJC for cabinet sub-committee. Later, presented as a report to Parliament. Critical of Ainsworth and group of companies. No right to be heard. Report essentially written by journalist based on secondary evidence. Sought order of Mandamus and Certiorari.</a:t>
            </a:r>
          </a:p>
          <a:p>
            <a:pPr marL="457200" lvl="1" indent="0">
              <a:buNone/>
            </a:pPr>
            <a:r>
              <a:rPr lang="en-US" b="1" dirty="0">
                <a:solidFill>
                  <a:schemeClr val="bg1"/>
                </a:solidFill>
              </a:rPr>
              <a:t>Full Court (McPherson, Lee and Mackenzie JJ.) held (</a:t>
            </a:r>
            <a:r>
              <a:rPr lang="en-US" b="1" dirty="0" err="1">
                <a:solidFill>
                  <a:schemeClr val="bg1"/>
                </a:solidFill>
              </a:rPr>
              <a:t>i</a:t>
            </a:r>
            <a:r>
              <a:rPr lang="en-US" b="1" dirty="0">
                <a:solidFill>
                  <a:schemeClr val="bg1"/>
                </a:solidFill>
              </a:rPr>
              <a:t>) that the course adopted by the Commission was not one which attracted a duty of fairness under the Act (ii) there was no duty of fairness under the general law because the report did not affect any right, interest or legitimate expectation of the appellants (iii) even if there was a duty of fairness, the case was not appropriate for the grant of relief, whether by way of certiorari, mandamus or, as was sought in the course of argument, by way of declaration.</a:t>
            </a:r>
          </a:p>
          <a:p>
            <a:pPr marL="457200" lvl="1" indent="0">
              <a:buNone/>
            </a:pPr>
            <a:r>
              <a:rPr lang="en-US" b="1" dirty="0">
                <a:solidFill>
                  <a:schemeClr val="bg1"/>
                </a:solidFill>
              </a:rPr>
              <a:t>‘The constitutional distribution of power in a democracy proceeds on the footing of mutual respect by legislature and judiciary for the integrity of their respective functions. We should be overstepping the proper limits of our responsibilities by a wide margin if we were to order a writ of certiorari to issue to bring up a record that now forms part of the proceedings of Parliament.’</a:t>
            </a:r>
          </a:p>
          <a:p>
            <a:pPr marL="457200" lvl="1" indent="0">
              <a:buNone/>
            </a:pPr>
            <a:r>
              <a:rPr lang="en-AU" b="1" dirty="0">
                <a:solidFill>
                  <a:schemeClr val="bg1"/>
                </a:solidFill>
              </a:rPr>
              <a:t>McPherson J. at 7.</a:t>
            </a:r>
          </a:p>
        </p:txBody>
      </p:sp>
    </p:spTree>
    <p:extLst>
      <p:ext uri="{BB962C8B-B14F-4D97-AF65-F5344CB8AC3E}">
        <p14:creationId xmlns:p14="http://schemas.microsoft.com/office/powerpoint/2010/main" val="1537754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10820400" cy="1507067"/>
          </a:xfrm>
        </p:spPr>
        <p:txBody>
          <a:bodyPr/>
          <a:lstStyle/>
          <a:p>
            <a:pPr algn="ctr"/>
            <a:r>
              <a:rPr lang="en-AU" dirty="0"/>
              <a:t>APPLICATION Of Principles TO PERMANENT COMMISSIONS</a:t>
            </a:r>
          </a:p>
        </p:txBody>
      </p:sp>
      <p:sp>
        <p:nvSpPr>
          <p:cNvPr id="3" name="Content Placeholder 2"/>
          <p:cNvSpPr>
            <a:spLocks noGrp="1"/>
          </p:cNvSpPr>
          <p:nvPr>
            <p:ph idx="1"/>
          </p:nvPr>
        </p:nvSpPr>
        <p:spPr>
          <a:xfrm>
            <a:off x="388883" y="1455090"/>
            <a:ext cx="11062137" cy="4863730"/>
          </a:xfrm>
        </p:spPr>
        <p:txBody>
          <a:bodyPr>
            <a:normAutofit/>
          </a:bodyPr>
          <a:lstStyle/>
          <a:p>
            <a:pPr marL="457200" lvl="1" indent="0">
              <a:buNone/>
            </a:pPr>
            <a:r>
              <a:rPr lang="en-US" b="1" i="1" dirty="0">
                <a:solidFill>
                  <a:schemeClr val="bg1"/>
                </a:solidFill>
              </a:rPr>
              <a:t>Ainsworth v Criminal Justice Commission [1992] HCA 10 </a:t>
            </a:r>
          </a:p>
          <a:p>
            <a:pPr marL="457200" lvl="1" indent="0">
              <a:buNone/>
            </a:pPr>
            <a:r>
              <a:rPr lang="en-US" b="1" i="1" dirty="0">
                <a:solidFill>
                  <a:schemeClr val="bg1"/>
                </a:solidFill>
              </a:rPr>
              <a:t>(per MASON C.J., DAWSON, TOOHEY AND GAUDRON JJ. P3) The nature and purposes of the Commission and its organizational units are such that it is unthinkable that it might, in any circumstance whatsoever and whether discharging its functions or responsibilities or merely taking some step in the course of or in relation to them, proceed in a way that is partial or contrary to the public interest.</a:t>
            </a:r>
          </a:p>
          <a:p>
            <a:pPr marL="457200" lvl="1" indent="0">
              <a:buNone/>
            </a:pPr>
            <a:r>
              <a:rPr lang="en-US" b="1" i="1" dirty="0">
                <a:solidFill>
                  <a:schemeClr val="bg1"/>
                </a:solidFill>
              </a:rPr>
              <a:t>(per MASON C.J., DAWSON, TOOHEY AND GAUDRON JJ. P8) a body established for purposes and with powers and functions of the kind conferred on the Commission and its organizational units is one whose powers would ordinarily be construed as subject to an implied general requirement of procedural fairness, save to the extent of clear contrary provision. That is because it is improbable that, though it did not say so, the legislature would intend that a body of that kind should act unfairly.</a:t>
            </a:r>
            <a:endParaRPr lang="en-AU" b="1" i="1" dirty="0">
              <a:solidFill>
                <a:schemeClr val="bg1"/>
              </a:solidFill>
            </a:endParaRPr>
          </a:p>
        </p:txBody>
      </p:sp>
    </p:spTree>
    <p:extLst>
      <p:ext uri="{BB962C8B-B14F-4D97-AF65-F5344CB8AC3E}">
        <p14:creationId xmlns:p14="http://schemas.microsoft.com/office/powerpoint/2010/main" val="1275970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US" dirty="0"/>
              <a:t>Strict Interpretation of Statutes</a:t>
            </a:r>
            <a:endParaRPr lang="en-AU" dirty="0"/>
          </a:p>
        </p:txBody>
      </p:sp>
      <p:sp>
        <p:nvSpPr>
          <p:cNvPr id="3" name="Content Placeholder 2"/>
          <p:cNvSpPr>
            <a:spLocks noGrp="1"/>
          </p:cNvSpPr>
          <p:nvPr>
            <p:ph idx="1"/>
          </p:nvPr>
        </p:nvSpPr>
        <p:spPr>
          <a:xfrm>
            <a:off x="383628" y="1455090"/>
            <a:ext cx="10247586" cy="4863730"/>
          </a:xfrm>
        </p:spPr>
        <p:txBody>
          <a:bodyPr>
            <a:normAutofit/>
          </a:bodyPr>
          <a:lstStyle/>
          <a:p>
            <a:pPr marL="457200" lvl="1" indent="0" algn="just">
              <a:buNone/>
            </a:pPr>
            <a:endParaRPr lang="en-AU" dirty="0">
              <a:solidFill>
                <a:schemeClr val="bg1"/>
              </a:solidFill>
            </a:endParaRPr>
          </a:p>
          <a:p>
            <a:pPr marL="457200" lvl="1" indent="0" algn="just">
              <a:buNone/>
            </a:pPr>
            <a:r>
              <a:rPr lang="en-US" b="1" i="1" dirty="0">
                <a:solidFill>
                  <a:schemeClr val="bg1"/>
                </a:solidFill>
              </a:rPr>
              <a:t>Greiner v ICAC </a:t>
            </a:r>
            <a:r>
              <a:rPr lang="de-DE" b="1" i="1" dirty="0">
                <a:solidFill>
                  <a:schemeClr val="bg1"/>
                </a:solidFill>
              </a:rPr>
              <a:t>2 </a:t>
            </a:r>
            <a:r>
              <a:rPr lang="de-DE" b="1" dirty="0">
                <a:solidFill>
                  <a:schemeClr val="bg1"/>
                </a:solidFill>
              </a:rPr>
              <a:t>[1992] 28 NSWLR 125 </a:t>
            </a:r>
          </a:p>
          <a:p>
            <a:pPr marL="457200" lvl="1" indent="0" algn="just">
              <a:buNone/>
            </a:pPr>
            <a:r>
              <a:rPr lang="de-DE" b="1" dirty="0">
                <a:solidFill>
                  <a:schemeClr val="bg1"/>
                </a:solidFill>
              </a:rPr>
              <a:t>M</a:t>
            </a:r>
            <a:r>
              <a:rPr lang="en-US" b="1" dirty="0" err="1">
                <a:solidFill>
                  <a:schemeClr val="bg1"/>
                </a:solidFill>
              </a:rPr>
              <a:t>ajority</a:t>
            </a:r>
            <a:r>
              <a:rPr lang="en-US" b="1" dirty="0">
                <a:solidFill>
                  <a:schemeClr val="bg1"/>
                </a:solidFill>
              </a:rPr>
              <a:t> declared that the finding in the Report that each plaintiff had engaged in ‘corrupt conduct’ within the meaning of the ICAC Act was a nullity.</a:t>
            </a:r>
          </a:p>
          <a:p>
            <a:pPr marL="457200" lvl="1" indent="0" algn="just">
              <a:buNone/>
            </a:pPr>
            <a:r>
              <a:rPr lang="en-AU" b="1" i="1" dirty="0">
                <a:solidFill>
                  <a:schemeClr val="bg1"/>
                </a:solidFill>
              </a:rPr>
              <a:t>Balog v ICAC </a:t>
            </a:r>
            <a:r>
              <a:rPr lang="en-AU" b="1" dirty="0">
                <a:solidFill>
                  <a:schemeClr val="bg1"/>
                </a:solidFill>
              </a:rPr>
              <a:t>(1990) 169 CLR 625 </a:t>
            </a:r>
          </a:p>
          <a:p>
            <a:pPr marL="457200" lvl="1" indent="0" algn="just">
              <a:buNone/>
            </a:pPr>
            <a:r>
              <a:rPr lang="en-US" b="1" i="1" dirty="0">
                <a:solidFill>
                  <a:schemeClr val="bg1"/>
                </a:solidFill>
              </a:rPr>
              <a:t>… primarily an investigative body whose investigations are intended to facilitate the actions of others in combating corrupt conduct. It is not a law enforcement agency and it exercises no judicial or quasi-judicial function. Its investigative powers carry with them no implication, having regard to the manner in which it is required to carry out its functions, that it should be able to make findings against individuals of corrupt or criminal behaviour</a:t>
            </a:r>
            <a:r>
              <a:rPr lang="en-US" b="1" dirty="0">
                <a:solidFill>
                  <a:schemeClr val="bg1"/>
                </a:solidFill>
              </a:rPr>
              <a:t>, p636</a:t>
            </a:r>
            <a:endParaRPr lang="en-AU" b="1" i="1" dirty="0">
              <a:solidFill>
                <a:schemeClr val="bg1"/>
              </a:solidFill>
            </a:endParaRPr>
          </a:p>
        </p:txBody>
      </p:sp>
    </p:spTree>
    <p:extLst>
      <p:ext uri="{BB962C8B-B14F-4D97-AF65-F5344CB8AC3E}">
        <p14:creationId xmlns:p14="http://schemas.microsoft.com/office/powerpoint/2010/main" val="3485430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US" dirty="0"/>
              <a:t>Strict Interpretation of Statutes</a:t>
            </a:r>
            <a:endParaRPr lang="en-AU" dirty="0"/>
          </a:p>
        </p:txBody>
      </p:sp>
      <p:sp>
        <p:nvSpPr>
          <p:cNvPr id="3" name="Content Placeholder 2"/>
          <p:cNvSpPr>
            <a:spLocks noGrp="1"/>
          </p:cNvSpPr>
          <p:nvPr>
            <p:ph idx="1"/>
          </p:nvPr>
        </p:nvSpPr>
        <p:spPr>
          <a:xfrm>
            <a:off x="147145" y="1455090"/>
            <a:ext cx="10095185" cy="4863730"/>
          </a:xfrm>
        </p:spPr>
        <p:txBody>
          <a:bodyPr>
            <a:normAutofit/>
          </a:bodyPr>
          <a:lstStyle/>
          <a:p>
            <a:pPr marL="457200" lvl="1" indent="0" algn="just">
              <a:buNone/>
            </a:pPr>
            <a:r>
              <a:rPr lang="en-AU" b="1" i="1" dirty="0">
                <a:solidFill>
                  <a:schemeClr val="bg1"/>
                </a:solidFill>
              </a:rPr>
              <a:t>Independent Commission Against Corruption v </a:t>
            </a:r>
            <a:r>
              <a:rPr lang="en-AU" b="1" i="1" dirty="0" err="1">
                <a:solidFill>
                  <a:schemeClr val="bg1"/>
                </a:solidFill>
              </a:rPr>
              <a:t>Cunneen</a:t>
            </a:r>
            <a:r>
              <a:rPr lang="en-AU" b="1" i="1" dirty="0">
                <a:solidFill>
                  <a:schemeClr val="bg1"/>
                </a:solidFill>
              </a:rPr>
              <a:t> </a:t>
            </a:r>
            <a:r>
              <a:rPr lang="en-AU" b="1" dirty="0">
                <a:solidFill>
                  <a:schemeClr val="bg1"/>
                </a:solidFill>
              </a:rPr>
              <a:t>[2015] HCA 14</a:t>
            </a:r>
          </a:p>
          <a:p>
            <a:pPr marL="457200" lvl="1" indent="0" algn="just">
              <a:buNone/>
            </a:pPr>
            <a:r>
              <a:rPr lang="en-US" b="1" dirty="0">
                <a:solidFill>
                  <a:schemeClr val="bg1"/>
                </a:solidFill>
              </a:rPr>
              <a:t>Majority restricted the jurisdiction of ICAC to investigate the conduct of third parties in connection with the discharge of official functions by public officials.</a:t>
            </a:r>
          </a:p>
          <a:p>
            <a:pPr marL="457200" lvl="1" indent="0" algn="just">
              <a:buNone/>
            </a:pPr>
            <a:r>
              <a:rPr lang="en-US" b="1" dirty="0">
                <a:solidFill>
                  <a:schemeClr val="bg1"/>
                </a:solidFill>
              </a:rPr>
              <a:t>Justice </a:t>
            </a:r>
            <a:r>
              <a:rPr lang="en-US" b="1" dirty="0" err="1">
                <a:solidFill>
                  <a:schemeClr val="bg1"/>
                </a:solidFill>
              </a:rPr>
              <a:t>Gageler</a:t>
            </a:r>
            <a:r>
              <a:rPr lang="en-US" b="1" dirty="0">
                <a:solidFill>
                  <a:schemeClr val="bg1"/>
                </a:solidFill>
              </a:rPr>
              <a:t> (in dissent) the interpretation adopted by the majority would mean that third party conduct such as endemic collusion among tenderers in tendering for government contracts, or serious and systemic fraud in the making of applications for </a:t>
            </a:r>
            <a:r>
              <a:rPr lang="en-US" b="1" dirty="0" err="1">
                <a:solidFill>
                  <a:schemeClr val="bg1"/>
                </a:solidFill>
              </a:rPr>
              <a:t>licences</a:t>
            </a:r>
            <a:r>
              <a:rPr lang="en-US" b="1" dirty="0">
                <a:solidFill>
                  <a:schemeClr val="bg1"/>
                </a:solidFill>
              </a:rPr>
              <a:t>, permits or clearances issued under NSW statutes, could not be investigated by ICAC.</a:t>
            </a:r>
            <a:endParaRPr lang="en-AU" b="1" dirty="0">
              <a:solidFill>
                <a:schemeClr val="bg1"/>
              </a:solidFill>
            </a:endParaRPr>
          </a:p>
          <a:p>
            <a:pPr marL="457200" lvl="1" indent="0">
              <a:buNone/>
            </a:pPr>
            <a:endParaRPr lang="en-AU" dirty="0"/>
          </a:p>
          <a:p>
            <a:pPr marL="457200" lvl="1" indent="0">
              <a:buNone/>
            </a:pPr>
            <a:r>
              <a:rPr lang="en-US" dirty="0"/>
              <a:t> </a:t>
            </a:r>
            <a:endParaRPr lang="en-AU" i="1" dirty="0"/>
          </a:p>
        </p:txBody>
      </p:sp>
    </p:spTree>
    <p:extLst>
      <p:ext uri="{BB962C8B-B14F-4D97-AF65-F5344CB8AC3E}">
        <p14:creationId xmlns:p14="http://schemas.microsoft.com/office/powerpoint/2010/main" val="2747167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23" y="-281706"/>
            <a:ext cx="9822912" cy="1507067"/>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625364" y="861848"/>
            <a:ext cx="10757339" cy="5632311"/>
          </a:xfrm>
          <a:prstGeom prst="rect">
            <a:avLst/>
          </a:prstGeom>
          <a:noFill/>
        </p:spPr>
        <p:txBody>
          <a:bodyPr wrap="square">
            <a:spAutoFit/>
          </a:bodyPr>
          <a:lstStyle/>
          <a:p>
            <a:r>
              <a:rPr lang="en-US" b="1" dirty="0">
                <a:solidFill>
                  <a:schemeClr val="bg1"/>
                </a:solidFill>
              </a:rPr>
              <a:t>Parliament of Queensland Act 2001:</a:t>
            </a:r>
          </a:p>
          <a:p>
            <a:endParaRPr lang="en-US" b="1" dirty="0">
              <a:solidFill>
                <a:schemeClr val="bg1"/>
              </a:solidFill>
            </a:endParaRPr>
          </a:p>
          <a:p>
            <a:r>
              <a:rPr lang="en-US" b="1" i="1" dirty="0">
                <a:solidFill>
                  <a:schemeClr val="bg1"/>
                </a:solidFill>
              </a:rPr>
              <a:t>9 Meaning of proceedings in the Assembly</a:t>
            </a:r>
          </a:p>
          <a:p>
            <a:endParaRPr lang="en-US" b="1" i="1" dirty="0">
              <a:solidFill>
                <a:schemeClr val="bg1"/>
              </a:solidFill>
            </a:endParaRPr>
          </a:p>
          <a:p>
            <a:pPr lvl="1"/>
            <a:r>
              <a:rPr lang="en-US" b="1" i="1" dirty="0">
                <a:solidFill>
                  <a:schemeClr val="bg1"/>
                </a:solidFill>
              </a:rPr>
              <a:t>(1)Proceedings in the Assembly include all words spoken and acts done in the course of, or </a:t>
            </a:r>
            <a:r>
              <a:rPr lang="en-US" b="1" i="1" u="sng" dirty="0">
                <a:solidFill>
                  <a:schemeClr val="bg1"/>
                </a:solidFill>
              </a:rPr>
              <a:t>for the purposes of or incidental to, transacting business of the Assembly or a committee</a:t>
            </a:r>
            <a:r>
              <a:rPr lang="en-US" b="1" i="1" dirty="0">
                <a:solidFill>
                  <a:schemeClr val="bg1"/>
                </a:solidFill>
              </a:rPr>
              <a:t>.</a:t>
            </a:r>
          </a:p>
          <a:p>
            <a:pPr lvl="1"/>
            <a:endParaRPr lang="en-US" b="1" i="1" dirty="0">
              <a:solidFill>
                <a:schemeClr val="bg1"/>
              </a:solidFill>
            </a:endParaRPr>
          </a:p>
          <a:p>
            <a:pPr lvl="1"/>
            <a:r>
              <a:rPr lang="en-US" b="1" i="1" dirty="0">
                <a:solidFill>
                  <a:schemeClr val="bg1"/>
                </a:solidFill>
              </a:rPr>
              <a:t>(2)Without limiting subsection (1), proceedings in the Assembly include—</a:t>
            </a:r>
          </a:p>
          <a:p>
            <a:pPr lvl="1"/>
            <a:endParaRPr lang="en-US" b="1" i="1" dirty="0">
              <a:solidFill>
                <a:schemeClr val="bg1"/>
              </a:solidFill>
            </a:endParaRPr>
          </a:p>
          <a:p>
            <a:pPr lvl="1"/>
            <a:r>
              <a:rPr lang="en-US" b="1" i="1" dirty="0">
                <a:solidFill>
                  <a:schemeClr val="bg1"/>
                </a:solidFill>
              </a:rPr>
              <a:t>(a)giving evidence before the Assembly, a committee or an inquiry; and</a:t>
            </a:r>
          </a:p>
          <a:p>
            <a:pPr lvl="1"/>
            <a:r>
              <a:rPr lang="en-US" b="1" i="1" dirty="0">
                <a:solidFill>
                  <a:schemeClr val="bg1"/>
                </a:solidFill>
              </a:rPr>
              <a:t>(b)evidence given before the Assembly, a committee or an inquiry; and</a:t>
            </a:r>
          </a:p>
          <a:p>
            <a:pPr lvl="1"/>
            <a:r>
              <a:rPr lang="en-US" b="1" i="1" dirty="0">
                <a:solidFill>
                  <a:schemeClr val="bg1"/>
                </a:solidFill>
              </a:rPr>
              <a:t>(c)presenting or submitting a document to the Assembly, a committee or an inquiry; and</a:t>
            </a:r>
          </a:p>
          <a:p>
            <a:pPr lvl="1"/>
            <a:r>
              <a:rPr lang="en-US" b="1" i="1" dirty="0">
                <a:solidFill>
                  <a:schemeClr val="bg1"/>
                </a:solidFill>
              </a:rPr>
              <a:t>(d)a document tabled in, or presented or submitted to, the Assembly, a committee or an inquiry; and</a:t>
            </a:r>
          </a:p>
          <a:p>
            <a:pPr lvl="1"/>
            <a:r>
              <a:rPr lang="en-US" b="1" i="1" dirty="0">
                <a:solidFill>
                  <a:schemeClr val="bg1"/>
                </a:solidFill>
              </a:rPr>
              <a:t>(e)</a:t>
            </a:r>
            <a:r>
              <a:rPr lang="en-US" b="1" i="1" u="sng" dirty="0">
                <a:solidFill>
                  <a:schemeClr val="bg1"/>
                </a:solidFill>
              </a:rPr>
              <a:t>preparing a document for the purposes of, or incidental to, transacting business mentioned in paragraph (a) or (c); </a:t>
            </a:r>
            <a:r>
              <a:rPr lang="en-US" b="1" i="1" dirty="0">
                <a:solidFill>
                  <a:schemeClr val="bg1"/>
                </a:solidFill>
              </a:rPr>
              <a:t>and</a:t>
            </a:r>
          </a:p>
          <a:p>
            <a:pPr lvl="1"/>
            <a:r>
              <a:rPr lang="en-US" b="1" i="1" dirty="0">
                <a:solidFill>
                  <a:schemeClr val="bg1"/>
                </a:solidFill>
              </a:rPr>
              <a:t>(f)preparing, making or publishing a document (including a report) under the authority of the Assembly or a committee; and</a:t>
            </a:r>
          </a:p>
          <a:p>
            <a:pPr lvl="1"/>
            <a:r>
              <a:rPr lang="en-US" b="1" i="1" dirty="0">
                <a:solidFill>
                  <a:schemeClr val="bg1"/>
                </a:solidFill>
              </a:rPr>
              <a:t>(g)a document (including a report) prepared, made or published under the authority of the Assembly or a committee.</a:t>
            </a:r>
          </a:p>
        </p:txBody>
      </p:sp>
    </p:spTree>
    <p:extLst>
      <p:ext uri="{BB962C8B-B14F-4D97-AF65-F5344CB8AC3E}">
        <p14:creationId xmlns:p14="http://schemas.microsoft.com/office/powerpoint/2010/main" val="2881258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40" y="70391"/>
            <a:ext cx="9822912" cy="1507067"/>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551792" y="1098331"/>
            <a:ext cx="11256580" cy="5632311"/>
          </a:xfrm>
          <a:prstGeom prst="rect">
            <a:avLst/>
          </a:prstGeom>
          <a:noFill/>
        </p:spPr>
        <p:txBody>
          <a:bodyPr wrap="square">
            <a:spAutoFit/>
          </a:bodyPr>
          <a:lstStyle/>
          <a:p>
            <a:r>
              <a:rPr lang="en-US" b="1" dirty="0">
                <a:solidFill>
                  <a:schemeClr val="bg1"/>
                </a:solidFill>
              </a:rPr>
              <a:t>The best recitation of facts found in judgement of </a:t>
            </a:r>
            <a:r>
              <a:rPr lang="en-US" b="1" dirty="0" err="1">
                <a:solidFill>
                  <a:schemeClr val="bg1"/>
                </a:solidFill>
              </a:rPr>
              <a:t>Freeburn</a:t>
            </a:r>
            <a:r>
              <a:rPr lang="en-US" b="1" dirty="0">
                <a:solidFill>
                  <a:schemeClr val="bg1"/>
                </a:solidFill>
              </a:rPr>
              <a:t> J., the dissenting judge in court of appeal. These are the highlights from that recitation:</a:t>
            </a:r>
          </a:p>
          <a:p>
            <a:pPr marL="285750" indent="-285750">
              <a:buFont typeface="Arial" panose="020B0604020202020204" pitchFamily="34" charset="0"/>
              <a:buChar char="•"/>
            </a:pPr>
            <a:endParaRPr lang="en-US" b="1" dirty="0">
              <a:solidFill>
                <a:schemeClr val="bg1"/>
              </a:solidFill>
            </a:endParaRPr>
          </a:p>
          <a:p>
            <a:pPr marL="285750" indent="-285750" algn="just">
              <a:buFont typeface="Arial" panose="020B0604020202020204" pitchFamily="34" charset="0"/>
              <a:buChar char="•"/>
            </a:pPr>
            <a:r>
              <a:rPr lang="en-US" b="1" dirty="0" err="1">
                <a:solidFill>
                  <a:schemeClr val="bg1"/>
                </a:solidFill>
              </a:rPr>
              <a:t>Mr</a:t>
            </a:r>
            <a:r>
              <a:rPr lang="en-US" b="1" dirty="0">
                <a:solidFill>
                  <a:schemeClr val="bg1"/>
                </a:solidFill>
              </a:rPr>
              <a:t> Carne, was the Public Trustee of Queensland from March 2009 until March 2014 and again from March 2016 until his resignation effective from 31 July 2021. </a:t>
            </a:r>
          </a:p>
          <a:p>
            <a:pPr marL="285750" indent="-285750" algn="just">
              <a:buFont typeface="Arial" panose="020B0604020202020204" pitchFamily="34" charset="0"/>
              <a:buChar char="•"/>
            </a:pPr>
            <a:r>
              <a:rPr lang="en-US" b="1" dirty="0">
                <a:solidFill>
                  <a:schemeClr val="bg1"/>
                </a:solidFill>
              </a:rPr>
              <a:t>By an email on 17 June 2019, the Commission notified the appellant of the Commission’s investigation of a complaint and requested an opportunity to conduct:</a:t>
            </a:r>
          </a:p>
          <a:p>
            <a:pPr lvl="2" algn="just"/>
            <a:r>
              <a:rPr lang="en-US" b="1" dirty="0" err="1">
                <a:solidFill>
                  <a:schemeClr val="bg1"/>
                </a:solidFill>
              </a:rPr>
              <a:t>i</a:t>
            </a:r>
            <a:r>
              <a:rPr lang="en-US" b="1" dirty="0">
                <a:solidFill>
                  <a:schemeClr val="bg1"/>
                </a:solidFill>
              </a:rPr>
              <a:t>. A formal disciplinary interview to allow the appellant to hear the</a:t>
            </a:r>
          </a:p>
          <a:p>
            <a:pPr lvl="2" algn="just"/>
            <a:r>
              <a:rPr lang="en-US" b="1" dirty="0">
                <a:solidFill>
                  <a:schemeClr val="bg1"/>
                </a:solidFill>
              </a:rPr>
              <a:t>allegations against him and to provide comment; and</a:t>
            </a:r>
          </a:p>
          <a:p>
            <a:pPr lvl="2" algn="just"/>
            <a:r>
              <a:rPr lang="en-US" b="1" dirty="0">
                <a:solidFill>
                  <a:schemeClr val="bg1"/>
                </a:solidFill>
              </a:rPr>
              <a:t>ii. A separate criminal interview concerning matters related to the use</a:t>
            </a:r>
          </a:p>
          <a:p>
            <a:pPr lvl="2" algn="just"/>
            <a:r>
              <a:rPr lang="en-US" b="1" dirty="0">
                <a:solidFill>
                  <a:schemeClr val="bg1"/>
                </a:solidFill>
              </a:rPr>
              <a:t>of resources of the Public Trust Office.</a:t>
            </a:r>
          </a:p>
          <a:p>
            <a:pPr marL="285750" indent="-285750" algn="just">
              <a:buFont typeface="Arial" panose="020B0604020202020204" pitchFamily="34" charset="0"/>
              <a:buChar char="•"/>
            </a:pPr>
            <a:r>
              <a:rPr lang="en-US" b="1" dirty="0">
                <a:solidFill>
                  <a:schemeClr val="bg1"/>
                </a:solidFill>
              </a:rPr>
              <a:t>Between June 2019 and January 2020, the Commission and the appellant’s solicitors exchanged correspondence about the subject matter of the investigation, and the process for proposed interviews. Meanwhile the investigation continued, </a:t>
            </a:r>
          </a:p>
          <a:p>
            <a:pPr marL="285750" indent="-285750" algn="just">
              <a:buFont typeface="Arial" panose="020B0604020202020204" pitchFamily="34" charset="0"/>
              <a:buChar char="•"/>
            </a:pPr>
            <a:r>
              <a:rPr lang="en-US" b="1" dirty="0">
                <a:solidFill>
                  <a:schemeClr val="bg1"/>
                </a:solidFill>
              </a:rPr>
              <a:t>On 28 January 2020, the appellant was examined by a psychiatrist. On 13 February 2020, the appellant’s solicitors advised the Commission that the appellant was unable to participate in any interview at that time because of the state of his mental health.</a:t>
            </a:r>
          </a:p>
          <a:p>
            <a:pPr marL="285750" indent="-285750" algn="just">
              <a:buFont typeface="Arial" panose="020B0604020202020204" pitchFamily="34" charset="0"/>
              <a:buChar char="•"/>
            </a:pPr>
            <a:r>
              <a:rPr lang="en-US" b="1" dirty="0">
                <a:solidFill>
                  <a:schemeClr val="bg1"/>
                </a:solidFill>
              </a:rPr>
              <a:t>The appellant did not participate in an interview with the Commission during the period from June 2019 to January 2020 in relation to the Commission’s investigation,</a:t>
            </a:r>
          </a:p>
          <a:p>
            <a:pPr marL="285750" indent="-285750">
              <a:buFont typeface="Arial" panose="020B0604020202020204" pitchFamily="34" charset="0"/>
              <a:buChar char="•"/>
            </a:pPr>
            <a:endParaRPr lang="en-US" b="1" dirty="0">
              <a:solidFill>
                <a:schemeClr val="bg1"/>
              </a:solidFill>
            </a:endParaRPr>
          </a:p>
        </p:txBody>
      </p:sp>
    </p:spTree>
    <p:extLst>
      <p:ext uri="{BB962C8B-B14F-4D97-AF65-F5344CB8AC3E}">
        <p14:creationId xmlns:p14="http://schemas.microsoft.com/office/powerpoint/2010/main" val="412530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4635610"/>
            <a:ext cx="5700685" cy="1358790"/>
          </a:xfrm>
        </p:spPr>
        <p:txBody>
          <a:bodyPr>
            <a:normAutofit fontScale="90000"/>
          </a:bodyPr>
          <a:lstStyle/>
          <a:p>
            <a:r>
              <a:rPr lang="en-AU" sz="2000" dirty="0"/>
              <a:t>Leonard Arthur Hallett, </a:t>
            </a:r>
            <a:r>
              <a:rPr lang="en-AU" sz="2000" i="1" dirty="0"/>
              <a:t>Royal Commissions and Boards of Inquiry. </a:t>
            </a:r>
            <a:r>
              <a:rPr lang="en-AU" sz="2000" dirty="0"/>
              <a:t>Sydney: Law Book Company, 1982.</a:t>
            </a:r>
            <a:br>
              <a:rPr lang="en-AU" dirty="0"/>
            </a:br>
            <a:endParaRPr lang="en-AU" dirty="0"/>
          </a:p>
        </p:txBody>
      </p:sp>
      <p:sp>
        <p:nvSpPr>
          <p:cNvPr id="3" name="Content Placeholder 2"/>
          <p:cNvSpPr>
            <a:spLocks noGrp="1"/>
          </p:cNvSpPr>
          <p:nvPr>
            <p:ph idx="1"/>
          </p:nvPr>
        </p:nvSpPr>
        <p:spPr/>
        <p:txBody>
          <a:bodyPr>
            <a:normAutofit lnSpcReduction="10000"/>
          </a:bodyPr>
          <a:lstStyle/>
          <a:p>
            <a:r>
              <a:rPr lang="en-AU" b="1" dirty="0">
                <a:solidFill>
                  <a:schemeClr val="bg1"/>
                </a:solidFill>
              </a:rPr>
              <a:t>Royal Commissions are one of the oldest institutions of government, generally reserved for particularly important inquiries.</a:t>
            </a:r>
          </a:p>
          <a:p>
            <a:r>
              <a:rPr lang="en-AU" b="1" dirty="0">
                <a:solidFill>
                  <a:schemeClr val="bg1"/>
                </a:solidFill>
              </a:rPr>
              <a:t>They are tools of the executive branch of government, but have powers normally only associated with the judicial branch of government.</a:t>
            </a:r>
          </a:p>
          <a:p>
            <a:r>
              <a:rPr lang="en-AU" b="1" dirty="0">
                <a:solidFill>
                  <a:schemeClr val="bg1"/>
                </a:solidFill>
              </a:rPr>
              <a:t>They do not decide issues, make decisions or affect the legal status of persons as do courts, but in conducting some inquiries they act in a manner similar to courts.</a:t>
            </a:r>
          </a:p>
          <a:p>
            <a:r>
              <a:rPr lang="en-AU" b="1" dirty="0">
                <a:solidFill>
                  <a:schemeClr val="bg1"/>
                </a:solidFill>
              </a:rPr>
              <a:t>It is the exclusively “informative function” that gives them their special character.</a:t>
            </a:r>
          </a:p>
        </p:txBody>
      </p:sp>
      <p:pic>
        <p:nvPicPr>
          <p:cNvPr id="4" name="Picture 3"/>
          <p:cNvPicPr>
            <a:picLocks noChangeAspect="1"/>
          </p:cNvPicPr>
          <p:nvPr/>
        </p:nvPicPr>
        <p:blipFill>
          <a:blip r:embed="rId2"/>
          <a:stretch>
            <a:fillRect/>
          </a:stretch>
        </p:blipFill>
        <p:spPr>
          <a:xfrm>
            <a:off x="6534813" y="4097656"/>
            <a:ext cx="1714500" cy="2152069"/>
          </a:xfrm>
          <a:prstGeom prst="rect">
            <a:avLst/>
          </a:prstGeom>
        </p:spPr>
      </p:pic>
    </p:spTree>
    <p:extLst>
      <p:ext uri="{BB962C8B-B14F-4D97-AF65-F5344CB8AC3E}">
        <p14:creationId xmlns:p14="http://schemas.microsoft.com/office/powerpoint/2010/main" val="600795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40" y="70391"/>
            <a:ext cx="9822912" cy="1507067"/>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515007" y="1718441"/>
            <a:ext cx="10510345" cy="2862322"/>
          </a:xfrm>
          <a:prstGeom prst="rect">
            <a:avLst/>
          </a:prstGeom>
          <a:noFill/>
        </p:spPr>
        <p:txBody>
          <a:bodyPr wrap="square">
            <a:spAutoFit/>
          </a:bodyPr>
          <a:lstStyle/>
          <a:p>
            <a:pPr marL="285750" indent="-285750" algn="just">
              <a:buFont typeface="Arial" panose="020B0604020202020204" pitchFamily="34" charset="0"/>
              <a:buChar char="•"/>
            </a:pPr>
            <a:r>
              <a:rPr lang="en-US" b="1" dirty="0">
                <a:solidFill>
                  <a:schemeClr val="bg1"/>
                </a:solidFill>
              </a:rPr>
              <a:t>Sometime prior to 6 October 2020, the Crime and Corruption Commission (the Commission) prepared a report on certain allegations against him (the report). </a:t>
            </a:r>
          </a:p>
          <a:p>
            <a:pPr marL="285750" indent="-285750" algn="just">
              <a:buFont typeface="Arial" panose="020B0604020202020204" pitchFamily="34" charset="0"/>
              <a:buChar char="•"/>
            </a:pPr>
            <a:r>
              <a:rPr lang="en-US" b="1" dirty="0">
                <a:solidFill>
                  <a:schemeClr val="bg1"/>
                </a:solidFill>
              </a:rPr>
              <a:t>On 6 October 2020, the Commission forwarded the report to the Parliamentary Crime and Corruption Committee (the PCCC), a committee of the Queensland Parliament which oversees the Commission and reports to the Parliament. The Commission requested that, under s 69(1)(b) of the Crime and Corruption Act 2001 (Qld) (the CC Act), the PCCC direct that the report be given to the Speaker of Queensland Parliament.</a:t>
            </a:r>
          </a:p>
          <a:p>
            <a:pPr marL="285750" indent="-285750" algn="just">
              <a:buFont typeface="Arial" panose="020B0604020202020204" pitchFamily="34" charset="0"/>
              <a:buChar char="•"/>
            </a:pPr>
            <a:r>
              <a:rPr lang="en-US" b="1" dirty="0">
                <a:solidFill>
                  <a:schemeClr val="bg1"/>
                </a:solidFill>
              </a:rPr>
              <a:t>The appellant was concerned that such a step would lead to the publication of the report and the report would thereby enter the public domain. And so, the appellant applied to the court for various declarations and injunctions.</a:t>
            </a:r>
          </a:p>
        </p:txBody>
      </p:sp>
    </p:spTree>
    <p:extLst>
      <p:ext uri="{BB962C8B-B14F-4D97-AF65-F5344CB8AC3E}">
        <p14:creationId xmlns:p14="http://schemas.microsoft.com/office/powerpoint/2010/main" val="3395072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288" y="-214353"/>
            <a:ext cx="9822912" cy="1112988"/>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312682" y="578069"/>
            <a:ext cx="11566635" cy="6463308"/>
          </a:xfrm>
          <a:prstGeom prst="rect">
            <a:avLst/>
          </a:prstGeom>
          <a:noFill/>
        </p:spPr>
        <p:txBody>
          <a:bodyPr wrap="square">
            <a:spAutoFit/>
          </a:bodyPr>
          <a:lstStyle/>
          <a:p>
            <a:pPr algn="just"/>
            <a:r>
              <a:rPr lang="en-US" b="1" dirty="0">
                <a:solidFill>
                  <a:schemeClr val="bg1"/>
                </a:solidFill>
              </a:rPr>
              <a:t>The CCC and the PCCC interactions:</a:t>
            </a:r>
          </a:p>
          <a:p>
            <a:pPr algn="just"/>
            <a:endParaRPr lang="en-US" b="1" dirty="0">
              <a:solidFill>
                <a:schemeClr val="bg1"/>
              </a:solidFill>
            </a:endParaRPr>
          </a:p>
          <a:p>
            <a:pPr marL="285750" indent="-285750" algn="just">
              <a:buFont typeface="Arial" panose="020B0604020202020204" pitchFamily="34" charset="0"/>
              <a:buChar char="•"/>
            </a:pPr>
            <a:r>
              <a:rPr lang="en-US" b="1" dirty="0">
                <a:solidFill>
                  <a:schemeClr val="bg1"/>
                </a:solidFill>
              </a:rPr>
              <a:t>In a private meeting held on 19 June 2020, the Chairperson of the Commission advised, in response to an enquiry from the Chairperson of the Committee, that the Commission had not made a final decision on whether to prepare a report in relation to the matter, but he thought the Commission should do so "because it is high profile and it has been in the media". He said that after the show cause process had taken its course, the Commission "probably should articulate some of the concerns that [it] had“ </a:t>
            </a:r>
            <a:r>
              <a:rPr lang="en-US" b="1" i="1" dirty="0">
                <a:solidFill>
                  <a:schemeClr val="bg1"/>
                </a:solidFill>
              </a:rPr>
              <a:t>Crime and Corruption Commission v Carne </a:t>
            </a:r>
            <a:r>
              <a:rPr lang="en-US" b="1" dirty="0">
                <a:solidFill>
                  <a:schemeClr val="bg1"/>
                </a:solidFill>
              </a:rPr>
              <a:t>[2023] HCA 28 at p2</a:t>
            </a:r>
          </a:p>
          <a:p>
            <a:pPr marL="285750" indent="-285750" algn="just">
              <a:buFont typeface="Arial" panose="020B0604020202020204" pitchFamily="34" charset="0"/>
              <a:buChar char="•"/>
            </a:pPr>
            <a:r>
              <a:rPr lang="en-US" b="1" dirty="0">
                <a:solidFill>
                  <a:schemeClr val="bg1"/>
                </a:solidFill>
              </a:rPr>
              <a:t>On 11 September 2020 the Chairpersons of the Committee and the Commission met again. The Chairperson of the Committee asked whether the Commission would be seeking a direction under s 69 for the tabling of the report, to which the Chairperson of the Commission responded in the affirmative. He added that he did not see "why we should not publicly report in a matter that has so much public interest and is such an important matter in terms of workplace culture, corruption risks and so forth". </a:t>
            </a:r>
            <a:r>
              <a:rPr lang="en-US" b="1" i="1" dirty="0">
                <a:solidFill>
                  <a:schemeClr val="bg1"/>
                </a:solidFill>
              </a:rPr>
              <a:t>Crime and Corruption Commission v Carne </a:t>
            </a:r>
            <a:r>
              <a:rPr lang="en-US" b="1" dirty="0">
                <a:solidFill>
                  <a:schemeClr val="bg1"/>
                </a:solidFill>
              </a:rPr>
              <a:t>[2023] HCA 28 at p3</a:t>
            </a:r>
          </a:p>
          <a:p>
            <a:pPr marL="285750" indent="-285750" algn="just">
              <a:buFont typeface="Arial" panose="020B0604020202020204" pitchFamily="34" charset="0"/>
              <a:buChar char="•"/>
            </a:pPr>
            <a:r>
              <a:rPr lang="en-US" b="1" dirty="0">
                <a:solidFill>
                  <a:schemeClr val="bg1"/>
                </a:solidFill>
              </a:rPr>
              <a:t>The Chairperson of the Committee, at the request of the Commission, issued a certificate under s 55 of the Parliament of Queensland Act 2001 (Qld) ("the POQ Act") which, amongst other things, certified that the document titled "An investigation into allegations relating to the former Public Trustee of Queensland: Investigation Report" is "a document prepared for the purposes of, or incidental to, transacting business of the [Committee] under s 9(2)(c) of the [POQ Act]" and a document "presented or submitted" to the Committee. Crime and Corruption Commission v Carne [2023] HCA 28 at p3</a:t>
            </a:r>
          </a:p>
          <a:p>
            <a:pPr algn="just"/>
            <a:endParaRPr lang="en-US" b="1" dirty="0">
              <a:solidFill>
                <a:schemeClr val="bg1"/>
              </a:solidFill>
            </a:endParaRPr>
          </a:p>
          <a:p>
            <a:pPr algn="just"/>
            <a:endParaRPr lang="en-US" b="1" dirty="0">
              <a:solidFill>
                <a:schemeClr val="bg1"/>
              </a:solidFill>
            </a:endParaRPr>
          </a:p>
        </p:txBody>
      </p:sp>
    </p:spTree>
    <p:extLst>
      <p:ext uri="{BB962C8B-B14F-4D97-AF65-F5344CB8AC3E}">
        <p14:creationId xmlns:p14="http://schemas.microsoft.com/office/powerpoint/2010/main" val="40092369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257504" y="1502688"/>
            <a:ext cx="10472256" cy="4801314"/>
          </a:xfrm>
          <a:prstGeom prst="rect">
            <a:avLst/>
          </a:prstGeom>
          <a:noFill/>
        </p:spPr>
        <p:txBody>
          <a:bodyPr wrap="square">
            <a:spAutoFit/>
          </a:bodyPr>
          <a:lstStyle/>
          <a:p>
            <a:r>
              <a:rPr lang="en-AU" b="1" i="1" dirty="0">
                <a:solidFill>
                  <a:schemeClr val="bg1"/>
                </a:solidFill>
              </a:rPr>
              <a:t>Carne v Crime and Corruption Commission </a:t>
            </a:r>
            <a:r>
              <a:rPr lang="en-AU" b="1" dirty="0">
                <a:solidFill>
                  <a:schemeClr val="bg1"/>
                </a:solidFill>
              </a:rPr>
              <a:t>[2022] QCA 141</a:t>
            </a:r>
          </a:p>
          <a:p>
            <a:endParaRPr lang="en-AU" b="1" dirty="0">
              <a:solidFill>
                <a:schemeClr val="bg1"/>
              </a:solidFill>
            </a:endParaRPr>
          </a:p>
          <a:p>
            <a:r>
              <a:rPr lang="en-AU" b="1" dirty="0">
                <a:solidFill>
                  <a:schemeClr val="bg1"/>
                </a:solidFill>
              </a:rPr>
              <a:t>At trial </a:t>
            </a:r>
            <a:r>
              <a:rPr lang="en-US" b="1" dirty="0">
                <a:solidFill>
                  <a:schemeClr val="bg1"/>
                </a:solidFill>
              </a:rPr>
              <a:t>Davis J  dismissed the application by the former Public Trustee,  to prevent the Parliamentary Crime and Corruption Committee (PCCC) from providing a copy of a report, at the request of the CCC, to the Speaker of Queensland’s Legislative Assembly</a:t>
            </a:r>
          </a:p>
          <a:p>
            <a:endParaRPr lang="en-US" b="1" dirty="0">
              <a:solidFill>
                <a:schemeClr val="bg1"/>
              </a:solidFill>
            </a:endParaRPr>
          </a:p>
          <a:p>
            <a:r>
              <a:rPr lang="en-US" b="1" dirty="0">
                <a:solidFill>
                  <a:schemeClr val="bg1"/>
                </a:solidFill>
              </a:rPr>
              <a:t>The primary judge found that the preparation of the report was </a:t>
            </a:r>
            <a:r>
              <a:rPr lang="en-US" b="1" dirty="0" err="1">
                <a:solidFill>
                  <a:schemeClr val="bg1"/>
                </a:solidFill>
              </a:rPr>
              <a:t>authorised</a:t>
            </a:r>
            <a:r>
              <a:rPr lang="en-US" b="1" dirty="0">
                <a:solidFill>
                  <a:schemeClr val="bg1"/>
                </a:solidFill>
              </a:rPr>
              <a:t> by s 64 of the CC Act which provides that the Commission “may report in performing its functions”</a:t>
            </a:r>
          </a:p>
          <a:p>
            <a:pPr marL="285750" indent="-285750">
              <a:buFont typeface="Arial" panose="020B0604020202020204" pitchFamily="34" charset="0"/>
              <a:buChar char="•"/>
            </a:pPr>
            <a:endParaRPr lang="en-US" b="1" i="1" dirty="0">
              <a:solidFill>
                <a:schemeClr val="bg1"/>
              </a:solidFill>
            </a:endParaRPr>
          </a:p>
          <a:p>
            <a:pPr lvl="1"/>
            <a:r>
              <a:rPr lang="en-US" b="1" i="1" dirty="0">
                <a:solidFill>
                  <a:schemeClr val="bg1"/>
                </a:solidFill>
              </a:rPr>
              <a:t>“The report of the CCC is a document which is a ‘report’ for the purposes of s69 (1) of the CC Act (Crime and Corruption Act 2001) if the PCCC directs the (CCC) to give the report to the speaker.</a:t>
            </a:r>
          </a:p>
          <a:p>
            <a:pPr lvl="1"/>
            <a:endParaRPr lang="en-US" b="1" i="1" dirty="0">
              <a:solidFill>
                <a:schemeClr val="bg1"/>
              </a:solidFill>
            </a:endParaRPr>
          </a:p>
          <a:p>
            <a:pPr lvl="1"/>
            <a:r>
              <a:rPr lang="en-US" b="1" i="1" dirty="0">
                <a:solidFill>
                  <a:schemeClr val="bg1"/>
                </a:solidFill>
              </a:rPr>
              <a:t>The preparation of the report and resolution of the CCC to seek a direction from the PCCC pursuant to s69 are proceedings of the Parliament.”</a:t>
            </a:r>
          </a:p>
          <a:p>
            <a:endParaRPr lang="en-US" dirty="0"/>
          </a:p>
          <a:p>
            <a:endParaRPr lang="en-AU" dirty="0"/>
          </a:p>
        </p:txBody>
      </p:sp>
    </p:spTree>
    <p:extLst>
      <p:ext uri="{BB962C8B-B14F-4D97-AF65-F5344CB8AC3E}">
        <p14:creationId xmlns:p14="http://schemas.microsoft.com/office/powerpoint/2010/main" val="666841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409903" y="1786758"/>
            <a:ext cx="11571890" cy="4524315"/>
          </a:xfrm>
          <a:prstGeom prst="rect">
            <a:avLst/>
          </a:prstGeom>
          <a:noFill/>
        </p:spPr>
        <p:txBody>
          <a:bodyPr wrap="square">
            <a:spAutoFit/>
          </a:bodyPr>
          <a:lstStyle/>
          <a:p>
            <a:r>
              <a:rPr lang="en-AU" b="1" i="1" dirty="0">
                <a:solidFill>
                  <a:schemeClr val="bg1"/>
                </a:solidFill>
              </a:rPr>
              <a:t>Carne v Crime and Corruption Commission </a:t>
            </a:r>
            <a:r>
              <a:rPr lang="en-AU" b="1" dirty="0">
                <a:solidFill>
                  <a:schemeClr val="bg1"/>
                </a:solidFill>
              </a:rPr>
              <a:t>[2022] QCA 141 (Court of Appeal)</a:t>
            </a:r>
          </a:p>
          <a:p>
            <a:endParaRPr lang="en-AU" b="1" dirty="0">
              <a:solidFill>
                <a:schemeClr val="bg1"/>
              </a:solidFill>
            </a:endParaRPr>
          </a:p>
          <a:p>
            <a:r>
              <a:rPr lang="en-US" b="1" dirty="0">
                <a:solidFill>
                  <a:schemeClr val="bg1"/>
                </a:solidFill>
              </a:rPr>
              <a:t>The Court found that, having investigated a complaint of corruption, the task of the CCC was to decide whether proceedings or disciplinary action should be considered. If the CCC decides that proceedings should be considered, it may report, not publicly, but to a prosecuting authority, a head of jurisdiction or the chief executive officer of the relevant unit of public administration. Otherwise, there is no provision by which it is to report. As the CCC had completed its investigation into </a:t>
            </a:r>
            <a:r>
              <a:rPr lang="en-US" b="1" dirty="0" err="1">
                <a:solidFill>
                  <a:schemeClr val="bg1"/>
                </a:solidFill>
              </a:rPr>
              <a:t>Mr</a:t>
            </a:r>
            <a:r>
              <a:rPr lang="en-US" b="1" dirty="0">
                <a:solidFill>
                  <a:schemeClr val="bg1"/>
                </a:solidFill>
              </a:rPr>
              <a:t> Carne and decided not to proceed with criminal or disciplinary proceedings, the CCC was not empowered or required to then make the report.</a:t>
            </a:r>
          </a:p>
          <a:p>
            <a:endParaRPr lang="en-US" b="1" dirty="0">
              <a:solidFill>
                <a:schemeClr val="bg1"/>
              </a:solidFill>
            </a:endParaRPr>
          </a:p>
          <a:p>
            <a:r>
              <a:rPr lang="en-US" b="1" dirty="0">
                <a:solidFill>
                  <a:schemeClr val="bg1"/>
                </a:solidFill>
              </a:rPr>
              <a:t>Having found the CCC was not empowered or required to make the report, the Majority then held that the report could not then be the subject of parliamentary privilege.</a:t>
            </a:r>
          </a:p>
          <a:p>
            <a:r>
              <a:rPr lang="en-US" b="1" dirty="0">
                <a:solidFill>
                  <a:schemeClr val="bg1"/>
                </a:solidFill>
              </a:rPr>
              <a:t> </a:t>
            </a:r>
          </a:p>
          <a:p>
            <a:r>
              <a:rPr lang="en-US" b="1" dirty="0" err="1">
                <a:solidFill>
                  <a:schemeClr val="bg1"/>
                </a:solidFill>
              </a:rPr>
              <a:t>Freeburn</a:t>
            </a:r>
            <a:r>
              <a:rPr lang="en-US" b="1" dirty="0">
                <a:solidFill>
                  <a:schemeClr val="bg1"/>
                </a:solidFill>
              </a:rPr>
              <a:t> J. dissented and held that the Commission had the statutory power to prepare the report and that the report was subject to parliamentary privilege. His reasoning was similar to the trial Judge</a:t>
            </a:r>
            <a:r>
              <a:rPr lang="en-US" dirty="0">
                <a:solidFill>
                  <a:schemeClr val="bg1"/>
                </a:solidFill>
              </a:rPr>
              <a:t>.</a:t>
            </a:r>
          </a:p>
          <a:p>
            <a:endParaRPr lang="en-AU" dirty="0"/>
          </a:p>
        </p:txBody>
      </p:sp>
    </p:spTree>
    <p:extLst>
      <p:ext uri="{BB962C8B-B14F-4D97-AF65-F5344CB8AC3E}">
        <p14:creationId xmlns:p14="http://schemas.microsoft.com/office/powerpoint/2010/main" val="1823156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420413" y="1492468"/>
            <a:ext cx="11571890" cy="5355312"/>
          </a:xfrm>
          <a:prstGeom prst="rect">
            <a:avLst/>
          </a:prstGeom>
          <a:noFill/>
        </p:spPr>
        <p:txBody>
          <a:bodyPr wrap="square">
            <a:spAutoFit/>
          </a:bodyPr>
          <a:lstStyle/>
          <a:p>
            <a:r>
              <a:rPr lang="en-AU" b="1" i="1" dirty="0">
                <a:solidFill>
                  <a:schemeClr val="bg1"/>
                </a:solidFill>
              </a:rPr>
              <a:t>Crime and Corruption Commission v Carne </a:t>
            </a:r>
            <a:r>
              <a:rPr lang="en-AU" b="1" dirty="0">
                <a:solidFill>
                  <a:schemeClr val="bg1"/>
                </a:solidFill>
              </a:rPr>
              <a:t>[2023] HCA 28 (High Court)</a:t>
            </a:r>
          </a:p>
          <a:p>
            <a:endParaRPr lang="en-AU" b="1" dirty="0">
              <a:solidFill>
                <a:schemeClr val="bg1"/>
              </a:solidFill>
            </a:endParaRPr>
          </a:p>
          <a:p>
            <a:r>
              <a:rPr lang="en-US" b="1" dirty="0">
                <a:solidFill>
                  <a:schemeClr val="bg1"/>
                </a:solidFill>
              </a:rPr>
              <a:t>KIEFEL CJ, GAGELER AND JAGOT JJ. at pp 4-5 :</a:t>
            </a:r>
          </a:p>
          <a:p>
            <a:r>
              <a:rPr lang="en-US" b="1" dirty="0"/>
              <a:t> </a:t>
            </a:r>
          </a:p>
          <a:p>
            <a:pPr lvl="1"/>
            <a:r>
              <a:rPr lang="en-US" b="1" i="1" dirty="0">
                <a:solidFill>
                  <a:schemeClr val="bg1"/>
                </a:solidFill>
              </a:rPr>
              <a:t> The first ground of appeal is to the effect that the Court of Appeal was precluded from making the declaration by the prohibition in s 8(1) of the POQ Act on "proceedings" in the Legislative Assembly being "impeached or questioned" in any court. The Commission argues that its preparation and presentation of the Report were brought within the scope of "proceedings" in the Legislative Assembly by operation of s 9 of the POQ Act. </a:t>
            </a:r>
          </a:p>
          <a:p>
            <a:pPr lvl="1"/>
            <a:endParaRPr lang="en-US" b="1" i="1" dirty="0">
              <a:solidFill>
                <a:schemeClr val="bg1"/>
              </a:solidFill>
            </a:endParaRPr>
          </a:p>
          <a:p>
            <a:pPr lvl="1"/>
            <a:r>
              <a:rPr lang="en-US" b="1" i="1" dirty="0">
                <a:solidFill>
                  <a:schemeClr val="bg1"/>
                </a:solidFill>
              </a:rPr>
              <a:t>The answer to the first ground of appeal is that the Commission's argument that its preparation and presentation of the Report were brought within the scope of "proceedings" in the Legislative Assembly by operation of s 9 of the POQ Act must be rejected on the facts. Section 9 of the POQ Act was not satisfied because the Report was not prepared for, or presented to, the Committee for purposes of transacting business of the Committee; it was prepared by the Commission and</a:t>
            </a:r>
          </a:p>
          <a:p>
            <a:pPr lvl="1"/>
            <a:r>
              <a:rPr lang="en-US" b="1" i="1" dirty="0">
                <a:solidFill>
                  <a:schemeClr val="bg1"/>
                </a:solidFill>
              </a:rPr>
              <a:t>presented to the Committee for the Commission's own purposes. Whether s 8(1) of the POQ Act would have the preclusive effect for which the Commission contends were s 9 satisfied is a large question which does not properly arise for consideration. </a:t>
            </a:r>
          </a:p>
          <a:p>
            <a:endParaRPr lang="en-AU" dirty="0"/>
          </a:p>
        </p:txBody>
      </p:sp>
    </p:spTree>
    <p:extLst>
      <p:ext uri="{BB962C8B-B14F-4D97-AF65-F5344CB8AC3E}">
        <p14:creationId xmlns:p14="http://schemas.microsoft.com/office/powerpoint/2010/main" val="3476032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409903" y="1786758"/>
            <a:ext cx="11571890" cy="4247317"/>
          </a:xfrm>
          <a:prstGeom prst="rect">
            <a:avLst/>
          </a:prstGeom>
          <a:noFill/>
        </p:spPr>
        <p:txBody>
          <a:bodyPr wrap="square">
            <a:spAutoFit/>
          </a:bodyPr>
          <a:lstStyle/>
          <a:p>
            <a:r>
              <a:rPr lang="en-AU" b="1" i="1" dirty="0">
                <a:solidFill>
                  <a:schemeClr val="bg1"/>
                </a:solidFill>
              </a:rPr>
              <a:t>Crime and Corruption Commission v Carne </a:t>
            </a:r>
            <a:r>
              <a:rPr lang="en-AU" b="1" dirty="0">
                <a:solidFill>
                  <a:schemeClr val="bg1"/>
                </a:solidFill>
              </a:rPr>
              <a:t>[2023] HCA 28</a:t>
            </a:r>
          </a:p>
          <a:p>
            <a:endParaRPr lang="en-AU" b="1" dirty="0">
              <a:solidFill>
                <a:schemeClr val="bg1"/>
              </a:solidFill>
            </a:endParaRPr>
          </a:p>
          <a:p>
            <a:r>
              <a:rPr lang="en-US" b="1" dirty="0">
                <a:solidFill>
                  <a:schemeClr val="bg1"/>
                </a:solidFill>
              </a:rPr>
              <a:t>KIEFEL CJ, GAGELER AND JAGOT JJ. At p5:</a:t>
            </a:r>
          </a:p>
          <a:p>
            <a:endParaRPr lang="en-US" b="1" dirty="0"/>
          </a:p>
          <a:p>
            <a:pPr lvl="1" algn="just"/>
            <a:r>
              <a:rPr lang="en-US" b="1" i="1" dirty="0">
                <a:solidFill>
                  <a:schemeClr val="bg1"/>
                </a:solidFill>
              </a:rPr>
              <a:t>The second ground of appeal is to the effect that the conclusion of the Court of Appeal that the Report is not a report for the purposes of s 69(1) of the CC Act is erroneous. Consideration of that ground requires examination of the provisions of the CC Act relating to reporting by the Commission and the identification of those reports comprehended by s 69(1). It also requires </a:t>
            </a:r>
            <a:r>
              <a:rPr lang="en-US" b="1" i="1" dirty="0" err="1">
                <a:solidFill>
                  <a:schemeClr val="bg1"/>
                </a:solidFill>
              </a:rPr>
              <a:t>characterisation</a:t>
            </a:r>
            <a:r>
              <a:rPr lang="en-US" b="1" i="1" dirty="0">
                <a:solidFill>
                  <a:schemeClr val="bg1"/>
                </a:solidFill>
              </a:rPr>
              <a:t> of the Report. </a:t>
            </a:r>
          </a:p>
          <a:p>
            <a:pPr lvl="1" algn="just"/>
            <a:endParaRPr lang="en-US" b="1" i="1" dirty="0">
              <a:solidFill>
                <a:schemeClr val="bg1"/>
              </a:solidFill>
            </a:endParaRPr>
          </a:p>
          <a:p>
            <a:pPr lvl="1" algn="just"/>
            <a:r>
              <a:rPr lang="en-US" b="1" i="1" dirty="0">
                <a:solidFill>
                  <a:schemeClr val="bg1"/>
                </a:solidFill>
              </a:rPr>
              <a:t>The answer to the second ground of appeal is that the conclusion of the Court of Appeal is correct: the Report is not a report to which s 69(1) of the CC Act applies. Indeed, there is no provision of the CC Act which </a:t>
            </a:r>
            <a:r>
              <a:rPr lang="en-US" b="1" i="1" dirty="0" err="1">
                <a:solidFill>
                  <a:schemeClr val="bg1"/>
                </a:solidFill>
              </a:rPr>
              <a:t>authorises</a:t>
            </a:r>
            <a:r>
              <a:rPr lang="en-US" b="1" i="1" dirty="0">
                <a:solidFill>
                  <a:schemeClr val="bg1"/>
                </a:solidFill>
              </a:rPr>
              <a:t> a report of this nature. </a:t>
            </a:r>
          </a:p>
          <a:p>
            <a:pPr algn="just"/>
            <a:endParaRPr lang="en-US" b="1" i="1" dirty="0"/>
          </a:p>
          <a:p>
            <a:r>
              <a:rPr lang="en-US" b="1" dirty="0"/>
              <a:t> </a:t>
            </a:r>
            <a:endParaRPr lang="en-AU" b="1" dirty="0"/>
          </a:p>
        </p:txBody>
      </p:sp>
    </p:spTree>
    <p:extLst>
      <p:ext uri="{BB962C8B-B14F-4D97-AF65-F5344CB8AC3E}">
        <p14:creationId xmlns:p14="http://schemas.microsoft.com/office/powerpoint/2010/main" val="2166228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3728"/>
            <a:ext cx="9822912" cy="1507067"/>
          </a:xfrm>
        </p:spPr>
        <p:txBody>
          <a:bodyPr/>
          <a:lstStyle/>
          <a:p>
            <a:pPr algn="ctr"/>
            <a:r>
              <a:rPr lang="en-US" dirty="0"/>
              <a:t>CARNE CASE</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409903" y="1786758"/>
            <a:ext cx="11571890" cy="4426853"/>
          </a:xfrm>
          <a:prstGeom prst="rect">
            <a:avLst/>
          </a:prstGeom>
          <a:noFill/>
        </p:spPr>
        <p:txBody>
          <a:bodyPr wrap="square">
            <a:spAutoFit/>
          </a:bodyPr>
          <a:lstStyle/>
          <a:p>
            <a:r>
              <a:rPr lang="en-AU" b="1" i="1" dirty="0">
                <a:solidFill>
                  <a:schemeClr val="bg1"/>
                </a:solidFill>
              </a:rPr>
              <a:t>Crime and Corruption Commission v Carne </a:t>
            </a:r>
            <a:r>
              <a:rPr lang="en-AU" b="1" dirty="0">
                <a:solidFill>
                  <a:schemeClr val="bg1"/>
                </a:solidFill>
              </a:rPr>
              <a:t>[2023] HCA 28</a:t>
            </a:r>
          </a:p>
          <a:p>
            <a:endParaRPr lang="en-AU" b="1" dirty="0">
              <a:solidFill>
                <a:schemeClr val="bg1"/>
              </a:solidFill>
            </a:endParaRPr>
          </a:p>
          <a:p>
            <a:pPr algn="just"/>
            <a:r>
              <a:rPr lang="en-AU" sz="1800" b="1" dirty="0">
                <a:solidFill>
                  <a:schemeClr val="bg1"/>
                </a:solidFill>
                <a:effectLst/>
                <a:ea typeface="Times New Roman" panose="02020603050405020304" pitchFamily="18" charset="0"/>
              </a:rPr>
              <a:t>GORDON AND EDELMAN JJ is as follows:</a:t>
            </a:r>
          </a:p>
          <a:p>
            <a:pPr algn="just"/>
            <a:r>
              <a:rPr lang="en-AU" sz="1800" b="1" dirty="0">
                <a:solidFill>
                  <a:schemeClr val="bg1"/>
                </a:solidFill>
                <a:effectLst/>
                <a:ea typeface="Times New Roman" panose="02020603050405020304" pitchFamily="18" charset="0"/>
              </a:rPr>
              <a:t> </a:t>
            </a:r>
          </a:p>
          <a:p>
            <a:pPr marL="914400" algn="just">
              <a:spcAft>
                <a:spcPts val="1370"/>
              </a:spcAft>
            </a:pPr>
            <a:r>
              <a:rPr lang="en-AU" sz="1800" b="1" i="1" dirty="0">
                <a:solidFill>
                  <a:schemeClr val="bg1"/>
                </a:solidFill>
                <a:effectLst/>
                <a:ea typeface="Times New Roman" panose="02020603050405020304" pitchFamily="18" charset="0"/>
              </a:rPr>
              <a:t>We agree with the order proposed by </a:t>
            </a:r>
            <a:r>
              <a:rPr lang="en-AU" sz="1800" b="1" i="1" dirty="0" err="1">
                <a:solidFill>
                  <a:schemeClr val="bg1"/>
                </a:solidFill>
                <a:effectLst/>
                <a:ea typeface="Times New Roman" panose="02020603050405020304" pitchFamily="18" charset="0"/>
              </a:rPr>
              <a:t>Kiefel</a:t>
            </a:r>
            <a:r>
              <a:rPr lang="en-AU" sz="1800" b="1" i="1" dirty="0">
                <a:solidFill>
                  <a:schemeClr val="bg1"/>
                </a:solidFill>
                <a:effectLst/>
                <a:ea typeface="Times New Roman" panose="02020603050405020304" pitchFamily="18" charset="0"/>
              </a:rPr>
              <a:t> CJ, </a:t>
            </a:r>
            <a:r>
              <a:rPr lang="en-AU" sz="1800" b="1" i="1" dirty="0" err="1">
                <a:solidFill>
                  <a:schemeClr val="bg1"/>
                </a:solidFill>
                <a:effectLst/>
                <a:ea typeface="Times New Roman" panose="02020603050405020304" pitchFamily="18" charset="0"/>
              </a:rPr>
              <a:t>Gageler</a:t>
            </a:r>
            <a:r>
              <a:rPr lang="en-AU" sz="1800" b="1" i="1" dirty="0">
                <a:solidFill>
                  <a:schemeClr val="bg1"/>
                </a:solidFill>
                <a:effectLst/>
                <a:ea typeface="Times New Roman" panose="02020603050405020304" pitchFamily="18" charset="0"/>
              </a:rPr>
              <a:t> and </a:t>
            </a:r>
            <a:r>
              <a:rPr lang="en-AU" sz="1800" b="1" i="1" dirty="0" err="1">
                <a:solidFill>
                  <a:schemeClr val="bg1"/>
                </a:solidFill>
                <a:effectLst/>
                <a:ea typeface="Times New Roman" panose="02020603050405020304" pitchFamily="18" charset="0"/>
              </a:rPr>
              <a:t>Jagot</a:t>
            </a:r>
            <a:r>
              <a:rPr lang="en-AU" sz="1800" b="1" i="1" dirty="0">
                <a:solidFill>
                  <a:schemeClr val="bg1"/>
                </a:solidFill>
                <a:effectLst/>
                <a:ea typeface="Times New Roman" panose="02020603050405020304" pitchFamily="18" charset="0"/>
              </a:rPr>
              <a:t> JJ, and would express our reasons in the following way. In short, the Court of Appeal was correct to find that the October Draft was not a report for the purposes of s 69(1) of the CC Act. The declaration sought by Mr Carne, and made by the Court of Appeal, should not be set aside. </a:t>
            </a:r>
          </a:p>
          <a:p>
            <a:pPr marL="914400" algn="just"/>
            <a:r>
              <a:rPr lang="en-AU" sz="1800" b="1" i="1" dirty="0">
                <a:solidFill>
                  <a:schemeClr val="bg1"/>
                </a:solidFill>
                <a:effectLst/>
                <a:ea typeface="Times New Roman" panose="02020603050405020304" pitchFamily="18" charset="0"/>
              </a:rPr>
              <a:t>Parliamentary privilege does not present any obstacle to the declaration made by the Court of Appeal. That is because, on the facts, no question of parliamentary privilege arises; no act was done in the course of, or for the purposes of or incidental to, transacting business of the PCCC to which parliamentary privilege could attach. In particular, the October Draft was not prepared "for the purposes of or incidental to, transacting business" of the PCCC </a:t>
            </a:r>
          </a:p>
          <a:p>
            <a:pPr algn="just"/>
            <a:endParaRPr lang="en-US" dirty="0"/>
          </a:p>
          <a:p>
            <a:r>
              <a:rPr lang="en-US" dirty="0"/>
              <a:t> </a:t>
            </a:r>
            <a:endParaRPr lang="en-AU" dirty="0"/>
          </a:p>
        </p:txBody>
      </p:sp>
    </p:spTree>
    <p:extLst>
      <p:ext uri="{BB962C8B-B14F-4D97-AF65-F5344CB8AC3E}">
        <p14:creationId xmlns:p14="http://schemas.microsoft.com/office/powerpoint/2010/main" val="2525549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068" y="0"/>
            <a:ext cx="9822912" cy="1507067"/>
          </a:xfrm>
        </p:spPr>
        <p:txBody>
          <a:bodyPr/>
          <a:lstStyle/>
          <a:p>
            <a:pPr algn="ctr"/>
            <a:r>
              <a:rPr lang="en-US" dirty="0"/>
              <a:t>CARNE CASE - OBSERVATIONS</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173420" y="1140372"/>
            <a:ext cx="11571890" cy="5355312"/>
          </a:xfrm>
          <a:prstGeom prst="rect">
            <a:avLst/>
          </a:prstGeom>
          <a:noFill/>
        </p:spPr>
        <p:txBody>
          <a:bodyPr wrap="square">
            <a:spAutoFit/>
          </a:bodyPr>
          <a:lstStyle/>
          <a:p>
            <a:endParaRPr lang="en-AU" b="1" i="1" dirty="0">
              <a:solidFill>
                <a:schemeClr val="bg1"/>
              </a:solidFill>
            </a:endParaRPr>
          </a:p>
          <a:p>
            <a:r>
              <a:rPr lang="en-AU" b="1" i="1" dirty="0">
                <a:solidFill>
                  <a:schemeClr val="bg1"/>
                </a:solidFill>
              </a:rPr>
              <a:t>Crime and Corruption Commission v Carne </a:t>
            </a:r>
            <a:r>
              <a:rPr lang="en-AU" b="1" dirty="0">
                <a:solidFill>
                  <a:schemeClr val="bg1"/>
                </a:solidFill>
              </a:rPr>
              <a:t>[2023] HCA 28</a:t>
            </a:r>
          </a:p>
          <a:p>
            <a:endParaRPr lang="en-AU" b="1" dirty="0">
              <a:solidFill>
                <a:schemeClr val="bg1"/>
              </a:solidFill>
            </a:endParaRPr>
          </a:p>
          <a:p>
            <a:pPr marL="285750" indent="-285750">
              <a:buFont typeface="Wingdings" panose="05000000000000000000" pitchFamily="2" charset="2"/>
              <a:buChar char="q"/>
            </a:pPr>
            <a:r>
              <a:rPr lang="en-US" b="1" dirty="0">
                <a:solidFill>
                  <a:schemeClr val="bg1"/>
                </a:solidFill>
              </a:rPr>
              <a:t>The High Court’s interpretation of the CCC Act was not surprising. The CCC Act is overly complex legislation. One result of a large ‘one stop shop’.</a:t>
            </a:r>
          </a:p>
          <a:p>
            <a:pPr marL="285750" indent="-285750">
              <a:buFont typeface="Wingdings" panose="05000000000000000000" pitchFamily="2" charset="2"/>
              <a:buChar char="q"/>
            </a:pPr>
            <a:endParaRPr lang="en-US" b="1" dirty="0">
              <a:solidFill>
                <a:schemeClr val="bg1"/>
              </a:solidFill>
            </a:endParaRPr>
          </a:p>
          <a:p>
            <a:pPr marL="285750" indent="-285750">
              <a:buFont typeface="Wingdings" panose="05000000000000000000" pitchFamily="2" charset="2"/>
              <a:buChar char="q"/>
            </a:pPr>
            <a:r>
              <a:rPr lang="en-US" b="1" dirty="0">
                <a:solidFill>
                  <a:schemeClr val="bg1"/>
                </a:solidFill>
              </a:rPr>
              <a:t>The interpretation by the CCC over many years (26 years) was not unreasonable, but the High Court’s interpretation was equally open and reasonable. The High Court’s view was consistent with the general approach of courts on legislation re permanent commissions – read it narrowly.</a:t>
            </a:r>
          </a:p>
          <a:p>
            <a:endParaRPr lang="en-US" b="1" dirty="0">
              <a:solidFill>
                <a:schemeClr val="bg1"/>
              </a:solidFill>
            </a:endParaRPr>
          </a:p>
          <a:p>
            <a:pPr marL="285750" indent="-285750">
              <a:buFont typeface="Wingdings" panose="05000000000000000000" pitchFamily="2" charset="2"/>
              <a:buChar char="q"/>
            </a:pPr>
            <a:r>
              <a:rPr lang="en-US" b="1" dirty="0">
                <a:solidFill>
                  <a:schemeClr val="bg1"/>
                </a:solidFill>
              </a:rPr>
              <a:t>Bad practice by the CCC did not assist the matter, providing multiple drafts and including a </a:t>
            </a:r>
            <a:r>
              <a:rPr lang="en-US" b="1" dirty="0" err="1">
                <a:solidFill>
                  <a:schemeClr val="bg1"/>
                </a:solidFill>
              </a:rPr>
              <a:t>foreward</a:t>
            </a:r>
            <a:r>
              <a:rPr lang="en-US" b="1" dirty="0">
                <a:solidFill>
                  <a:schemeClr val="bg1"/>
                </a:solidFill>
              </a:rPr>
              <a:t> that was adversely mentioned at the High Court at p.3</a:t>
            </a:r>
          </a:p>
          <a:p>
            <a:endParaRPr lang="en-US" b="1" dirty="0">
              <a:solidFill>
                <a:schemeClr val="bg1"/>
              </a:solidFill>
            </a:endParaRPr>
          </a:p>
          <a:p>
            <a:pPr marL="285750" indent="-285750">
              <a:buFont typeface="Wingdings" panose="05000000000000000000" pitchFamily="2" charset="2"/>
              <a:buChar char="q"/>
            </a:pPr>
            <a:r>
              <a:rPr lang="en-US" b="1" dirty="0">
                <a:solidFill>
                  <a:schemeClr val="bg1"/>
                </a:solidFill>
              </a:rPr>
              <a:t>The High Court’s application of the provisions of the Parliament of Queensland Act 2001 is much more difficult to reconcile. </a:t>
            </a:r>
          </a:p>
          <a:p>
            <a:pPr marL="285750" indent="-285750">
              <a:buFont typeface="Wingdings" panose="05000000000000000000" pitchFamily="2" charset="2"/>
              <a:buChar char="q"/>
            </a:pPr>
            <a:endParaRPr lang="en-US" b="1" dirty="0">
              <a:solidFill>
                <a:schemeClr val="bg1"/>
              </a:solidFill>
            </a:endParaRPr>
          </a:p>
          <a:p>
            <a:pPr marL="285750" indent="-285750">
              <a:buFont typeface="Wingdings" panose="05000000000000000000" pitchFamily="2" charset="2"/>
              <a:buChar char="q"/>
            </a:pPr>
            <a:endParaRPr lang="en-US" b="1" dirty="0">
              <a:solidFill>
                <a:schemeClr val="bg1"/>
              </a:solidFill>
            </a:endParaRPr>
          </a:p>
          <a:p>
            <a:endParaRPr lang="en-US" b="1" dirty="0">
              <a:solidFill>
                <a:schemeClr val="bg1"/>
              </a:solidFill>
            </a:endParaRPr>
          </a:p>
          <a:p>
            <a:r>
              <a:rPr lang="en-US" dirty="0"/>
              <a:t> </a:t>
            </a:r>
            <a:endParaRPr lang="en-AU" dirty="0"/>
          </a:p>
        </p:txBody>
      </p:sp>
    </p:spTree>
    <p:extLst>
      <p:ext uri="{BB962C8B-B14F-4D97-AF65-F5344CB8AC3E}">
        <p14:creationId xmlns:p14="http://schemas.microsoft.com/office/powerpoint/2010/main" val="16615832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323" y="-214354"/>
            <a:ext cx="9822912" cy="1507067"/>
          </a:xfrm>
        </p:spPr>
        <p:txBody>
          <a:bodyPr/>
          <a:lstStyle/>
          <a:p>
            <a:pPr algn="ctr"/>
            <a:r>
              <a:rPr lang="en-US" dirty="0"/>
              <a:t>CARNE CASE - OBSERVATIONS</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162909" y="825062"/>
            <a:ext cx="11571890" cy="5909310"/>
          </a:xfrm>
          <a:prstGeom prst="rect">
            <a:avLst/>
          </a:prstGeom>
          <a:noFill/>
        </p:spPr>
        <p:txBody>
          <a:bodyPr wrap="square">
            <a:spAutoFit/>
          </a:bodyPr>
          <a:lstStyle/>
          <a:p>
            <a:r>
              <a:rPr lang="en-AU" b="1" i="1" dirty="0">
                <a:solidFill>
                  <a:schemeClr val="bg1"/>
                </a:solidFill>
              </a:rPr>
              <a:t>Crime and Corruption Commission v Carne </a:t>
            </a:r>
            <a:r>
              <a:rPr lang="en-AU" b="1" dirty="0">
                <a:solidFill>
                  <a:schemeClr val="bg1"/>
                </a:solidFill>
              </a:rPr>
              <a:t>[2023] HCA 28</a:t>
            </a:r>
          </a:p>
          <a:p>
            <a:endParaRPr lang="en-AU" b="1" dirty="0">
              <a:solidFill>
                <a:schemeClr val="bg1"/>
              </a:solidFill>
            </a:endParaRPr>
          </a:p>
          <a:p>
            <a:pPr marL="285750" indent="-285750">
              <a:buFont typeface="Wingdings" panose="05000000000000000000" pitchFamily="2" charset="2"/>
              <a:buChar char="q"/>
            </a:pPr>
            <a:r>
              <a:rPr lang="en-AU" b="1" dirty="0">
                <a:solidFill>
                  <a:schemeClr val="bg1"/>
                </a:solidFill>
              </a:rPr>
              <a:t>KIEFEL CJ, GAGELER AND JAGOT JJ. at p9 accepted that motivations or purpose are irrelevant to determining application of the privilege under s. 9 POQ:</a:t>
            </a:r>
          </a:p>
          <a:p>
            <a:pPr lvl="2" algn="just"/>
            <a:r>
              <a:rPr lang="en-US" b="1" i="1" dirty="0">
                <a:solidFill>
                  <a:schemeClr val="bg1"/>
                </a:solidFill>
              </a:rPr>
              <a:t>In argument on this appeal the Speaker of the Legislative Assembly of Queensland, intervening, put that the motivations or purpose of both the person who produces the document and the person who receives it are irrelevant to the question of whether a document is prepared for the purposes of the Assembly or a committee. The Speaker submitted that it is the functional connection, objectively considered, of the document with the Assembly or committee which must be considered. </a:t>
            </a:r>
          </a:p>
          <a:p>
            <a:pPr lvl="2" algn="just"/>
            <a:r>
              <a:rPr lang="en-US" b="1" i="1" dirty="0">
                <a:solidFill>
                  <a:schemeClr val="bg1"/>
                </a:solidFill>
              </a:rPr>
              <a:t>The latter submission should be accepted. In requiring that something be said or done for the purposes of conducting the business of the Assembly or a committee, s 9(1) is clearly concerned with establishing a connection to the work of the Assembly or a committee.</a:t>
            </a:r>
          </a:p>
          <a:p>
            <a:pPr lvl="2" algn="just"/>
            <a:endParaRPr lang="en-US" b="1" i="1" dirty="0">
              <a:solidFill>
                <a:schemeClr val="bg1"/>
              </a:solidFill>
            </a:endParaRPr>
          </a:p>
          <a:p>
            <a:pPr marL="285750" indent="-285750" algn="just">
              <a:buFont typeface="Wingdings" panose="05000000000000000000" pitchFamily="2" charset="2"/>
              <a:buChar char="q"/>
            </a:pPr>
            <a:r>
              <a:rPr lang="en-US" b="1" dirty="0">
                <a:solidFill>
                  <a:schemeClr val="bg1"/>
                </a:solidFill>
              </a:rPr>
              <a:t>However KIEFEL CJ, GAGELER AND JAGOT JJ. at p9 also indicated that preparation or presentation of a document was not sufficient and that some connection to the committee was required:  </a:t>
            </a:r>
          </a:p>
          <a:p>
            <a:pPr lvl="2" algn="just"/>
            <a:r>
              <a:rPr lang="en-US" b="1" i="1" dirty="0">
                <a:solidFill>
                  <a:schemeClr val="bg1"/>
                </a:solidFill>
              </a:rPr>
              <a:t>The mere preparation of a document for them, or presentation of a document to them, by a third party will not suffice if there is no other connection to their work at the time the document was prepared. As McPherson JA observed in Rowley v </a:t>
            </a:r>
            <a:r>
              <a:rPr lang="en-US" b="1" i="1" dirty="0" err="1">
                <a:solidFill>
                  <a:schemeClr val="bg1"/>
                </a:solidFill>
              </a:rPr>
              <a:t>O'Chee</a:t>
            </a:r>
            <a:r>
              <a:rPr lang="en-US" b="1" i="1" dirty="0">
                <a:solidFill>
                  <a:schemeClr val="bg1"/>
                </a:solidFill>
              </a:rPr>
              <a:t>, not all mail that is delivered to and received by a member of Parliament attracts privilege.</a:t>
            </a:r>
          </a:p>
          <a:p>
            <a:r>
              <a:rPr lang="en-US" dirty="0"/>
              <a:t> </a:t>
            </a:r>
            <a:endParaRPr lang="en-AU" dirty="0"/>
          </a:p>
        </p:txBody>
      </p:sp>
    </p:spTree>
    <p:extLst>
      <p:ext uri="{BB962C8B-B14F-4D97-AF65-F5344CB8AC3E}">
        <p14:creationId xmlns:p14="http://schemas.microsoft.com/office/powerpoint/2010/main" val="3662174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323" y="-214354"/>
            <a:ext cx="9822912" cy="1507067"/>
          </a:xfrm>
        </p:spPr>
        <p:txBody>
          <a:bodyPr/>
          <a:lstStyle/>
          <a:p>
            <a:pPr algn="ctr"/>
            <a:r>
              <a:rPr lang="en-US" dirty="0"/>
              <a:t>CARNE CASE - OBSERVATIONS</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162909" y="825062"/>
            <a:ext cx="11571890" cy="5909310"/>
          </a:xfrm>
          <a:prstGeom prst="rect">
            <a:avLst/>
          </a:prstGeom>
          <a:noFill/>
        </p:spPr>
        <p:txBody>
          <a:bodyPr wrap="square">
            <a:spAutoFit/>
          </a:bodyPr>
          <a:lstStyle/>
          <a:p>
            <a:r>
              <a:rPr lang="en-AU" b="1" i="1" dirty="0">
                <a:solidFill>
                  <a:schemeClr val="bg1"/>
                </a:solidFill>
              </a:rPr>
              <a:t>Crime and Corruption Commission v Carne </a:t>
            </a:r>
            <a:r>
              <a:rPr lang="en-AU" b="1" dirty="0">
                <a:solidFill>
                  <a:schemeClr val="bg1"/>
                </a:solidFill>
              </a:rPr>
              <a:t>[2023] HCA 28</a:t>
            </a:r>
          </a:p>
          <a:p>
            <a:endParaRPr lang="en-AU" b="1" dirty="0">
              <a:solidFill>
                <a:schemeClr val="bg1"/>
              </a:solidFill>
            </a:endParaRPr>
          </a:p>
          <a:p>
            <a:pPr marL="285750" indent="-285750">
              <a:buFont typeface="Wingdings" panose="05000000000000000000" pitchFamily="2" charset="2"/>
              <a:buChar char="q"/>
            </a:pPr>
            <a:r>
              <a:rPr lang="en-AU" b="1" dirty="0" err="1">
                <a:solidFill>
                  <a:schemeClr val="bg1"/>
                </a:solidFill>
              </a:rPr>
              <a:t>Similalrly</a:t>
            </a:r>
            <a:r>
              <a:rPr lang="en-AU" b="1" dirty="0">
                <a:solidFill>
                  <a:schemeClr val="bg1"/>
                </a:solidFill>
              </a:rPr>
              <a:t>, Gordon J and Edelman J at p.34 stated:</a:t>
            </a:r>
          </a:p>
          <a:p>
            <a:pPr marL="285750" indent="-285750">
              <a:buFont typeface="Wingdings" panose="05000000000000000000" pitchFamily="2" charset="2"/>
              <a:buChar char="q"/>
            </a:pPr>
            <a:endParaRPr lang="en-AU" b="1" i="1" dirty="0">
              <a:solidFill>
                <a:schemeClr val="bg1"/>
              </a:solidFill>
            </a:endParaRPr>
          </a:p>
          <a:p>
            <a:pPr lvl="2"/>
            <a:r>
              <a:rPr lang="en-US" b="1" i="1" dirty="0">
                <a:solidFill>
                  <a:schemeClr val="bg1"/>
                </a:solidFill>
              </a:rPr>
              <a:t>The current case may be distinguished from one where a parliamentary committee, upon receiving a document unrelated to the business of the parliamentary committee, elects to retain it for the purpose of transacting its business. In such cases, the application of ss 8 and 9 of the POQ Act would have the result that the document would be privileged.</a:t>
            </a:r>
          </a:p>
          <a:p>
            <a:r>
              <a:rPr lang="en-US" b="1" i="1" dirty="0">
                <a:solidFill>
                  <a:schemeClr val="bg1"/>
                </a:solidFill>
              </a:rPr>
              <a:t> </a:t>
            </a:r>
          </a:p>
          <a:p>
            <a:pPr marL="285750" indent="-285750">
              <a:buFont typeface="Wingdings" panose="05000000000000000000" pitchFamily="2" charset="2"/>
              <a:buChar char="q"/>
            </a:pPr>
            <a:r>
              <a:rPr lang="en-US" b="1" dirty="0">
                <a:solidFill>
                  <a:schemeClr val="bg1"/>
                </a:solidFill>
              </a:rPr>
              <a:t>It is difficult to argue that the report was not related to the business of the PCCC. The preparation of the report and the intention to present to the committee was discussed in two separate proceedings of the PCCC.  In a private meeting of 19 June 2020 (a proceeding) the Chair of the CCC indicated that he was considering providing a report to the Committee. Then on 11 September 2020, in a meeting (a proceeding) the Chair of the PCCC asked if a report would be presented to the Committee and the Chair of the CCC responded in the affirmative.</a:t>
            </a:r>
          </a:p>
          <a:p>
            <a:endParaRPr lang="en-US" b="1" i="1" dirty="0">
              <a:solidFill>
                <a:schemeClr val="bg1"/>
              </a:solidFill>
            </a:endParaRPr>
          </a:p>
          <a:p>
            <a:pPr marL="285750" indent="-285750">
              <a:buFont typeface="Wingdings" panose="05000000000000000000" pitchFamily="2" charset="2"/>
              <a:buChar char="q"/>
            </a:pPr>
            <a:r>
              <a:rPr lang="en-US" b="1" dirty="0">
                <a:solidFill>
                  <a:schemeClr val="bg1"/>
                </a:solidFill>
              </a:rPr>
              <a:t>If an document is simply provided to the committee without preamble and the committee elects to retain it to transact its business can be said to be privileged, how can one the was discussed during two previous proceedings and was anticipated for further action not be privileged…</a:t>
            </a:r>
          </a:p>
          <a:p>
            <a:pPr marL="285750" indent="-285750">
              <a:buFont typeface="Wingdings" panose="05000000000000000000" pitchFamily="2" charset="2"/>
              <a:buChar char="q"/>
            </a:pPr>
            <a:endParaRPr lang="en-US" b="1" i="1" dirty="0">
              <a:solidFill>
                <a:schemeClr val="bg1"/>
              </a:solidFill>
            </a:endParaRPr>
          </a:p>
          <a:p>
            <a:r>
              <a:rPr lang="en-US" dirty="0"/>
              <a:t> </a:t>
            </a:r>
            <a:endParaRPr lang="en-AU" dirty="0"/>
          </a:p>
        </p:txBody>
      </p:sp>
    </p:spTree>
    <p:extLst>
      <p:ext uri="{BB962C8B-B14F-4D97-AF65-F5344CB8AC3E}">
        <p14:creationId xmlns:p14="http://schemas.microsoft.com/office/powerpoint/2010/main" val="1817963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218612" y="3410607"/>
            <a:ext cx="2154607" cy="2706679"/>
          </a:xfrm>
          <a:prstGeom prst="rect">
            <a:avLst/>
          </a:prstGeom>
        </p:spPr>
      </p:pic>
      <p:sp>
        <p:nvSpPr>
          <p:cNvPr id="2" name="Title 1"/>
          <p:cNvSpPr>
            <a:spLocks noGrp="1"/>
          </p:cNvSpPr>
          <p:nvPr>
            <p:ph type="title"/>
          </p:nvPr>
        </p:nvSpPr>
        <p:spPr/>
        <p:txBody>
          <a:bodyPr>
            <a:normAutofit/>
          </a:bodyPr>
          <a:lstStyle/>
          <a:p>
            <a:r>
              <a:rPr lang="en-AU" sz="2000" dirty="0"/>
              <a:t>Leonard Arthur Hallett, </a:t>
            </a:r>
            <a:r>
              <a:rPr lang="en-AU" sz="2000" i="1" dirty="0"/>
              <a:t>Royal Commissions and Boards of Inquiry. </a:t>
            </a:r>
            <a:r>
              <a:rPr lang="en-AU" sz="2000" dirty="0"/>
              <a:t>Sydney: Law Book Company, 1982</a:t>
            </a:r>
            <a:r>
              <a:rPr lang="en-AU" dirty="0"/>
              <a:t>.</a:t>
            </a:r>
          </a:p>
        </p:txBody>
      </p:sp>
      <p:sp>
        <p:nvSpPr>
          <p:cNvPr id="3" name="Content Placeholder 2"/>
          <p:cNvSpPr>
            <a:spLocks noGrp="1"/>
          </p:cNvSpPr>
          <p:nvPr>
            <p:ph idx="1"/>
          </p:nvPr>
        </p:nvSpPr>
        <p:spPr/>
        <p:txBody>
          <a:bodyPr/>
          <a:lstStyle/>
          <a:p>
            <a:r>
              <a:rPr lang="en-AU" b="1" dirty="0">
                <a:solidFill>
                  <a:schemeClr val="bg1"/>
                </a:solidFill>
              </a:rPr>
              <a:t>The primary function of a Royal Commission is to inform government.</a:t>
            </a:r>
          </a:p>
          <a:p>
            <a:r>
              <a:rPr lang="en-AU" b="1" dirty="0">
                <a:solidFill>
                  <a:schemeClr val="bg1"/>
                </a:solidFill>
              </a:rPr>
              <a:t>Commissions make reports and do not make determinations which alter legal relationships.</a:t>
            </a:r>
          </a:p>
          <a:p>
            <a:r>
              <a:rPr lang="en-AU" b="1" dirty="0">
                <a:solidFill>
                  <a:schemeClr val="bg1"/>
                </a:solidFill>
              </a:rPr>
              <a:t>Investigatory Royal Commissions are concerned about finding the facts, rather than settling disputes between parties.</a:t>
            </a:r>
          </a:p>
        </p:txBody>
      </p:sp>
    </p:spTree>
    <p:extLst>
      <p:ext uri="{BB962C8B-B14F-4D97-AF65-F5344CB8AC3E}">
        <p14:creationId xmlns:p14="http://schemas.microsoft.com/office/powerpoint/2010/main" val="18753072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323" y="-214354"/>
            <a:ext cx="9822912" cy="1507067"/>
          </a:xfrm>
        </p:spPr>
        <p:txBody>
          <a:bodyPr/>
          <a:lstStyle/>
          <a:p>
            <a:pPr algn="ctr"/>
            <a:r>
              <a:rPr lang="en-US" dirty="0"/>
              <a:t>CARNE CASE - OBSERVATIONS</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162909" y="825062"/>
            <a:ext cx="11571890" cy="5078313"/>
          </a:xfrm>
          <a:prstGeom prst="rect">
            <a:avLst/>
          </a:prstGeom>
          <a:noFill/>
        </p:spPr>
        <p:txBody>
          <a:bodyPr wrap="square">
            <a:spAutoFit/>
          </a:bodyPr>
          <a:lstStyle/>
          <a:p>
            <a:r>
              <a:rPr lang="en-AU" b="1" i="1" dirty="0">
                <a:solidFill>
                  <a:schemeClr val="bg1"/>
                </a:solidFill>
              </a:rPr>
              <a:t>Crime and Corruption Commission v Carne </a:t>
            </a:r>
            <a:r>
              <a:rPr lang="en-AU" b="1" dirty="0">
                <a:solidFill>
                  <a:schemeClr val="bg1"/>
                </a:solidFill>
              </a:rPr>
              <a:t>[2023] HCA 28</a:t>
            </a:r>
          </a:p>
          <a:p>
            <a:endParaRPr lang="en-AU" b="1" dirty="0">
              <a:solidFill>
                <a:schemeClr val="bg1"/>
              </a:solidFill>
            </a:endParaRPr>
          </a:p>
          <a:p>
            <a:pPr marL="285750" indent="-285750">
              <a:buFont typeface="Wingdings" panose="05000000000000000000" pitchFamily="2" charset="2"/>
              <a:buChar char="q"/>
            </a:pPr>
            <a:r>
              <a:rPr lang="en-AU" b="1" dirty="0">
                <a:solidFill>
                  <a:schemeClr val="bg1"/>
                </a:solidFill>
              </a:rPr>
              <a:t>KIEFEL CJ, GAGELER AND JAGOT JJ. at p9 looked to the facts to determine the purpose for the document was not that of the Committee, but that of the Commission:</a:t>
            </a:r>
          </a:p>
          <a:p>
            <a:endParaRPr lang="en-AU" b="1" dirty="0">
              <a:solidFill>
                <a:schemeClr val="bg1"/>
              </a:solidFill>
            </a:endParaRPr>
          </a:p>
          <a:p>
            <a:pPr lvl="1"/>
            <a:r>
              <a:rPr lang="en-US" b="1" i="1" dirty="0">
                <a:solidFill>
                  <a:schemeClr val="bg1"/>
                </a:solidFill>
              </a:rPr>
              <a:t>The Committee did not </a:t>
            </a:r>
            <a:r>
              <a:rPr lang="en-US" b="1" i="1" dirty="0" err="1">
                <a:solidFill>
                  <a:schemeClr val="bg1"/>
                </a:solidFill>
              </a:rPr>
              <a:t>authorise</a:t>
            </a:r>
            <a:r>
              <a:rPr lang="en-US" b="1" i="1" dirty="0">
                <a:solidFill>
                  <a:schemeClr val="bg1"/>
                </a:solidFill>
              </a:rPr>
              <a:t>, and cannot be taken to have </a:t>
            </a:r>
            <a:r>
              <a:rPr lang="en-US" b="1" i="1" dirty="0" err="1">
                <a:solidFill>
                  <a:schemeClr val="bg1"/>
                </a:solidFill>
              </a:rPr>
              <a:t>authorised</a:t>
            </a:r>
            <a:r>
              <a:rPr lang="en-US" b="1" i="1" dirty="0">
                <a:solidFill>
                  <a:schemeClr val="bg1"/>
                </a:solidFill>
              </a:rPr>
              <a:t>, the preparation of the Report. That may have been the case if the Committee had directed the Commission to investigate the complaint under s 294 of the CC Act. In such a circumstance the Commission is obliged to report to the Committee with respect to such an investigation. That is not this case.</a:t>
            </a:r>
          </a:p>
          <a:p>
            <a:pPr lvl="1"/>
            <a:endParaRPr lang="en-US" b="1" i="1" dirty="0">
              <a:solidFill>
                <a:schemeClr val="bg1"/>
              </a:solidFill>
            </a:endParaRPr>
          </a:p>
          <a:p>
            <a:pPr lvl="1"/>
            <a:r>
              <a:rPr lang="en-US" b="1" i="1" dirty="0">
                <a:solidFill>
                  <a:schemeClr val="bg1"/>
                </a:solidFill>
              </a:rPr>
              <a:t>Here the Report was prepared and presented to the Committee for the purpose of it being made public (by having it tabled in the Legislative Assembly). That purpose was that of the Commission. It was not that of the Committee. </a:t>
            </a:r>
            <a:r>
              <a:rPr lang="en-US" b="1" i="1" u="sng" dirty="0">
                <a:solidFill>
                  <a:schemeClr val="bg1"/>
                </a:solidFill>
              </a:rPr>
              <a:t>True it is that the Committee was asked to consider giving a direction under s 69(1)(b) of the CC Act, and would no doubt have done so had the proceedings not been commenced. </a:t>
            </a:r>
            <a:r>
              <a:rPr lang="en-US" b="1" i="1" dirty="0">
                <a:solidFill>
                  <a:schemeClr val="bg1"/>
                </a:solidFill>
              </a:rPr>
              <a:t>The Committee agreed not to take that action until the conclusion of the proceedings. Had the Committee commenced consideration of such a direction, the Report may have been the subject of its business, but that point was not reached. The requisite connection is not established on the facts of this case. </a:t>
            </a:r>
            <a:endParaRPr lang="en-AU" b="1" i="1" dirty="0">
              <a:solidFill>
                <a:schemeClr val="bg1"/>
              </a:solidFill>
            </a:endParaRPr>
          </a:p>
        </p:txBody>
      </p:sp>
    </p:spTree>
    <p:extLst>
      <p:ext uri="{BB962C8B-B14F-4D97-AF65-F5344CB8AC3E}">
        <p14:creationId xmlns:p14="http://schemas.microsoft.com/office/powerpoint/2010/main" val="35987086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323" y="-214354"/>
            <a:ext cx="9822912" cy="1507067"/>
          </a:xfrm>
        </p:spPr>
        <p:txBody>
          <a:bodyPr/>
          <a:lstStyle/>
          <a:p>
            <a:pPr algn="ctr"/>
            <a:r>
              <a:rPr lang="en-US" dirty="0"/>
              <a:t>CARNE CASE - OBSERVATIONS</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162909" y="825062"/>
            <a:ext cx="11571890" cy="5632311"/>
          </a:xfrm>
          <a:prstGeom prst="rect">
            <a:avLst/>
          </a:prstGeom>
          <a:noFill/>
        </p:spPr>
        <p:txBody>
          <a:bodyPr wrap="square">
            <a:spAutoFit/>
          </a:bodyPr>
          <a:lstStyle/>
          <a:p>
            <a:r>
              <a:rPr lang="en-AU" b="1" i="1" dirty="0">
                <a:solidFill>
                  <a:schemeClr val="bg1"/>
                </a:solidFill>
              </a:rPr>
              <a:t>Crime and Corruption Commission v Carne </a:t>
            </a:r>
            <a:r>
              <a:rPr lang="en-AU" b="1" dirty="0">
                <a:solidFill>
                  <a:schemeClr val="bg1"/>
                </a:solidFill>
              </a:rPr>
              <a:t>[2023] HCA 28</a:t>
            </a:r>
          </a:p>
          <a:p>
            <a:endParaRPr lang="en-AU" b="1" dirty="0">
              <a:solidFill>
                <a:schemeClr val="bg1"/>
              </a:solidFill>
            </a:endParaRPr>
          </a:p>
          <a:p>
            <a:pPr marL="285750" indent="-285750">
              <a:buFont typeface="Wingdings" panose="05000000000000000000" pitchFamily="2" charset="2"/>
              <a:buChar char="q"/>
            </a:pPr>
            <a:r>
              <a:rPr lang="en-AU" b="1" dirty="0">
                <a:solidFill>
                  <a:schemeClr val="bg1"/>
                </a:solidFill>
              </a:rPr>
              <a:t>KIEFEL CJ, GAGELER AND JAGOT JJ. at p10 dismissed competing facts and ignored that there may be concurrent purposes:</a:t>
            </a:r>
          </a:p>
          <a:p>
            <a:pPr marL="742950" lvl="1" indent="-285750">
              <a:buFont typeface="Wingdings" panose="05000000000000000000" pitchFamily="2" charset="2"/>
              <a:buChar char="q"/>
            </a:pPr>
            <a:endParaRPr lang="en-AU" b="1" dirty="0">
              <a:solidFill>
                <a:schemeClr val="bg1"/>
              </a:solidFill>
            </a:endParaRPr>
          </a:p>
          <a:p>
            <a:pPr lvl="1" algn="just"/>
            <a:r>
              <a:rPr lang="en-US" b="1" i="1" dirty="0">
                <a:solidFill>
                  <a:schemeClr val="bg1"/>
                </a:solidFill>
              </a:rPr>
              <a:t>This conclusion is not altered by the certificate issued under s 55 of the POQ Act, by which the Chairperson of the Committee certified that the Report was prepared for and presented to the Committee for its purposes. Section 55(2)(d) provides that a certificate stating that a document was prepared for the purposes in s 9(2)(a) or (c) is evidence of that fact. It does not, however, provide that it is conclusive. The s 55 certificate may be rebutted by other evidence. The Commission's statements as to its purpose for preparing the Report do just that.</a:t>
            </a:r>
          </a:p>
          <a:p>
            <a:pPr lvl="1" algn="just"/>
            <a:endParaRPr lang="en-US" b="1" i="1" dirty="0">
              <a:solidFill>
                <a:schemeClr val="bg1"/>
              </a:solidFill>
            </a:endParaRPr>
          </a:p>
          <a:p>
            <a:pPr marL="285750" indent="-285750" algn="just">
              <a:buFont typeface="Wingdings" panose="05000000000000000000" pitchFamily="2" charset="2"/>
              <a:buChar char="q"/>
            </a:pPr>
            <a:r>
              <a:rPr lang="en-AU" b="1" dirty="0">
                <a:solidFill>
                  <a:schemeClr val="bg1"/>
                </a:solidFill>
              </a:rPr>
              <a:t>The judgement ignored the fact that the POQ provides that it is the </a:t>
            </a:r>
            <a:r>
              <a:rPr lang="en-AU" b="1" u="sng" dirty="0">
                <a:solidFill>
                  <a:schemeClr val="bg1"/>
                </a:solidFill>
              </a:rPr>
              <a:t>role of the PCCC </a:t>
            </a:r>
            <a:r>
              <a:rPr lang="en-AU" b="1" dirty="0">
                <a:solidFill>
                  <a:schemeClr val="bg1"/>
                </a:solidFill>
              </a:rPr>
              <a:t>to receive reports from the CCC and consider whether they should be tabled.  The PCCC was in the process of discharging this function when the litigation commenced.</a:t>
            </a:r>
          </a:p>
          <a:p>
            <a:pPr algn="just"/>
            <a:endParaRPr lang="en-AU" b="1" dirty="0">
              <a:solidFill>
                <a:schemeClr val="bg1"/>
              </a:solidFill>
            </a:endParaRPr>
          </a:p>
          <a:p>
            <a:pPr marL="285750" indent="-285750" algn="just">
              <a:buFont typeface="Wingdings" panose="05000000000000000000" pitchFamily="2" charset="2"/>
              <a:buChar char="q"/>
            </a:pPr>
            <a:r>
              <a:rPr lang="en-AU" b="1" dirty="0">
                <a:solidFill>
                  <a:schemeClr val="bg1"/>
                </a:solidFill>
              </a:rPr>
              <a:t>The judgement appears to ignore the fact that on a routine basis a Committee may have a purpose (for example, to obtain information to make the most appropriate recommendation) and a submitter may likely have a different but concurrent purpose (for example, to influence the matter under consideration to be favourable to the submitters position).</a:t>
            </a:r>
          </a:p>
        </p:txBody>
      </p:sp>
    </p:spTree>
    <p:extLst>
      <p:ext uri="{BB962C8B-B14F-4D97-AF65-F5344CB8AC3E}">
        <p14:creationId xmlns:p14="http://schemas.microsoft.com/office/powerpoint/2010/main" val="7952861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3323" y="-214354"/>
            <a:ext cx="9822912" cy="1507067"/>
          </a:xfrm>
        </p:spPr>
        <p:txBody>
          <a:bodyPr/>
          <a:lstStyle/>
          <a:p>
            <a:pPr algn="ctr"/>
            <a:r>
              <a:rPr lang="en-US" dirty="0"/>
              <a:t>CARNE CASE - OBSERVATIONS</a:t>
            </a:r>
            <a:endParaRPr lang="en-AU" dirty="0"/>
          </a:p>
        </p:txBody>
      </p:sp>
      <p:sp>
        <p:nvSpPr>
          <p:cNvPr id="3" name="Content Placeholder 2"/>
          <p:cNvSpPr>
            <a:spLocks noGrp="1"/>
          </p:cNvSpPr>
          <p:nvPr>
            <p:ph idx="1"/>
          </p:nvPr>
        </p:nvSpPr>
        <p:spPr>
          <a:xfrm>
            <a:off x="906847" y="1455090"/>
            <a:ext cx="9335483" cy="4863730"/>
          </a:xfrm>
        </p:spPr>
        <p:txBody>
          <a:bodyPr>
            <a:normAutofit/>
          </a:bodyPr>
          <a:lstStyle/>
          <a:p>
            <a:pPr marL="457200" lvl="1" indent="0">
              <a:buNone/>
            </a:pPr>
            <a:endParaRPr lang="en-AU" dirty="0"/>
          </a:p>
          <a:p>
            <a:pPr marL="457200" lvl="1" indent="0">
              <a:buNone/>
            </a:pPr>
            <a:r>
              <a:rPr lang="en-US" dirty="0"/>
              <a:t> </a:t>
            </a:r>
            <a:endParaRPr lang="en-AU" i="1" dirty="0"/>
          </a:p>
        </p:txBody>
      </p:sp>
      <p:sp>
        <p:nvSpPr>
          <p:cNvPr id="7" name="TextBox 6">
            <a:extLst>
              <a:ext uri="{FF2B5EF4-FFF2-40B4-BE49-F238E27FC236}">
                <a16:creationId xmlns:a16="http://schemas.microsoft.com/office/drawing/2014/main" id="{20DB44C5-9A85-D3F2-4EC4-F65B22E3D8AE}"/>
              </a:ext>
            </a:extLst>
          </p:cNvPr>
          <p:cNvSpPr txBox="1"/>
          <p:nvPr/>
        </p:nvSpPr>
        <p:spPr>
          <a:xfrm>
            <a:off x="115613" y="1581807"/>
            <a:ext cx="11571890" cy="5632311"/>
          </a:xfrm>
          <a:prstGeom prst="rect">
            <a:avLst/>
          </a:prstGeom>
          <a:noFill/>
        </p:spPr>
        <p:txBody>
          <a:bodyPr wrap="square">
            <a:spAutoFit/>
          </a:bodyPr>
          <a:lstStyle/>
          <a:p>
            <a:r>
              <a:rPr lang="en-AU" b="1" i="1" dirty="0">
                <a:solidFill>
                  <a:schemeClr val="bg1"/>
                </a:solidFill>
              </a:rPr>
              <a:t>Crime and Corruption Commission v Carne </a:t>
            </a:r>
            <a:r>
              <a:rPr lang="en-AU" b="1" dirty="0">
                <a:solidFill>
                  <a:schemeClr val="bg1"/>
                </a:solidFill>
              </a:rPr>
              <a:t>[2023] HCA 28</a:t>
            </a:r>
          </a:p>
          <a:p>
            <a:endParaRPr lang="en-AU" b="1" dirty="0">
              <a:solidFill>
                <a:schemeClr val="bg1"/>
              </a:solidFill>
            </a:endParaRPr>
          </a:p>
          <a:p>
            <a:r>
              <a:rPr lang="en-AU" b="1" dirty="0">
                <a:solidFill>
                  <a:schemeClr val="bg1"/>
                </a:solidFill>
              </a:rPr>
              <a:t>Let us “Bell the Cat”:</a:t>
            </a:r>
          </a:p>
          <a:p>
            <a:endParaRPr lang="en-AU" b="1" dirty="0">
              <a:solidFill>
                <a:schemeClr val="bg1"/>
              </a:solidFill>
            </a:endParaRPr>
          </a:p>
          <a:p>
            <a:pPr marL="285750" indent="-285750">
              <a:buFont typeface="Wingdings" panose="05000000000000000000" pitchFamily="2" charset="2"/>
              <a:buChar char="q"/>
            </a:pPr>
            <a:r>
              <a:rPr lang="en-AU" b="1" dirty="0">
                <a:solidFill>
                  <a:schemeClr val="bg1"/>
                </a:solidFill>
              </a:rPr>
              <a:t>Courts do not like to be ousted from jurisdiction.</a:t>
            </a:r>
          </a:p>
          <a:p>
            <a:r>
              <a:rPr lang="en-AU" b="1" dirty="0">
                <a:solidFill>
                  <a:schemeClr val="bg1"/>
                </a:solidFill>
              </a:rPr>
              <a:t> </a:t>
            </a:r>
          </a:p>
          <a:p>
            <a:pPr marL="285750" indent="-285750">
              <a:buFont typeface="Wingdings" panose="05000000000000000000" pitchFamily="2" charset="2"/>
              <a:buChar char="q"/>
            </a:pPr>
            <a:r>
              <a:rPr lang="en-AU" b="1" dirty="0">
                <a:solidFill>
                  <a:schemeClr val="bg1"/>
                </a:solidFill>
              </a:rPr>
              <a:t>Parliamentary privilege is an effective ouster from jurisdiction. </a:t>
            </a:r>
          </a:p>
          <a:p>
            <a:pPr marL="285750" indent="-285750">
              <a:buFont typeface="Wingdings" panose="05000000000000000000" pitchFamily="2" charset="2"/>
              <a:buChar char="q"/>
            </a:pPr>
            <a:endParaRPr lang="en-AU" b="1" dirty="0">
              <a:solidFill>
                <a:schemeClr val="bg1"/>
              </a:solidFill>
            </a:endParaRPr>
          </a:p>
          <a:p>
            <a:pPr marL="285750" indent="-285750">
              <a:buFont typeface="Wingdings" panose="05000000000000000000" pitchFamily="2" charset="2"/>
              <a:buChar char="q"/>
            </a:pPr>
            <a:r>
              <a:rPr lang="en-AU" b="1" dirty="0">
                <a:solidFill>
                  <a:schemeClr val="bg1"/>
                </a:solidFill>
              </a:rPr>
              <a:t>The High Court have in </a:t>
            </a:r>
            <a:r>
              <a:rPr lang="en-AU" b="1" i="1" dirty="0">
                <a:solidFill>
                  <a:schemeClr val="bg1"/>
                </a:solidFill>
              </a:rPr>
              <a:t>Carne</a:t>
            </a:r>
            <a:r>
              <a:rPr lang="en-AU" b="1" dirty="0">
                <a:solidFill>
                  <a:schemeClr val="bg1"/>
                </a:solidFill>
              </a:rPr>
              <a:t> chose the facts that did not trigger the application of the statute that applied the privilege. The Court ignored other facts.</a:t>
            </a:r>
          </a:p>
          <a:p>
            <a:endParaRPr lang="en-AU" b="1" dirty="0">
              <a:solidFill>
                <a:schemeClr val="bg1"/>
              </a:solidFill>
            </a:endParaRPr>
          </a:p>
          <a:p>
            <a:pPr marL="285750" indent="-285750">
              <a:buFont typeface="Wingdings" panose="05000000000000000000" pitchFamily="2" charset="2"/>
              <a:buChar char="q"/>
            </a:pPr>
            <a:r>
              <a:rPr lang="en-AU" b="1" dirty="0">
                <a:solidFill>
                  <a:schemeClr val="bg1"/>
                </a:solidFill>
              </a:rPr>
              <a:t>The High Court looked at the purpose of the CCC, but ignored the purposes of the PCCC. The statute does not say </a:t>
            </a:r>
          </a:p>
          <a:p>
            <a:pPr marL="1200150" lvl="2" indent="-285750">
              <a:buFont typeface="Wingdings" panose="05000000000000000000" pitchFamily="2" charset="2"/>
              <a:buChar char="q"/>
            </a:pPr>
            <a:endParaRPr lang="en-AU" b="1" dirty="0">
              <a:solidFill>
                <a:schemeClr val="bg1"/>
              </a:solidFill>
            </a:endParaRPr>
          </a:p>
          <a:p>
            <a:pPr lvl="2"/>
            <a:r>
              <a:rPr lang="en-US" b="1" i="1" dirty="0">
                <a:solidFill>
                  <a:schemeClr val="bg1"/>
                </a:solidFill>
              </a:rPr>
              <a:t>(1)Proceedings in the Assembly include all words spoken and acts done in the course of, or for the </a:t>
            </a:r>
            <a:r>
              <a:rPr lang="en-US" b="1" i="1" dirty="0">
                <a:solidFill>
                  <a:schemeClr val="bg1"/>
                </a:solidFill>
                <a:highlight>
                  <a:srgbClr val="FFFF00"/>
                </a:highlight>
              </a:rPr>
              <a:t>primary</a:t>
            </a:r>
            <a:r>
              <a:rPr lang="en-US" b="1" i="1" dirty="0">
                <a:solidFill>
                  <a:schemeClr val="bg1"/>
                </a:solidFill>
              </a:rPr>
              <a:t> purpose</a:t>
            </a:r>
            <a:r>
              <a:rPr lang="en-US" b="1" i="1" strike="sngStrike" dirty="0">
                <a:solidFill>
                  <a:schemeClr val="bg1"/>
                </a:solidFill>
              </a:rPr>
              <a:t>s</a:t>
            </a:r>
            <a:r>
              <a:rPr lang="en-US" b="1" i="1" dirty="0">
                <a:solidFill>
                  <a:schemeClr val="bg1"/>
                </a:solidFill>
              </a:rPr>
              <a:t> of or incidental to, transacting business of the Assembly or a committee.</a:t>
            </a:r>
          </a:p>
          <a:p>
            <a:endParaRPr lang="en-US" b="1" dirty="0">
              <a:solidFill>
                <a:schemeClr val="bg1"/>
              </a:solidFill>
            </a:endParaRPr>
          </a:p>
          <a:p>
            <a:pPr marL="285750" indent="-285750">
              <a:buFont typeface="Wingdings" panose="05000000000000000000" pitchFamily="2" charset="2"/>
              <a:buChar char="q"/>
            </a:pPr>
            <a:r>
              <a:rPr lang="en-AU" b="1" dirty="0">
                <a:solidFill>
                  <a:schemeClr val="bg1"/>
                </a:solidFill>
              </a:rPr>
              <a:t>This looks like the application of justice, not law.</a:t>
            </a:r>
          </a:p>
          <a:p>
            <a:pPr marL="285750" indent="-285750">
              <a:buFont typeface="Wingdings" panose="05000000000000000000" pitchFamily="2" charset="2"/>
              <a:buChar char="q"/>
            </a:pPr>
            <a:endParaRPr lang="en-AU" b="1" dirty="0">
              <a:solidFill>
                <a:schemeClr val="bg1"/>
              </a:solidFill>
            </a:endParaRPr>
          </a:p>
          <a:p>
            <a:pPr marL="285750" indent="-285750">
              <a:buFont typeface="Wingdings" panose="05000000000000000000" pitchFamily="2" charset="2"/>
              <a:buChar char="q"/>
            </a:pPr>
            <a:endParaRPr lang="en-AU" b="1" dirty="0">
              <a:solidFill>
                <a:schemeClr val="bg1"/>
              </a:solidFill>
            </a:endParaRPr>
          </a:p>
        </p:txBody>
      </p:sp>
    </p:spTree>
    <p:extLst>
      <p:ext uri="{BB962C8B-B14F-4D97-AF65-F5344CB8AC3E}">
        <p14:creationId xmlns:p14="http://schemas.microsoft.com/office/powerpoint/2010/main" val="4044997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7D1D1-FBC7-7497-4393-2B437CF463C7}"/>
              </a:ext>
            </a:extLst>
          </p:cNvPr>
          <p:cNvSpPr>
            <a:spLocks noGrp="1"/>
          </p:cNvSpPr>
          <p:nvPr>
            <p:ph type="title"/>
          </p:nvPr>
        </p:nvSpPr>
        <p:spPr>
          <a:xfrm>
            <a:off x="1740502" y="130794"/>
            <a:ext cx="8534400" cy="1507067"/>
          </a:xfrm>
        </p:spPr>
        <p:txBody>
          <a:bodyPr/>
          <a:lstStyle/>
          <a:p>
            <a:r>
              <a:rPr lang="en-US" dirty="0"/>
              <a:t>WIDER Implications</a:t>
            </a:r>
            <a:endParaRPr lang="en-AU" dirty="0"/>
          </a:p>
        </p:txBody>
      </p:sp>
      <p:sp>
        <p:nvSpPr>
          <p:cNvPr id="3" name="Content Placeholder 2">
            <a:extLst>
              <a:ext uri="{FF2B5EF4-FFF2-40B4-BE49-F238E27FC236}">
                <a16:creationId xmlns:a16="http://schemas.microsoft.com/office/drawing/2014/main" id="{93BFD08D-4722-E703-0D72-944D9C2C89ED}"/>
              </a:ext>
            </a:extLst>
          </p:cNvPr>
          <p:cNvSpPr>
            <a:spLocks noGrp="1"/>
          </p:cNvSpPr>
          <p:nvPr>
            <p:ph idx="1"/>
          </p:nvPr>
        </p:nvSpPr>
        <p:spPr>
          <a:xfrm>
            <a:off x="295330" y="1199638"/>
            <a:ext cx="11050587" cy="4854321"/>
          </a:xfrm>
        </p:spPr>
        <p:txBody>
          <a:bodyPr>
            <a:normAutofit/>
          </a:bodyPr>
          <a:lstStyle/>
          <a:p>
            <a:pPr algn="just"/>
            <a:r>
              <a:rPr lang="en-US" sz="1800" b="1" dirty="0">
                <a:solidFill>
                  <a:schemeClr val="bg1"/>
                </a:solidFill>
              </a:rPr>
              <a:t>It is very important that there is judicial supervision of Commissions of Inquiry and Permanent Commissions of Inquiry. For example, in </a:t>
            </a:r>
            <a:r>
              <a:rPr lang="en-US" sz="1800" b="1" i="1" dirty="0">
                <a:solidFill>
                  <a:schemeClr val="bg1"/>
                </a:solidFill>
              </a:rPr>
              <a:t>Ainsworth</a:t>
            </a:r>
            <a:r>
              <a:rPr lang="en-US" sz="1800" b="1" dirty="0">
                <a:solidFill>
                  <a:schemeClr val="bg1"/>
                </a:solidFill>
              </a:rPr>
              <a:t>, the CJC ignored any form of natural justice. The Commissioners in </a:t>
            </a:r>
            <a:r>
              <a:rPr lang="en-US" sz="1800" b="1" i="1" dirty="0">
                <a:solidFill>
                  <a:schemeClr val="bg1"/>
                </a:solidFill>
              </a:rPr>
              <a:t>Carruthers</a:t>
            </a:r>
            <a:r>
              <a:rPr lang="en-US" sz="1800" b="1" dirty="0">
                <a:solidFill>
                  <a:schemeClr val="bg1"/>
                </a:solidFill>
              </a:rPr>
              <a:t> and </a:t>
            </a:r>
            <a:r>
              <a:rPr lang="en-US" sz="1800" b="1" i="1" dirty="0">
                <a:solidFill>
                  <a:schemeClr val="bg1"/>
                </a:solidFill>
              </a:rPr>
              <a:t>Connolly</a:t>
            </a:r>
            <a:r>
              <a:rPr lang="en-US" sz="1800" b="1" dirty="0">
                <a:solidFill>
                  <a:schemeClr val="bg1"/>
                </a:solidFill>
              </a:rPr>
              <a:t> were found to have demonstrated ostensible bias. </a:t>
            </a:r>
          </a:p>
          <a:p>
            <a:pPr algn="just"/>
            <a:r>
              <a:rPr lang="en-US" sz="1800" b="1" dirty="0">
                <a:solidFill>
                  <a:schemeClr val="bg1"/>
                </a:solidFill>
              </a:rPr>
              <a:t>The courts have made it very clear that they will interpret statutes regarding permanent commissions of inquiry very narrowly. It is incumbent on legislatures to ensure that the statutes creating those bodies are extremely clear as to jurisdiction, power and report.</a:t>
            </a:r>
          </a:p>
          <a:p>
            <a:pPr algn="just"/>
            <a:r>
              <a:rPr lang="en-US" sz="1800" b="1" dirty="0">
                <a:solidFill>
                  <a:schemeClr val="bg1"/>
                </a:solidFill>
              </a:rPr>
              <a:t>Thus, it is also clear that the court will require clear statutory authority to allow reports that make findings against individuals of corrupt or criminal </a:t>
            </a:r>
            <a:r>
              <a:rPr lang="en-US" sz="1800" b="1" dirty="0" err="1">
                <a:solidFill>
                  <a:schemeClr val="bg1"/>
                </a:solidFill>
              </a:rPr>
              <a:t>behaviour</a:t>
            </a:r>
            <a:r>
              <a:rPr lang="en-US" sz="1800" b="1" dirty="0">
                <a:solidFill>
                  <a:schemeClr val="bg1"/>
                </a:solidFill>
              </a:rPr>
              <a:t>.</a:t>
            </a:r>
          </a:p>
          <a:p>
            <a:pPr algn="just"/>
            <a:r>
              <a:rPr lang="en-US" sz="1800" b="1" dirty="0">
                <a:solidFill>
                  <a:schemeClr val="bg1"/>
                </a:solidFill>
              </a:rPr>
              <a:t>It is now very incumbent on parliaments to make sure their statutes regarding their ICAC </a:t>
            </a:r>
            <a:r>
              <a:rPr lang="en-US" sz="1800" b="1">
                <a:solidFill>
                  <a:schemeClr val="bg1"/>
                </a:solidFill>
              </a:rPr>
              <a:t>like bodies reflect </a:t>
            </a:r>
            <a:r>
              <a:rPr lang="en-US" sz="1800" b="1" dirty="0">
                <a:solidFill>
                  <a:schemeClr val="bg1"/>
                </a:solidFill>
              </a:rPr>
              <a:t>their precise intention.</a:t>
            </a:r>
          </a:p>
          <a:p>
            <a:pPr algn="just"/>
            <a:r>
              <a:rPr lang="en-US" sz="1800" b="1" dirty="0">
                <a:solidFill>
                  <a:schemeClr val="bg1"/>
                </a:solidFill>
              </a:rPr>
              <a:t>I query whether it is necessary for independent commissions to make finding of conduct in a report to public, rather than a narrative of facts. Let others decide.</a:t>
            </a:r>
          </a:p>
          <a:p>
            <a:pPr algn="just"/>
            <a:endParaRPr lang="en-US" sz="1800" b="1" dirty="0">
              <a:solidFill>
                <a:schemeClr val="bg1"/>
              </a:solidFill>
            </a:endParaRPr>
          </a:p>
        </p:txBody>
      </p:sp>
    </p:spTree>
    <p:extLst>
      <p:ext uri="{BB962C8B-B14F-4D97-AF65-F5344CB8AC3E}">
        <p14:creationId xmlns:p14="http://schemas.microsoft.com/office/powerpoint/2010/main" val="19468222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C1B7D0-8DB4-5A09-E941-7F829F44DE7C}"/>
              </a:ext>
            </a:extLst>
          </p:cNvPr>
          <p:cNvSpPr>
            <a:spLocks noGrp="1"/>
          </p:cNvSpPr>
          <p:nvPr>
            <p:ph idx="1"/>
          </p:nvPr>
        </p:nvSpPr>
        <p:spPr>
          <a:xfrm>
            <a:off x="678956" y="0"/>
            <a:ext cx="11124161" cy="6206359"/>
          </a:xfrm>
        </p:spPr>
        <p:txBody>
          <a:bodyPr>
            <a:normAutofit fontScale="25000" lnSpcReduction="20000"/>
          </a:bodyPr>
          <a:lstStyle/>
          <a:p>
            <a:pPr algn="just"/>
            <a:endParaRPr lang="en-US" sz="6600" b="1" dirty="0">
              <a:solidFill>
                <a:schemeClr val="bg1"/>
              </a:solidFill>
            </a:endParaRPr>
          </a:p>
          <a:p>
            <a:pPr algn="just"/>
            <a:endParaRPr lang="en-US" sz="6600" b="1" dirty="0">
              <a:solidFill>
                <a:schemeClr val="bg1"/>
              </a:solidFill>
            </a:endParaRPr>
          </a:p>
          <a:p>
            <a:pPr algn="just"/>
            <a:endParaRPr lang="en-US" sz="6600" b="1" dirty="0">
              <a:solidFill>
                <a:schemeClr val="bg1"/>
              </a:solidFill>
            </a:endParaRPr>
          </a:p>
          <a:p>
            <a:pPr algn="just"/>
            <a:r>
              <a:rPr lang="en-US" sz="6600" b="1" dirty="0">
                <a:solidFill>
                  <a:schemeClr val="bg1"/>
                </a:solidFill>
              </a:rPr>
              <a:t>To avoid conflict between the courts and parliament, it would be best to avoid a provision like s.69 where a report is provided to a Committee to determine whether a report of a commission should be tabled. It would best to have provisions that leaves the committee out of the mix until presented and automatically tabled. For example, the previous provision:</a:t>
            </a:r>
          </a:p>
          <a:p>
            <a:pPr marL="914400" lvl="2" indent="0">
              <a:buNone/>
            </a:pPr>
            <a:r>
              <a:rPr lang="en-US" sz="6000" b="1" i="1" dirty="0">
                <a:solidFill>
                  <a:schemeClr val="bg1"/>
                </a:solidFill>
              </a:rPr>
              <a:t>Criminal Justice Act 1988:</a:t>
            </a:r>
          </a:p>
          <a:p>
            <a:pPr marL="914400" lvl="2" indent="0">
              <a:buNone/>
            </a:pPr>
            <a:r>
              <a:rPr lang="en-US" sz="6000" b="1" i="1" dirty="0">
                <a:solidFill>
                  <a:schemeClr val="bg1"/>
                </a:solidFill>
              </a:rPr>
              <a:t>2.18 Commission's reports. </a:t>
            </a:r>
          </a:p>
          <a:p>
            <a:pPr marL="914400" lvl="2" indent="0">
              <a:buNone/>
            </a:pPr>
            <a:r>
              <a:rPr lang="en-US" sz="6000" b="1" i="1" dirty="0">
                <a:solidFill>
                  <a:schemeClr val="bg1"/>
                </a:solidFill>
              </a:rPr>
              <a:t>(1) Except as is prescribed or permitted by section 2.19, a report of the Commission, signed by its Chairman, shall be furnished-</a:t>
            </a:r>
          </a:p>
          <a:p>
            <a:pPr marL="1257300" lvl="3" indent="0">
              <a:buNone/>
            </a:pPr>
            <a:r>
              <a:rPr lang="en-US" sz="6000" b="1" i="1" dirty="0">
                <a:solidFill>
                  <a:schemeClr val="bg1"/>
                </a:solidFill>
              </a:rPr>
              <a:t>(a) to the chairman of the Parliamentary Committee;</a:t>
            </a:r>
          </a:p>
          <a:p>
            <a:pPr marL="1257300" lvl="3" indent="0">
              <a:buNone/>
            </a:pPr>
            <a:r>
              <a:rPr lang="en-US" sz="6000" b="1" i="1" dirty="0">
                <a:solidFill>
                  <a:schemeClr val="bg1"/>
                </a:solidFill>
              </a:rPr>
              <a:t>(b) to the Speaker of the Legislative Assembly;</a:t>
            </a:r>
          </a:p>
          <a:p>
            <a:pPr marL="1257300" lvl="3" indent="0">
              <a:buNone/>
            </a:pPr>
            <a:r>
              <a:rPr lang="en-US" sz="6000" b="1" i="1" dirty="0">
                <a:solidFill>
                  <a:schemeClr val="bg1"/>
                </a:solidFill>
              </a:rPr>
              <a:t>and</a:t>
            </a:r>
          </a:p>
          <a:p>
            <a:pPr marL="1257300" lvl="3" indent="0">
              <a:buNone/>
            </a:pPr>
            <a:r>
              <a:rPr lang="en-US" sz="6000" b="1" i="1" dirty="0">
                <a:solidFill>
                  <a:schemeClr val="bg1"/>
                </a:solidFill>
              </a:rPr>
              <a:t>(c) to the Minister.</a:t>
            </a:r>
          </a:p>
          <a:p>
            <a:pPr marL="914400" lvl="2" indent="0">
              <a:buNone/>
            </a:pPr>
            <a:r>
              <a:rPr lang="en-US" sz="6200" b="1" i="1" dirty="0">
                <a:solidFill>
                  <a:schemeClr val="bg1"/>
                </a:solidFill>
              </a:rPr>
              <a:t>….</a:t>
            </a:r>
          </a:p>
          <a:p>
            <a:pPr marL="914400" lvl="2" indent="0">
              <a:buNone/>
            </a:pPr>
            <a:r>
              <a:rPr lang="en-US" sz="6000" b="1" i="1" dirty="0">
                <a:solidFill>
                  <a:schemeClr val="bg1"/>
                </a:solidFill>
              </a:rPr>
              <a:t>(3) If a report is received by the Speaker when the Legislative Assembly is not sitting, he shall deliver the report and any accompanying document to The Clerk of the Parliament and order that it be printed.</a:t>
            </a:r>
          </a:p>
          <a:p>
            <a:pPr marL="914400" lvl="2" indent="0">
              <a:buNone/>
            </a:pPr>
            <a:r>
              <a:rPr lang="en-US" sz="6000" b="1" i="1" dirty="0">
                <a:solidFill>
                  <a:schemeClr val="bg1"/>
                </a:solidFill>
              </a:rPr>
              <a:t>(4) A report printed in accordance with subsection (3) shall be deemed for all purposes to have been tabled in and printed by order of the Legislative Assembly and shall be granted all the immunities and privileges of a report so tabled and printed.</a:t>
            </a:r>
          </a:p>
          <a:p>
            <a:pPr marL="914400" lvl="2" indent="0">
              <a:buNone/>
            </a:pPr>
            <a:r>
              <a:rPr lang="en-US" sz="6000" b="1" i="1" dirty="0">
                <a:solidFill>
                  <a:schemeClr val="bg1"/>
                </a:solidFill>
              </a:rPr>
              <a:t> (5) A report received by the Speaker, including one printed in accordance with subsection (2), shall be tabled in the Legislative Assembly on the next sitting day of the Assembly after it is received by him and be ordered by the Legislative Assembly to be printed.</a:t>
            </a:r>
          </a:p>
          <a:p>
            <a:pPr marL="914400" lvl="2" indent="0">
              <a:buNone/>
            </a:pPr>
            <a:r>
              <a:rPr lang="en-US" sz="6000" b="1" i="1" dirty="0">
                <a:solidFill>
                  <a:schemeClr val="bg1"/>
                </a:solidFill>
              </a:rPr>
              <a:t>(6) No person shall publish, furnish or deliver a report of the Commission, otherwise than is prescribed by this section, unless the report has been printed by order of the Legislative Assembly or is deemed to have been so printed</a:t>
            </a:r>
          </a:p>
          <a:p>
            <a:endParaRPr lang="en-AU" dirty="0"/>
          </a:p>
        </p:txBody>
      </p:sp>
    </p:spTree>
    <p:extLst>
      <p:ext uri="{BB962C8B-B14F-4D97-AF65-F5344CB8AC3E}">
        <p14:creationId xmlns:p14="http://schemas.microsoft.com/office/powerpoint/2010/main" val="32960426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249B-6B9F-381E-F71E-E54AC3D7211E}"/>
              </a:ext>
            </a:extLst>
          </p:cNvPr>
          <p:cNvSpPr>
            <a:spLocks noGrp="1"/>
          </p:cNvSpPr>
          <p:nvPr>
            <p:ph type="title"/>
          </p:nvPr>
        </p:nvSpPr>
        <p:spPr>
          <a:xfrm>
            <a:off x="1561826" y="288450"/>
            <a:ext cx="8534400" cy="1507067"/>
          </a:xfrm>
        </p:spPr>
        <p:txBody>
          <a:bodyPr/>
          <a:lstStyle/>
          <a:p>
            <a:r>
              <a:rPr lang="en-US" dirty="0"/>
              <a:t>The public policy ISSUE </a:t>
            </a:r>
            <a:endParaRPr lang="en-AU" dirty="0"/>
          </a:p>
        </p:txBody>
      </p:sp>
      <p:sp>
        <p:nvSpPr>
          <p:cNvPr id="3" name="Content Placeholder 2">
            <a:extLst>
              <a:ext uri="{FF2B5EF4-FFF2-40B4-BE49-F238E27FC236}">
                <a16:creationId xmlns:a16="http://schemas.microsoft.com/office/drawing/2014/main" id="{A0EE32D8-225E-0068-6594-30F27650F1A2}"/>
              </a:ext>
            </a:extLst>
          </p:cNvPr>
          <p:cNvSpPr>
            <a:spLocks noGrp="1"/>
          </p:cNvSpPr>
          <p:nvPr>
            <p:ph idx="1"/>
          </p:nvPr>
        </p:nvSpPr>
        <p:spPr>
          <a:xfrm>
            <a:off x="763040" y="1700049"/>
            <a:ext cx="9736794" cy="4690241"/>
          </a:xfrm>
        </p:spPr>
        <p:txBody>
          <a:bodyPr>
            <a:normAutofit fontScale="70000" lnSpcReduction="20000"/>
          </a:bodyPr>
          <a:lstStyle/>
          <a:p>
            <a:pPr algn="just"/>
            <a:r>
              <a:rPr lang="en-US" sz="2000" b="1" dirty="0">
                <a:solidFill>
                  <a:schemeClr val="bg1"/>
                </a:solidFill>
              </a:rPr>
              <a:t>In this instance, the interpretation of the statute means at least 32 CJC/CMC/CCC reports and 256 media releases over 26 years would never had occurred.</a:t>
            </a:r>
          </a:p>
          <a:p>
            <a:pPr marL="914400" lvl="2" indent="0" algn="just">
              <a:buNone/>
            </a:pPr>
            <a:r>
              <a:rPr lang="en-AU" b="1" dirty="0">
                <a:solidFill>
                  <a:schemeClr val="bg1"/>
                </a:solidFill>
                <a:hlinkClick r:id="rId2"/>
              </a:rPr>
              <a:t>https://documents.parliament.qld.gov.au/com/PCCC-8AD2/C-A72F/221020%20-%20IN%20-%20Crime%20and%20Corruption%20Commission%20-%20Data%20on%20investigations%20reports_media%20releases%20in%20relation%20to%20CCC%20investigations.pdf</a:t>
            </a:r>
            <a:endParaRPr lang="en-AU" b="1" dirty="0">
              <a:solidFill>
                <a:schemeClr val="bg1"/>
              </a:solidFill>
            </a:endParaRPr>
          </a:p>
          <a:p>
            <a:pPr algn="just"/>
            <a:r>
              <a:rPr lang="en-AU" b="1" dirty="0">
                <a:solidFill>
                  <a:schemeClr val="bg1"/>
                </a:solidFill>
              </a:rPr>
              <a:t>The significance of the decision and the implications to the future lay in the list of those reports and media releases. </a:t>
            </a:r>
          </a:p>
          <a:p>
            <a:pPr algn="just"/>
            <a:r>
              <a:rPr lang="en-AU" b="1" dirty="0">
                <a:solidFill>
                  <a:schemeClr val="bg1"/>
                </a:solidFill>
              </a:rPr>
              <a:t>The public would remain ‘in the dark’ about the outcomes of a large number of investigations where a decision does not result in criminal proceedings.</a:t>
            </a:r>
          </a:p>
          <a:p>
            <a:pPr algn="just"/>
            <a:r>
              <a:rPr lang="en-AU" sz="2000" b="1" dirty="0">
                <a:solidFill>
                  <a:schemeClr val="bg1"/>
                </a:solidFill>
              </a:rPr>
              <a:t>The CCC may be regarded as a permanent commission of inquiry, in that it can inquire and report, but unlike a commissions</a:t>
            </a:r>
            <a:r>
              <a:rPr lang="en-AU" b="1" dirty="0">
                <a:solidFill>
                  <a:schemeClr val="bg1"/>
                </a:solidFill>
              </a:rPr>
              <a:t> of inquiry that report ‘the truth of a matter’, the CCC has been muzzled. </a:t>
            </a:r>
          </a:p>
          <a:p>
            <a:pPr algn="just"/>
            <a:r>
              <a:rPr lang="en-AU" sz="2000" b="1" dirty="0">
                <a:solidFill>
                  <a:schemeClr val="bg1"/>
                </a:solidFill>
              </a:rPr>
              <a:t>It has long been alleged that the CCC has been used by governments as a ‘clearing house’. Issues of public concern are sent for investigation and when no criminal conduct is found, government imply there was  no wrong doing. (Event though wrongdoing that falls short of criminal conduct is often revealed.)</a:t>
            </a:r>
          </a:p>
          <a:p>
            <a:pPr algn="just"/>
            <a:r>
              <a:rPr lang="en-AU" b="1" dirty="0">
                <a:solidFill>
                  <a:schemeClr val="bg1"/>
                </a:solidFill>
              </a:rPr>
              <a:t>At least to date there has been report or prospect of report where facts are made public and the public can make up their own mind.</a:t>
            </a:r>
          </a:p>
          <a:p>
            <a:pPr algn="just"/>
            <a:r>
              <a:rPr lang="en-AU" b="1" dirty="0">
                <a:solidFill>
                  <a:schemeClr val="bg1"/>
                </a:solidFill>
              </a:rPr>
              <a:t>There is also real benefit in some people wrongly accused or slurred to have a report public.</a:t>
            </a:r>
          </a:p>
          <a:p>
            <a:pPr algn="just"/>
            <a:endParaRPr lang="en-US" sz="2000" b="1" dirty="0">
              <a:solidFill>
                <a:schemeClr val="bg1"/>
              </a:solidFill>
            </a:endParaRPr>
          </a:p>
        </p:txBody>
      </p:sp>
    </p:spTree>
    <p:extLst>
      <p:ext uri="{BB962C8B-B14F-4D97-AF65-F5344CB8AC3E}">
        <p14:creationId xmlns:p14="http://schemas.microsoft.com/office/powerpoint/2010/main" val="4294200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D64C1E-2486-A4D6-873B-F422AF750676}"/>
              </a:ext>
            </a:extLst>
          </p:cNvPr>
          <p:cNvSpPr>
            <a:spLocks noGrp="1"/>
          </p:cNvSpPr>
          <p:nvPr>
            <p:ph idx="1"/>
          </p:nvPr>
        </p:nvSpPr>
        <p:spPr>
          <a:xfrm>
            <a:off x="700989" y="1549866"/>
            <a:ext cx="10525071" cy="3615267"/>
          </a:xfrm>
        </p:spPr>
        <p:txBody>
          <a:bodyPr/>
          <a:lstStyle/>
          <a:p>
            <a:pPr marL="0" indent="0" algn="just">
              <a:buNone/>
            </a:pPr>
            <a:r>
              <a:rPr lang="en-US" b="1" dirty="0">
                <a:solidFill>
                  <a:schemeClr val="bg1"/>
                </a:solidFill>
              </a:rPr>
              <a:t>Should we be so protective of individual rights (reputation) that it keeps the public in the dark?</a:t>
            </a:r>
          </a:p>
          <a:p>
            <a:pPr marL="0" indent="0" algn="just">
              <a:buNone/>
            </a:pPr>
            <a:r>
              <a:rPr lang="en-US" b="1" dirty="0">
                <a:solidFill>
                  <a:schemeClr val="bg1"/>
                </a:solidFill>
              </a:rPr>
              <a:t>One result of the litigation in </a:t>
            </a:r>
            <a:r>
              <a:rPr lang="en-US" b="1" i="1" dirty="0">
                <a:solidFill>
                  <a:schemeClr val="bg1"/>
                </a:solidFill>
              </a:rPr>
              <a:t>Mahon v. Air New Zealand </a:t>
            </a:r>
            <a:r>
              <a:rPr lang="en-US" b="1" dirty="0">
                <a:solidFill>
                  <a:schemeClr val="bg1"/>
                </a:solidFill>
              </a:rPr>
              <a:t>[1984] 3 All ER 201; [1983] NZLR 662) was that it took 20 years for the reports of the Chief Inspector of Air Accidents and the Mahon Commission to be tabled in the New Zealand Parliament. </a:t>
            </a:r>
          </a:p>
          <a:p>
            <a:pPr marL="0" indent="0" algn="just">
              <a:buNone/>
            </a:pPr>
            <a:r>
              <a:rPr lang="en-US" b="1" dirty="0">
                <a:solidFill>
                  <a:schemeClr val="bg1"/>
                </a:solidFill>
              </a:rPr>
              <a:t>It took 40 years, for New Zealand’s Prime Minister, on behalf of the New Zealand government, to </a:t>
            </a:r>
            <a:r>
              <a:rPr lang="en-US" b="1" dirty="0" err="1">
                <a:solidFill>
                  <a:schemeClr val="bg1"/>
                </a:solidFill>
              </a:rPr>
              <a:t>apologise</a:t>
            </a:r>
            <a:r>
              <a:rPr lang="en-US" b="1" dirty="0">
                <a:solidFill>
                  <a:schemeClr val="bg1"/>
                </a:solidFill>
              </a:rPr>
              <a:t> for the actions of the airline, then in full state ownership, and which according to the apology ‘ultimately caused the loss of the aircraft’ and the loss of life.</a:t>
            </a:r>
            <a:endParaRPr lang="en-AU" b="1" dirty="0">
              <a:solidFill>
                <a:schemeClr val="bg1"/>
              </a:solidFill>
            </a:endParaRPr>
          </a:p>
        </p:txBody>
      </p:sp>
      <p:sp>
        <p:nvSpPr>
          <p:cNvPr id="2" name="Title 1">
            <a:extLst>
              <a:ext uri="{FF2B5EF4-FFF2-40B4-BE49-F238E27FC236}">
                <a16:creationId xmlns:a16="http://schemas.microsoft.com/office/drawing/2014/main" id="{A9626A14-C793-E382-E244-6A64AC6E02A4}"/>
              </a:ext>
            </a:extLst>
          </p:cNvPr>
          <p:cNvSpPr>
            <a:spLocks noGrp="1"/>
          </p:cNvSpPr>
          <p:nvPr>
            <p:ph type="title"/>
          </p:nvPr>
        </p:nvSpPr>
        <p:spPr>
          <a:xfrm>
            <a:off x="763040" y="183346"/>
            <a:ext cx="8534400" cy="1507067"/>
          </a:xfrm>
        </p:spPr>
        <p:txBody>
          <a:bodyPr/>
          <a:lstStyle/>
          <a:p>
            <a:r>
              <a:rPr lang="en-US" dirty="0"/>
              <a:t>The </a:t>
            </a:r>
            <a:r>
              <a:rPr lang="en-US" dirty="0" err="1"/>
              <a:t>HiDDEN</a:t>
            </a:r>
            <a:r>
              <a:rPr lang="en-US" dirty="0"/>
              <a:t> Truth</a:t>
            </a:r>
            <a:endParaRPr lang="en-AU" dirty="0"/>
          </a:p>
        </p:txBody>
      </p:sp>
    </p:spTree>
    <p:extLst>
      <p:ext uri="{BB962C8B-B14F-4D97-AF65-F5344CB8AC3E}">
        <p14:creationId xmlns:p14="http://schemas.microsoft.com/office/powerpoint/2010/main" val="10386309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72D2B-906B-39BD-6AD6-F497632F9E66}"/>
              </a:ext>
            </a:extLst>
          </p:cNvPr>
          <p:cNvSpPr>
            <a:spLocks noGrp="1"/>
          </p:cNvSpPr>
          <p:nvPr>
            <p:ph type="title"/>
          </p:nvPr>
        </p:nvSpPr>
        <p:spPr>
          <a:xfrm>
            <a:off x="763040" y="183346"/>
            <a:ext cx="8534400" cy="1507067"/>
          </a:xfrm>
        </p:spPr>
        <p:txBody>
          <a:bodyPr/>
          <a:lstStyle/>
          <a:p>
            <a:r>
              <a:rPr lang="en-US" dirty="0"/>
              <a:t>The Truth</a:t>
            </a:r>
            <a:endParaRPr lang="en-AU" dirty="0"/>
          </a:p>
        </p:txBody>
      </p:sp>
      <p:sp>
        <p:nvSpPr>
          <p:cNvPr id="3" name="Content Placeholder 2">
            <a:extLst>
              <a:ext uri="{FF2B5EF4-FFF2-40B4-BE49-F238E27FC236}">
                <a16:creationId xmlns:a16="http://schemas.microsoft.com/office/drawing/2014/main" id="{ECE961DB-BF4C-05CF-04AF-EF6BC31E857F}"/>
              </a:ext>
            </a:extLst>
          </p:cNvPr>
          <p:cNvSpPr>
            <a:spLocks noGrp="1"/>
          </p:cNvSpPr>
          <p:nvPr>
            <p:ph idx="1"/>
          </p:nvPr>
        </p:nvSpPr>
        <p:spPr>
          <a:xfrm>
            <a:off x="205991" y="1248103"/>
            <a:ext cx="11471002" cy="4916214"/>
          </a:xfrm>
        </p:spPr>
        <p:txBody>
          <a:bodyPr/>
          <a:lstStyle/>
          <a:p>
            <a:r>
              <a:rPr lang="en-US" b="1" dirty="0">
                <a:solidFill>
                  <a:schemeClr val="bg1"/>
                </a:solidFill>
              </a:rPr>
              <a:t>Aristotle said: "To say of what is that it is not, or of what is not that it is, is false, while to say of what is that it is, and of what is not that, is true.”1</a:t>
            </a:r>
          </a:p>
          <a:p>
            <a:r>
              <a:rPr lang="en-US" b="1" dirty="0">
                <a:solidFill>
                  <a:schemeClr val="bg1"/>
                </a:solidFill>
              </a:rPr>
              <a:t>Until the statute is remedied, for anyone to say ‘the CCC has investigated and no outcome has occurred, therefore there was no wrongdoing’, is not necessarily the truth.</a:t>
            </a:r>
          </a:p>
          <a:p>
            <a:endParaRPr lang="en-US" b="1" dirty="0">
              <a:solidFill>
                <a:schemeClr val="bg1"/>
              </a:solidFill>
            </a:endParaRPr>
          </a:p>
          <a:p>
            <a:endParaRPr lang="en-US" b="1" dirty="0">
              <a:solidFill>
                <a:schemeClr val="bg1"/>
              </a:solidFill>
            </a:endParaRPr>
          </a:p>
          <a:p>
            <a:endParaRPr lang="en-US" b="1" dirty="0">
              <a:solidFill>
                <a:schemeClr val="bg1"/>
              </a:solidFill>
            </a:endParaRPr>
          </a:p>
          <a:p>
            <a:r>
              <a:rPr lang="en-US" b="1" dirty="0">
                <a:solidFill>
                  <a:schemeClr val="bg1"/>
                </a:solidFill>
              </a:rPr>
              <a:t>1.David, Marion (2005). "Correspondence Theory of Truth" in Stanford Encyclopedia of </a:t>
            </a:r>
            <a:r>
              <a:rPr lang="en-US" b="1" dirty="0" err="1">
                <a:solidFill>
                  <a:schemeClr val="bg1"/>
                </a:solidFill>
              </a:rPr>
              <a:t>Philosophyit</a:t>
            </a:r>
            <a:r>
              <a:rPr lang="en-US" b="1" dirty="0">
                <a:solidFill>
                  <a:schemeClr val="bg1"/>
                </a:solidFill>
              </a:rPr>
              <a:t> is not, is true."</a:t>
            </a:r>
            <a:endParaRPr lang="en-AU" b="1" dirty="0">
              <a:solidFill>
                <a:schemeClr val="bg1"/>
              </a:solidFill>
            </a:endParaRPr>
          </a:p>
        </p:txBody>
      </p:sp>
    </p:spTree>
    <p:extLst>
      <p:ext uri="{BB962C8B-B14F-4D97-AF65-F5344CB8AC3E}">
        <p14:creationId xmlns:p14="http://schemas.microsoft.com/office/powerpoint/2010/main" val="1616619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19631"/>
            <a:ext cx="8534400" cy="1507067"/>
          </a:xfrm>
        </p:spPr>
        <p:txBody>
          <a:bodyPr/>
          <a:lstStyle/>
          <a:p>
            <a:r>
              <a:rPr lang="en-AU" dirty="0"/>
              <a:t>The rise of the Permanent Commission of Inquiry</a:t>
            </a:r>
          </a:p>
        </p:txBody>
      </p:sp>
      <p:sp>
        <p:nvSpPr>
          <p:cNvPr id="3" name="Content Placeholder 2"/>
          <p:cNvSpPr>
            <a:spLocks noGrp="1"/>
          </p:cNvSpPr>
          <p:nvPr>
            <p:ph idx="1"/>
          </p:nvPr>
        </p:nvSpPr>
        <p:spPr>
          <a:xfrm>
            <a:off x="978411" y="2026698"/>
            <a:ext cx="8534400" cy="3615267"/>
          </a:xfrm>
        </p:spPr>
        <p:txBody>
          <a:bodyPr>
            <a:normAutofit fontScale="92500" lnSpcReduction="10000"/>
          </a:bodyPr>
          <a:lstStyle/>
          <a:p>
            <a:r>
              <a:rPr lang="en-AU" b="1" dirty="0">
                <a:solidFill>
                  <a:schemeClr val="bg1"/>
                </a:solidFill>
              </a:rPr>
              <a:t>Hong Kong’s Independent Commission of Inquiry (ICAC), established in 1974 was the model for permanent, independent commissions. </a:t>
            </a:r>
          </a:p>
          <a:p>
            <a:r>
              <a:rPr lang="en-AU" b="1" dirty="0">
                <a:solidFill>
                  <a:schemeClr val="bg1"/>
                </a:solidFill>
              </a:rPr>
              <a:t>The trend started in Australia in the late 1980s, for example:</a:t>
            </a:r>
          </a:p>
          <a:p>
            <a:pPr lvl="1"/>
            <a:r>
              <a:rPr lang="en-AU" b="1" dirty="0">
                <a:solidFill>
                  <a:schemeClr val="bg1"/>
                </a:solidFill>
              </a:rPr>
              <a:t>Community concern about integrity in the New South Wales public sector and the exposure of corruption among government ministers, within the judiciary and at senior levels of the police force led to the creation of the NSW ICAC in 1988, which began operating in March 1989.  </a:t>
            </a:r>
          </a:p>
          <a:p>
            <a:pPr lvl="1"/>
            <a:r>
              <a:rPr lang="en-AU" b="1" dirty="0">
                <a:solidFill>
                  <a:schemeClr val="bg1"/>
                </a:solidFill>
              </a:rPr>
              <a:t>Revelations of police misconduct, ministerial misconduct and maladministration in government by the Fitzgerald Inquiry in Queensland and Report  recommended the creation of Queensland’s Criminal Justice Commission (CJC) and that body came into existence on 31 October 1989. </a:t>
            </a:r>
          </a:p>
        </p:txBody>
      </p:sp>
    </p:spTree>
    <p:extLst>
      <p:ext uri="{BB962C8B-B14F-4D97-AF65-F5344CB8AC3E}">
        <p14:creationId xmlns:p14="http://schemas.microsoft.com/office/powerpoint/2010/main" val="300266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19631"/>
            <a:ext cx="8534400" cy="1507067"/>
          </a:xfrm>
        </p:spPr>
        <p:txBody>
          <a:bodyPr/>
          <a:lstStyle/>
          <a:p>
            <a:r>
              <a:rPr lang="en-AU" dirty="0"/>
              <a:t>The REASONS FOR Permanent Commissions of Inquiry</a:t>
            </a:r>
          </a:p>
        </p:txBody>
      </p:sp>
      <p:sp>
        <p:nvSpPr>
          <p:cNvPr id="3" name="Content Placeholder 2"/>
          <p:cNvSpPr>
            <a:spLocks noGrp="1"/>
          </p:cNvSpPr>
          <p:nvPr>
            <p:ph idx="1"/>
          </p:nvPr>
        </p:nvSpPr>
        <p:spPr>
          <a:xfrm>
            <a:off x="978411" y="2026698"/>
            <a:ext cx="9316472" cy="4200681"/>
          </a:xfrm>
        </p:spPr>
        <p:txBody>
          <a:bodyPr>
            <a:normAutofit fontScale="92500" lnSpcReduction="10000"/>
          </a:bodyPr>
          <a:lstStyle/>
          <a:p>
            <a:r>
              <a:rPr lang="en-AU" b="1" dirty="0">
                <a:solidFill>
                  <a:schemeClr val="bg1"/>
                </a:solidFill>
              </a:rPr>
              <a:t>The reasons largely lay in the failure of the system of government to deal with misconduct or corruption. </a:t>
            </a:r>
          </a:p>
          <a:p>
            <a:r>
              <a:rPr lang="en-AU" b="1" dirty="0">
                <a:solidFill>
                  <a:schemeClr val="bg1"/>
                </a:solidFill>
              </a:rPr>
              <a:t>History demonstrates that they have almost always arisen out of revelations of misconduct and corruption that existed and flourished because of the inadequacies' of our system of government.</a:t>
            </a:r>
          </a:p>
          <a:p>
            <a:r>
              <a:rPr lang="en-AU" b="1" dirty="0">
                <a:solidFill>
                  <a:schemeClr val="bg1"/>
                </a:solidFill>
              </a:rPr>
              <a:t>They are established to address what former Australian Chief Justice, Sir Harry Gibbs, described as: ‘the symptoms of a … general illness of the body politic’</a:t>
            </a:r>
            <a:r>
              <a:rPr lang="en-US" b="1" dirty="0">
                <a:solidFill>
                  <a:schemeClr val="bg1"/>
                </a:solidFill>
              </a:rPr>
              <a:t> (Sir Harry Gibbs as cited in Colleen Lewis, Janet </a:t>
            </a:r>
            <a:r>
              <a:rPr lang="en-US" b="1" dirty="0" err="1">
                <a:solidFill>
                  <a:schemeClr val="bg1"/>
                </a:solidFill>
              </a:rPr>
              <a:t>Ransley</a:t>
            </a:r>
            <a:r>
              <a:rPr lang="en-US" b="1" dirty="0">
                <a:solidFill>
                  <a:schemeClr val="bg1"/>
                </a:solidFill>
              </a:rPr>
              <a:t> and Ross </a:t>
            </a:r>
            <a:r>
              <a:rPr lang="en-US" b="1" dirty="0" err="1">
                <a:solidFill>
                  <a:schemeClr val="bg1"/>
                </a:solidFill>
              </a:rPr>
              <a:t>Homel</a:t>
            </a:r>
            <a:r>
              <a:rPr lang="en-US" b="1" dirty="0">
                <a:solidFill>
                  <a:schemeClr val="bg1"/>
                </a:solidFill>
              </a:rPr>
              <a:t>, ‘The Fitzgerald Legacy: Reforming Public Life in Australia and Beyond’ Australian Academic Press, 2010, p 1. )</a:t>
            </a:r>
            <a:endParaRPr lang="en-AU" b="1" dirty="0">
              <a:solidFill>
                <a:schemeClr val="bg1"/>
              </a:solidFill>
            </a:endParaRPr>
          </a:p>
          <a:p>
            <a:r>
              <a:rPr lang="en-AU" b="1" dirty="0">
                <a:solidFill>
                  <a:schemeClr val="bg1"/>
                </a:solidFill>
              </a:rPr>
              <a:t>In my opinion, they are attempting to address the deficiencies of the Westminster system of government inherent in small, largely government dominated parliaments (I describe as the “Westminster paradox”) which leads to inadequate oversight of government.</a:t>
            </a:r>
          </a:p>
        </p:txBody>
      </p:sp>
    </p:spTree>
    <p:extLst>
      <p:ext uri="{BB962C8B-B14F-4D97-AF65-F5344CB8AC3E}">
        <p14:creationId xmlns:p14="http://schemas.microsoft.com/office/powerpoint/2010/main" val="3907093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19631"/>
            <a:ext cx="8534400" cy="1507067"/>
          </a:xfrm>
        </p:spPr>
        <p:txBody>
          <a:bodyPr/>
          <a:lstStyle/>
          <a:p>
            <a:r>
              <a:rPr lang="en-AU" dirty="0"/>
              <a:t>The REASONS FOR Permanent Commissions of Inquiry</a:t>
            </a:r>
          </a:p>
        </p:txBody>
      </p:sp>
      <p:sp>
        <p:nvSpPr>
          <p:cNvPr id="3" name="Content Placeholder 2"/>
          <p:cNvSpPr>
            <a:spLocks noGrp="1"/>
          </p:cNvSpPr>
          <p:nvPr>
            <p:ph idx="1"/>
          </p:nvPr>
        </p:nvSpPr>
        <p:spPr>
          <a:xfrm>
            <a:off x="346841" y="2026698"/>
            <a:ext cx="6658258" cy="3615267"/>
          </a:xfrm>
        </p:spPr>
        <p:txBody>
          <a:bodyPr>
            <a:normAutofit fontScale="92500" lnSpcReduction="10000"/>
          </a:bodyPr>
          <a:lstStyle/>
          <a:p>
            <a:pPr marL="0" indent="0">
              <a:buNone/>
            </a:pPr>
            <a:r>
              <a:rPr lang="en-AU" b="1" i="1" dirty="0"/>
              <a:t>‘</a:t>
            </a:r>
            <a:r>
              <a:rPr lang="en-AU" b="1" i="1" dirty="0">
                <a:solidFill>
                  <a:schemeClr val="bg1"/>
                </a:solidFill>
              </a:rPr>
              <a:t>While the form and function of the Crime and Corruption Commission (CCC) have changed over the past three decades, the organisation still has the central role in Queensland’s integrity landscape envisaged in the 1989 Fitzgerald Report and remains fundamental to combating major crime and corruption in the state.  </a:t>
            </a:r>
          </a:p>
          <a:p>
            <a:pPr marL="0" indent="0">
              <a:buNone/>
            </a:pPr>
            <a:r>
              <a:rPr lang="en-AU" b="1" i="1" dirty="0">
                <a:solidFill>
                  <a:schemeClr val="bg1"/>
                </a:solidFill>
              </a:rPr>
              <a:t>For that reason, the CCC must remain an independent, fair and impartial body trusted by the public to achieve its important statutory functions’</a:t>
            </a:r>
          </a:p>
          <a:p>
            <a:pPr marL="0" indent="0">
              <a:buNone/>
            </a:pPr>
            <a:r>
              <a:rPr lang="en-US" b="1" dirty="0">
                <a:solidFill>
                  <a:schemeClr val="bg1"/>
                </a:solidFill>
              </a:rPr>
              <a:t>Commission of Inquiry relating to the Crime and Corruption Commission, 9 August 2022 p.6</a:t>
            </a:r>
            <a:endParaRPr lang="en-AU" b="1" dirty="0">
              <a:solidFill>
                <a:schemeClr val="bg1"/>
              </a:solidFill>
            </a:endParaRPr>
          </a:p>
        </p:txBody>
      </p:sp>
      <p:pic>
        <p:nvPicPr>
          <p:cNvPr id="4" name="Picture 3"/>
          <p:cNvPicPr>
            <a:picLocks noChangeAspect="1"/>
          </p:cNvPicPr>
          <p:nvPr/>
        </p:nvPicPr>
        <p:blipFill>
          <a:blip r:embed="rId2"/>
          <a:stretch>
            <a:fillRect/>
          </a:stretch>
        </p:blipFill>
        <p:spPr>
          <a:xfrm>
            <a:off x="7442154" y="1424443"/>
            <a:ext cx="3901790" cy="4634451"/>
          </a:xfrm>
          <a:prstGeom prst="rect">
            <a:avLst/>
          </a:prstGeom>
        </p:spPr>
      </p:pic>
    </p:spTree>
    <p:extLst>
      <p:ext uri="{BB962C8B-B14F-4D97-AF65-F5344CB8AC3E}">
        <p14:creationId xmlns:p14="http://schemas.microsoft.com/office/powerpoint/2010/main" val="3996977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19631"/>
            <a:ext cx="8534400" cy="1507067"/>
          </a:xfrm>
        </p:spPr>
        <p:txBody>
          <a:bodyPr/>
          <a:lstStyle/>
          <a:p>
            <a:r>
              <a:rPr lang="en-AU" dirty="0"/>
              <a:t>The REASONS FOR Permanent Commissions of Inquiry</a:t>
            </a:r>
          </a:p>
        </p:txBody>
      </p:sp>
      <p:sp>
        <p:nvSpPr>
          <p:cNvPr id="3" name="Content Placeholder 2"/>
          <p:cNvSpPr>
            <a:spLocks noGrp="1"/>
          </p:cNvSpPr>
          <p:nvPr>
            <p:ph idx="1"/>
          </p:nvPr>
        </p:nvSpPr>
        <p:spPr>
          <a:xfrm>
            <a:off x="182880" y="2091192"/>
            <a:ext cx="6822219" cy="4481057"/>
          </a:xfrm>
        </p:spPr>
        <p:txBody>
          <a:bodyPr>
            <a:normAutofit fontScale="85000" lnSpcReduction="10000"/>
          </a:bodyPr>
          <a:lstStyle/>
          <a:p>
            <a:pPr marL="0" indent="0">
              <a:buNone/>
            </a:pPr>
            <a:endParaRPr lang="en-AU" i="1" dirty="0">
              <a:solidFill>
                <a:schemeClr val="bg1"/>
              </a:solidFill>
            </a:endParaRPr>
          </a:p>
          <a:p>
            <a:pPr marL="0" indent="0">
              <a:buNone/>
            </a:pPr>
            <a:r>
              <a:rPr lang="en-AU" b="1" i="1" dirty="0">
                <a:solidFill>
                  <a:schemeClr val="bg1"/>
                </a:solidFill>
              </a:rPr>
              <a:t>‘A principal recommendation of the 1989 Fitzgerald Report was the creation of a body, outside the QPS and independent of it, to oversee and undertake an array of activities focused upon crime and official misconduct — a permanent embodiment of elements of the work of the Fitzgerald Inquiry.</a:t>
            </a:r>
          </a:p>
          <a:p>
            <a:pPr marL="0" indent="0">
              <a:buNone/>
            </a:pPr>
            <a:r>
              <a:rPr lang="en-AU" b="1" i="1" dirty="0">
                <a:solidFill>
                  <a:schemeClr val="bg1"/>
                </a:solidFill>
              </a:rPr>
              <a:t> That Inquiry involved a long and deep examination of what a former Australian Chief Justice, Sir Harry Gibbs, described as: ‘the symptoms of a … general illness of the body politic’. Its final report sought, as Sir Harry also remarked: ‘… not merely to reform the system of criminal justice and to combat corruption, but also to improve the standards of public administration, and to render the workings of Parliament more democratic’.</a:t>
            </a:r>
          </a:p>
          <a:p>
            <a:pPr marL="0" indent="0">
              <a:buNone/>
            </a:pPr>
            <a:r>
              <a:rPr lang="en-US" b="1" dirty="0">
                <a:solidFill>
                  <a:schemeClr val="bg1"/>
                </a:solidFill>
              </a:rPr>
              <a:t> Commission of Inquiry relating to the Crime and Corruption Commission, 9 August 2022 p.6</a:t>
            </a:r>
            <a:endParaRPr lang="en-AU" b="1" dirty="0">
              <a:solidFill>
                <a:schemeClr val="bg1"/>
              </a:solidFill>
            </a:endParaRPr>
          </a:p>
          <a:p>
            <a:pPr marL="0" indent="0">
              <a:buNone/>
            </a:pPr>
            <a:endParaRPr lang="en-AU" b="1" i="1" dirty="0"/>
          </a:p>
          <a:p>
            <a:pPr marL="0" indent="0">
              <a:buNone/>
            </a:pPr>
            <a:endParaRPr lang="en-AU" i="1" dirty="0"/>
          </a:p>
          <a:p>
            <a:pPr marL="0" indent="0">
              <a:buNone/>
            </a:pPr>
            <a:endParaRPr lang="en-AU" i="1" dirty="0"/>
          </a:p>
        </p:txBody>
      </p:sp>
      <p:pic>
        <p:nvPicPr>
          <p:cNvPr id="4" name="Picture 3"/>
          <p:cNvPicPr>
            <a:picLocks noChangeAspect="1"/>
          </p:cNvPicPr>
          <p:nvPr/>
        </p:nvPicPr>
        <p:blipFill>
          <a:blip r:embed="rId2"/>
          <a:stretch>
            <a:fillRect/>
          </a:stretch>
        </p:blipFill>
        <p:spPr>
          <a:xfrm>
            <a:off x="7442154" y="1424443"/>
            <a:ext cx="3901790" cy="4634451"/>
          </a:xfrm>
          <a:prstGeom prst="rect">
            <a:avLst/>
          </a:prstGeom>
        </p:spPr>
      </p:pic>
    </p:spTree>
    <p:extLst>
      <p:ext uri="{BB962C8B-B14F-4D97-AF65-F5344CB8AC3E}">
        <p14:creationId xmlns:p14="http://schemas.microsoft.com/office/powerpoint/2010/main" val="3819197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19631"/>
            <a:ext cx="8534400" cy="1507067"/>
          </a:xfrm>
        </p:spPr>
        <p:txBody>
          <a:bodyPr/>
          <a:lstStyle/>
          <a:p>
            <a:r>
              <a:rPr lang="en-AU" dirty="0"/>
              <a:t>The RISE of ADMINISTRATIVE LAW </a:t>
            </a:r>
          </a:p>
        </p:txBody>
      </p:sp>
      <p:sp>
        <p:nvSpPr>
          <p:cNvPr id="3" name="Content Placeholder 2"/>
          <p:cNvSpPr>
            <a:spLocks noGrp="1"/>
          </p:cNvSpPr>
          <p:nvPr>
            <p:ph idx="1"/>
          </p:nvPr>
        </p:nvSpPr>
        <p:spPr>
          <a:xfrm>
            <a:off x="978411" y="2026698"/>
            <a:ext cx="8534400" cy="3615267"/>
          </a:xfrm>
        </p:spPr>
        <p:txBody>
          <a:bodyPr>
            <a:normAutofit lnSpcReduction="10000"/>
          </a:bodyPr>
          <a:lstStyle/>
          <a:p>
            <a:r>
              <a:rPr lang="en-AU" b="1" dirty="0">
                <a:solidFill>
                  <a:schemeClr val="bg1"/>
                </a:solidFill>
              </a:rPr>
              <a:t>Hallett’s 1982 work of 363 pages, devoted 15 pages to the topic of procedural fairness.</a:t>
            </a:r>
          </a:p>
          <a:p>
            <a:r>
              <a:rPr lang="en-AU" b="1" dirty="0">
                <a:solidFill>
                  <a:schemeClr val="bg1"/>
                </a:solidFill>
              </a:rPr>
              <a:t> Hallett identified two rules of natural justice:</a:t>
            </a:r>
          </a:p>
          <a:p>
            <a:pPr lvl="1"/>
            <a:r>
              <a:rPr lang="en-AU" b="1" dirty="0">
                <a:solidFill>
                  <a:schemeClr val="bg1"/>
                </a:solidFill>
              </a:rPr>
              <a:t>The “hearing rule” – a person must be given a right (opportunity) to be heard before an adverse finding</a:t>
            </a:r>
          </a:p>
          <a:p>
            <a:pPr lvl="1"/>
            <a:r>
              <a:rPr lang="en-AU" b="1" dirty="0">
                <a:solidFill>
                  <a:schemeClr val="bg1"/>
                </a:solidFill>
              </a:rPr>
              <a:t>The impartial rule – those who conduct the hearing must be above any reasonable suspicion of bias</a:t>
            </a:r>
          </a:p>
          <a:p>
            <a:r>
              <a:rPr lang="en-AU" b="1" dirty="0">
                <a:solidFill>
                  <a:schemeClr val="bg1"/>
                </a:solidFill>
              </a:rPr>
              <a:t>Hallett noted previous cases where the strict view of commissions not making decisions or affecting rights led to the view that remedies not available in respect of Commissions of Inquiry (</a:t>
            </a:r>
            <a:r>
              <a:rPr lang="en-AU" b="1" i="1" dirty="0" err="1">
                <a:solidFill>
                  <a:schemeClr val="bg1"/>
                </a:solidFill>
              </a:rPr>
              <a:t>Testro</a:t>
            </a:r>
            <a:r>
              <a:rPr lang="en-AU" b="1" i="1" dirty="0">
                <a:solidFill>
                  <a:schemeClr val="bg1"/>
                </a:solidFill>
              </a:rPr>
              <a:t> v. Tait </a:t>
            </a:r>
            <a:r>
              <a:rPr lang="en-AU" b="1" dirty="0">
                <a:solidFill>
                  <a:schemeClr val="bg1"/>
                </a:solidFill>
              </a:rPr>
              <a:t>(1963) 109 CLC 353.)</a:t>
            </a:r>
          </a:p>
          <a:p>
            <a:pPr lvl="1"/>
            <a:endParaRPr lang="en-AU" dirty="0">
              <a:solidFill>
                <a:schemeClr val="bg1"/>
              </a:solidFill>
            </a:endParaRPr>
          </a:p>
          <a:p>
            <a:endParaRPr lang="en-AU" dirty="0"/>
          </a:p>
        </p:txBody>
      </p:sp>
    </p:spTree>
    <p:extLst>
      <p:ext uri="{BB962C8B-B14F-4D97-AF65-F5344CB8AC3E}">
        <p14:creationId xmlns:p14="http://schemas.microsoft.com/office/powerpoint/2010/main" val="2297949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8512" y="503728"/>
            <a:ext cx="8534400" cy="1507067"/>
          </a:xfrm>
        </p:spPr>
        <p:txBody>
          <a:bodyPr/>
          <a:lstStyle/>
          <a:p>
            <a:r>
              <a:rPr lang="en-AU" dirty="0"/>
              <a:t>Mount Erebus DISASTER</a:t>
            </a:r>
          </a:p>
        </p:txBody>
      </p:sp>
      <p:sp>
        <p:nvSpPr>
          <p:cNvPr id="3" name="Content Placeholder 2"/>
          <p:cNvSpPr>
            <a:spLocks noGrp="1"/>
          </p:cNvSpPr>
          <p:nvPr>
            <p:ph idx="1"/>
          </p:nvPr>
        </p:nvSpPr>
        <p:spPr>
          <a:xfrm>
            <a:off x="898897" y="1431236"/>
            <a:ext cx="10434630" cy="4863730"/>
          </a:xfrm>
        </p:spPr>
        <p:txBody>
          <a:bodyPr>
            <a:normAutofit/>
          </a:bodyPr>
          <a:lstStyle/>
          <a:p>
            <a:pPr algn="just"/>
            <a:r>
              <a:rPr lang="en-AU" b="1" dirty="0">
                <a:solidFill>
                  <a:schemeClr val="bg1"/>
                </a:solidFill>
              </a:rPr>
              <a:t>On 28 November 1979 Air New Zealand Flight 901 crashed into Mount Erebus, a volcano of 12,500 feet on Ross Island, Antarctica. All 237 passengers and 20 crew on board were killed.</a:t>
            </a:r>
          </a:p>
          <a:p>
            <a:pPr algn="just"/>
            <a:r>
              <a:rPr lang="en-AU" b="1" dirty="0">
                <a:solidFill>
                  <a:schemeClr val="bg1"/>
                </a:solidFill>
              </a:rPr>
              <a:t>An investigation by the Chief Inspector of Air Accidents found that the probable cause of the accident was pilot error. Even prior to the Chief Inspectors report being delivered, public dissatisfaction led to the establishment of a Royal Commission of Inquiry into the crash, presided over by Justice Peter Mahon QC. </a:t>
            </a:r>
          </a:p>
          <a:p>
            <a:pPr algn="just"/>
            <a:r>
              <a:rPr lang="en-AU" b="1" dirty="0">
                <a:solidFill>
                  <a:schemeClr val="bg1"/>
                </a:solidFill>
              </a:rPr>
              <a:t>Justice Mahon’s report exonerated the captain and crew, laid blame at the feet of Air New Zealand which he accused of presenting to his inquiry “a litany of lies” and against whom he made an order of costs. </a:t>
            </a:r>
          </a:p>
        </p:txBody>
      </p:sp>
    </p:spTree>
    <p:extLst>
      <p:ext uri="{BB962C8B-B14F-4D97-AF65-F5344CB8AC3E}">
        <p14:creationId xmlns:p14="http://schemas.microsoft.com/office/powerpoint/2010/main" val="69770404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2710</TotalTime>
  <Words>6447</Words>
  <Application>Microsoft Office PowerPoint</Application>
  <PresentationFormat>Widescreen</PresentationFormat>
  <Paragraphs>307</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Century Gothic</vt:lpstr>
      <vt:lpstr>Wingdings</vt:lpstr>
      <vt:lpstr>Wingdings 3</vt:lpstr>
      <vt:lpstr>Slice</vt:lpstr>
      <vt:lpstr>Mount Erebus to Ann Street </vt:lpstr>
      <vt:lpstr>Leonard Arthur Hallett, Royal Commissions and Boards of Inquiry. Sydney: Law Book Company, 1982. </vt:lpstr>
      <vt:lpstr>Leonard Arthur Hallett, Royal Commissions and Boards of Inquiry. Sydney: Law Book Company, 1982.</vt:lpstr>
      <vt:lpstr>The rise of the Permanent Commission of Inquiry</vt:lpstr>
      <vt:lpstr>The REASONS FOR Permanent Commissions of Inquiry</vt:lpstr>
      <vt:lpstr>The REASONS FOR Permanent Commissions of Inquiry</vt:lpstr>
      <vt:lpstr>The REASONS FOR Permanent Commissions of Inquiry</vt:lpstr>
      <vt:lpstr>The RISE of ADMINISTRATIVE LAW </vt:lpstr>
      <vt:lpstr>Mount Erebus DISASTER</vt:lpstr>
      <vt:lpstr>Mount Erebus DISASTER</vt:lpstr>
      <vt:lpstr>Mount Erebus DISASTER</vt:lpstr>
      <vt:lpstr>APPLICATION Of Principles TO ROYAL COMMISSIONS</vt:lpstr>
      <vt:lpstr>APPLICATION Of Principles TO ROYAL COMMISSIONS</vt:lpstr>
      <vt:lpstr>APPLICATION Of Principles TO PERMANENT COMMISSIONS</vt:lpstr>
      <vt:lpstr>APPLICATION Of Principles TO PERMANENT COMMISSIONS</vt:lpstr>
      <vt:lpstr>Strict Interpretation of Statutes</vt:lpstr>
      <vt:lpstr>Strict Interpretation of Statutes</vt:lpstr>
      <vt:lpstr>CARNE CASE</vt:lpstr>
      <vt:lpstr>CARNE CASE</vt:lpstr>
      <vt:lpstr>CARNE CASE</vt:lpstr>
      <vt:lpstr>CARNE CASE</vt:lpstr>
      <vt:lpstr>CARNE CASE</vt:lpstr>
      <vt:lpstr>CARNE CASE</vt:lpstr>
      <vt:lpstr>CARNE CASE</vt:lpstr>
      <vt:lpstr>CARNE CASE</vt:lpstr>
      <vt:lpstr>CARNE CASE</vt:lpstr>
      <vt:lpstr>CARNE CASE - OBSERVATIONS</vt:lpstr>
      <vt:lpstr>CARNE CASE - OBSERVATIONS</vt:lpstr>
      <vt:lpstr>CARNE CASE - OBSERVATIONS</vt:lpstr>
      <vt:lpstr>CARNE CASE - OBSERVATIONS</vt:lpstr>
      <vt:lpstr>CARNE CASE - OBSERVATIONS</vt:lpstr>
      <vt:lpstr>CARNE CASE - OBSERVATIONS</vt:lpstr>
      <vt:lpstr>WIDER Implications</vt:lpstr>
      <vt:lpstr>PowerPoint Presentation</vt:lpstr>
      <vt:lpstr>The public policy ISSUE </vt:lpstr>
      <vt:lpstr>The HiDDEN Truth</vt:lpstr>
      <vt:lpstr>The Truth</vt:lpstr>
    </vt:vector>
  </TitlesOfParts>
  <Company>Queensland Parliamentary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Mount Erebus to Ann Street</dc:title>
  <dc:creator>Neil Laurie</dc:creator>
  <cp:lastModifiedBy>Neil Laurie</cp:lastModifiedBy>
  <cp:revision>43</cp:revision>
  <dcterms:created xsi:type="dcterms:W3CDTF">2023-09-15T21:15:39Z</dcterms:created>
  <dcterms:modified xsi:type="dcterms:W3CDTF">2023-09-24T10:38:23Z</dcterms:modified>
</cp:coreProperties>
</file>