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9"/>
  </p:notesMasterIdLst>
  <p:sldIdLst>
    <p:sldId id="301" r:id="rId2"/>
    <p:sldId id="296" r:id="rId3"/>
    <p:sldId id="295" r:id="rId4"/>
    <p:sldId id="297" r:id="rId5"/>
    <p:sldId id="298" r:id="rId6"/>
    <p:sldId id="299" r:id="rId7"/>
    <p:sldId id="300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5044C1-5F03-4567-8FA8-941A1D1D2C49}">
  <a:tblStyle styleId="{175044C1-5F03-4567-8FA8-941A1D1D2C4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44956A2-721A-4A19-88E0-6321C2D7481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3865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3045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7905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5173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1490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2293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4235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182A2E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76778" y="1610825"/>
            <a:ext cx="63468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295200" y="1034400"/>
            <a:ext cx="574500" cy="57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1164100" y="1608900"/>
            <a:ext cx="6815700" cy="19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1164100" y="2774575"/>
            <a:ext cx="3308100" cy="215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Char char="∎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□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4671601" y="2774575"/>
            <a:ext cx="3308100" cy="215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SzPts val="1400"/>
              <a:buChar char="∎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□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▪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▫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/>
          <p:nvPr/>
        </p:nvSpPr>
        <p:spPr>
          <a:xfrm>
            <a:off x="1295200" y="1034400"/>
            <a:ext cx="574500" cy="574500"/>
          </a:xfrm>
          <a:prstGeom prst="rect">
            <a:avLst/>
          </a:prstGeom>
          <a:solidFill>
            <a:srgbClr val="182A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51611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1164100" y="1608900"/>
            <a:ext cx="6815700" cy="19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1164000" y="2931400"/>
            <a:ext cx="2196900" cy="19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600"/>
              </a:spcBef>
              <a:spcAft>
                <a:spcPts val="0"/>
              </a:spcAft>
              <a:buSzPts val="1200"/>
              <a:buChar char="∎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□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▪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3473455" y="2931400"/>
            <a:ext cx="2196900" cy="19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600"/>
              </a:spcBef>
              <a:spcAft>
                <a:spcPts val="0"/>
              </a:spcAft>
              <a:buSzPts val="1200"/>
              <a:buChar char="∎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□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▪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3"/>
          </p:nvPr>
        </p:nvSpPr>
        <p:spPr>
          <a:xfrm>
            <a:off x="5782910" y="2931400"/>
            <a:ext cx="2196900" cy="19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600"/>
              </a:spcBef>
              <a:spcAft>
                <a:spcPts val="0"/>
              </a:spcAft>
              <a:buSzPts val="1200"/>
              <a:buChar char="∎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□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▪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▫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/>
          <p:nvPr/>
        </p:nvSpPr>
        <p:spPr>
          <a:xfrm>
            <a:off x="1295200" y="1034400"/>
            <a:ext cx="574500" cy="574500"/>
          </a:xfrm>
          <a:prstGeom prst="rect">
            <a:avLst/>
          </a:prstGeom>
          <a:solidFill>
            <a:srgbClr val="182A2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51611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51611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00C2D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64100" y="1608900"/>
            <a:ext cx="6815700" cy="19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ontserrat"/>
              <a:buNone/>
              <a:defRPr sz="6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64100" y="3105148"/>
            <a:ext cx="6815700" cy="13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∎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□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▪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1611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7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ctrTitle"/>
          </p:nvPr>
        </p:nvSpPr>
        <p:spPr>
          <a:xfrm>
            <a:off x="1176775" y="1046945"/>
            <a:ext cx="64509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Article 9 of the Bill of Rights:</a:t>
            </a:r>
            <a:endParaRPr dirty="0"/>
          </a:p>
        </p:txBody>
      </p:sp>
      <p:sp>
        <p:nvSpPr>
          <p:cNvPr id="2" name="Google Shape;85;p14">
            <a:extLst>
              <a:ext uri="{FF2B5EF4-FFF2-40B4-BE49-F238E27FC236}">
                <a16:creationId xmlns:a16="http://schemas.microsoft.com/office/drawing/2014/main" id="{618D9FC0-2761-8288-09A2-7B92FD91158E}"/>
              </a:ext>
            </a:extLst>
          </p:cNvPr>
          <p:cNvSpPr txBox="1">
            <a:spLocks/>
          </p:cNvSpPr>
          <p:nvPr/>
        </p:nvSpPr>
        <p:spPr>
          <a:xfrm>
            <a:off x="1249216" y="2631440"/>
            <a:ext cx="7615383" cy="1361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∎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□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▪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0" indent="0">
              <a:buFont typeface="Didact Gothic"/>
              <a:buNone/>
            </a:pPr>
            <a:r>
              <a:rPr lang="en-AU" sz="2600" b="1" dirty="0">
                <a:solidFill>
                  <a:srgbClr val="FFC000"/>
                </a:solidFill>
              </a:rPr>
              <a:t>An Historical, Philosophical and Practical Primer</a:t>
            </a:r>
          </a:p>
        </p:txBody>
      </p:sp>
      <p:sp>
        <p:nvSpPr>
          <p:cNvPr id="4" name="Google Shape;356;p34">
            <a:extLst>
              <a:ext uri="{FF2B5EF4-FFF2-40B4-BE49-F238E27FC236}">
                <a16:creationId xmlns:a16="http://schemas.microsoft.com/office/drawing/2014/main" id="{41925E28-A43B-BFDD-8B2B-8F23E2FB7390}"/>
              </a:ext>
            </a:extLst>
          </p:cNvPr>
          <p:cNvSpPr txBox="1">
            <a:spLocks/>
          </p:cNvSpPr>
          <p:nvPr/>
        </p:nvSpPr>
        <p:spPr>
          <a:xfrm>
            <a:off x="706875" y="3301040"/>
            <a:ext cx="3519051" cy="950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∎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□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▪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▫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0" indent="0" algn="ctr">
              <a:buFont typeface="Didact Gothic"/>
              <a:buNone/>
            </a:pPr>
            <a:r>
              <a:rPr lang="en-AU" sz="2400" b="1" dirty="0">
                <a:solidFill>
                  <a:schemeClr val="bg1"/>
                </a:solidFill>
              </a:rPr>
              <a:t>Thomas Spencer</a:t>
            </a:r>
          </a:p>
        </p:txBody>
      </p:sp>
      <p:pic>
        <p:nvPicPr>
          <p:cNvPr id="6" name="Google Shape;57;p12" descr="photo-1434030216411-0b793f4b4173.jpg">
            <a:extLst>
              <a:ext uri="{FF2B5EF4-FFF2-40B4-BE49-F238E27FC236}">
                <a16:creationId xmlns:a16="http://schemas.microsoft.com/office/drawing/2014/main" id="{1AB43186-EC71-AEB0-E103-3EEBA737BAA2}"/>
              </a:ext>
            </a:extLst>
          </p:cNvPr>
          <p:cNvPicPr preferRelativeResize="0"/>
          <p:nvPr/>
        </p:nvPicPr>
        <p:blipFill rotWithShape="1">
          <a:blip r:embed="rId3">
            <a:alphaModFix amt="15000"/>
          </a:blip>
          <a:srcRect t="28895" b="14855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568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500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 txBox="1">
            <a:spLocks noGrp="1"/>
          </p:cNvSpPr>
          <p:nvPr>
            <p:ph type="title"/>
          </p:nvPr>
        </p:nvSpPr>
        <p:spPr>
          <a:xfrm>
            <a:off x="1164100" y="1608900"/>
            <a:ext cx="7256100" cy="19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4800" dirty="0"/>
              <a:t>Jurisprudence in Early Stuart England</a:t>
            </a:r>
            <a:endParaRPr sz="4800" dirty="0"/>
          </a:p>
        </p:txBody>
      </p:sp>
      <p:sp>
        <p:nvSpPr>
          <p:cNvPr id="275" name="Google Shape;275;p29"/>
          <p:cNvSpPr txBox="1">
            <a:spLocks noGrp="1"/>
          </p:cNvSpPr>
          <p:nvPr>
            <p:ph type="body" idx="1"/>
          </p:nvPr>
        </p:nvSpPr>
        <p:spPr>
          <a:xfrm>
            <a:off x="1164100" y="3186558"/>
            <a:ext cx="2196900" cy="17248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1305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Medieval England </a:t>
            </a:r>
            <a:r>
              <a:rPr lang="en-AU" sz="1600" dirty="0">
                <a:latin typeface="Segoe UI" panose="020B0502040204020203" pitchFamily="34" charset="0"/>
                <a:cs typeface="Segoe UI" panose="020B0502040204020203" pitchFamily="34" charset="0"/>
              </a:rPr>
              <a:t>Crown power through Crown courts, </a:t>
            </a:r>
            <a:r>
              <a:rPr lang="fr-FR" sz="1600" dirty="0">
                <a:latin typeface="Segoe UI" panose="020B0502040204020203" pitchFamily="34" charset="0"/>
                <a:cs typeface="Segoe UI" panose="020B0502040204020203" pitchFamily="34" charset="0"/>
              </a:rPr>
              <a:t>Curial Jurisprudence</a:t>
            </a:r>
            <a:endParaRPr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6" name="Google Shape;276;p29"/>
          <p:cNvSpPr txBox="1">
            <a:spLocks noGrp="1"/>
          </p:cNvSpPr>
          <p:nvPr>
            <p:ph type="body" idx="2"/>
          </p:nvPr>
        </p:nvSpPr>
        <p:spPr>
          <a:xfrm>
            <a:off x="3473570" y="3193485"/>
            <a:ext cx="21969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1576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Bodin</a:t>
            </a:r>
            <a:br>
              <a:rPr lang="en-AU" sz="1600" dirty="0"/>
            </a:br>
            <a:r>
              <a:rPr lang="en-AU" sz="1600" dirty="0">
                <a:latin typeface="Segoe UI" panose="020B0502040204020203" pitchFamily="34" charset="0"/>
                <a:cs typeface="Segoe UI" panose="020B0502040204020203" pitchFamily="34" charset="0"/>
              </a:rPr>
              <a:t>Sovereign power, Political Jurisprudence</a:t>
            </a:r>
          </a:p>
        </p:txBody>
      </p:sp>
      <p:sp>
        <p:nvSpPr>
          <p:cNvPr id="277" name="Google Shape;277;p29"/>
          <p:cNvSpPr txBox="1">
            <a:spLocks noGrp="1"/>
          </p:cNvSpPr>
          <p:nvPr>
            <p:ph type="body" idx="3"/>
          </p:nvPr>
        </p:nvSpPr>
        <p:spPr>
          <a:xfrm>
            <a:off x="5783040" y="3193485"/>
            <a:ext cx="2411924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1607</a:t>
            </a:r>
            <a:endParaRPr lang="en-AU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Lord Coke</a:t>
            </a:r>
            <a:br>
              <a:rPr lang="fr-FR" sz="1600" dirty="0"/>
            </a:br>
            <a:r>
              <a:rPr lang="fr-FR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Prohibitions, Proclamations</a:t>
            </a:r>
            <a:r>
              <a:rPr lang="fr-FR" sz="1600" dirty="0">
                <a:latin typeface="Segoe UI" panose="020B0502040204020203" pitchFamily="34" charset="0"/>
                <a:cs typeface="Segoe UI" panose="020B0502040204020203" pitchFamily="34" charset="0"/>
              </a:rPr>
              <a:t>, Curial Jurisprudence</a:t>
            </a:r>
            <a:endParaRPr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FF0DB7-2D5B-024E-72E4-6665CDF188FE}"/>
              </a:ext>
            </a:extLst>
          </p:cNvPr>
          <p:cNvSpPr txBox="1"/>
          <p:nvPr/>
        </p:nvSpPr>
        <p:spPr>
          <a:xfrm>
            <a:off x="1401490" y="1099602"/>
            <a:ext cx="4654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877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" grpId="0" build="p"/>
      <p:bldP spid="276" grpId="0" build="p"/>
      <p:bldP spid="27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500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1164100" y="3273883"/>
            <a:ext cx="3308100" cy="15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800" b="1" i="1" dirty="0">
                <a:latin typeface="Segoe UI" panose="020B0502040204020203" pitchFamily="34" charset="0"/>
                <a:cs typeface="Segoe UI" panose="020B0502040204020203" pitchFamily="34" charset="0"/>
              </a:rPr>
              <a:t>Answer to the Nineteen Propositions </a:t>
            </a: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(1642)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600" dirty="0"/>
              <a:t>Political Jurisprudence</a:t>
            </a:r>
            <a:endParaRPr sz="1600" dirty="0"/>
          </a:p>
        </p:txBody>
      </p:sp>
      <p:sp>
        <p:nvSpPr>
          <p:cNvPr id="136" name="Google Shape;136;p19"/>
          <p:cNvSpPr txBox="1">
            <a:spLocks noGrp="1"/>
          </p:cNvSpPr>
          <p:nvPr>
            <p:ph type="title"/>
          </p:nvPr>
        </p:nvSpPr>
        <p:spPr>
          <a:xfrm>
            <a:off x="1164100" y="1608900"/>
            <a:ext cx="6815700" cy="19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4800" dirty="0"/>
              <a:t>1642 – 1681: </a:t>
            </a:r>
            <a:br>
              <a:rPr lang="sv-SE" sz="4800" dirty="0"/>
            </a:br>
            <a:r>
              <a:rPr lang="sv-SE" sz="4800" dirty="0"/>
              <a:t>Charles I - Locke</a:t>
            </a:r>
            <a:endParaRPr sz="4800" dirty="0"/>
          </a:p>
        </p:txBody>
      </p:sp>
      <p:sp>
        <p:nvSpPr>
          <p:cNvPr id="137" name="Google Shape;137;p19"/>
          <p:cNvSpPr txBox="1">
            <a:spLocks noGrp="1"/>
          </p:cNvSpPr>
          <p:nvPr>
            <p:ph type="body" idx="2"/>
          </p:nvPr>
        </p:nvSpPr>
        <p:spPr>
          <a:xfrm>
            <a:off x="4671600" y="3273883"/>
            <a:ext cx="3308100" cy="15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800" b="1" i="1" dirty="0">
                <a:latin typeface="Segoe UI" panose="020B0502040204020203" pitchFamily="34" charset="0"/>
                <a:cs typeface="Segoe UI" panose="020B0502040204020203" pitchFamily="34" charset="0"/>
              </a:rPr>
              <a:t>Two Treatises on Government </a:t>
            </a:r>
            <a:r>
              <a:rPr lang="en-AU" sz="1800" b="1">
                <a:latin typeface="Segoe UI" panose="020B0502040204020203" pitchFamily="34" charset="0"/>
                <a:cs typeface="Segoe UI" panose="020B0502040204020203" pitchFamily="34" charset="0"/>
              </a:rPr>
              <a:t>(1679-81)</a:t>
            </a:r>
            <a:endParaRPr lang="en-AU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600" dirty="0"/>
              <a:t>Political Jurisprudence</a:t>
            </a:r>
            <a:endParaRPr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FD6921-DC87-97FC-511C-0F3A142B094D}"/>
              </a:ext>
            </a:extLst>
          </p:cNvPr>
          <p:cNvSpPr txBox="1"/>
          <p:nvPr/>
        </p:nvSpPr>
        <p:spPr>
          <a:xfrm>
            <a:off x="1401490" y="1099602"/>
            <a:ext cx="4654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5811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build="p"/>
      <p:bldP spid="13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500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1164100" y="2847866"/>
            <a:ext cx="3308100" cy="15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800" b="1" i="1" dirty="0">
                <a:latin typeface="Segoe UI" panose="020B0502040204020203" pitchFamily="34" charset="0"/>
                <a:cs typeface="Segoe UI" panose="020B0502040204020203" pitchFamily="34" charset="0"/>
              </a:rPr>
              <a:t>Political supremacy of (curially extruded) executive power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600" dirty="0"/>
              <a:t>Curial Jurisprudence </a:t>
            </a:r>
            <a:endParaRPr sz="1600" dirty="0"/>
          </a:p>
        </p:txBody>
      </p:sp>
      <p:sp>
        <p:nvSpPr>
          <p:cNvPr id="136" name="Google Shape;136;p19"/>
          <p:cNvSpPr txBox="1">
            <a:spLocks noGrp="1"/>
          </p:cNvSpPr>
          <p:nvPr>
            <p:ph type="title"/>
          </p:nvPr>
        </p:nvSpPr>
        <p:spPr>
          <a:xfrm>
            <a:off x="1164100" y="1608900"/>
            <a:ext cx="6815700" cy="19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sv-SE" sz="4800" dirty="0"/>
              <a:t>Revolution of 1688</a:t>
            </a:r>
            <a:br>
              <a:rPr lang="sv-SE" sz="4800" dirty="0"/>
            </a:br>
            <a:r>
              <a:rPr lang="en-AU" sz="3200" dirty="0"/>
              <a:t>Article 9 of the </a:t>
            </a:r>
            <a:r>
              <a:rPr lang="en-AU" sz="3200" i="1" dirty="0"/>
              <a:t>Bill of Rights</a:t>
            </a:r>
            <a:endParaRPr sz="3200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2C692F-2A10-95C0-59CE-3B81CD5A0E9C}"/>
              </a:ext>
            </a:extLst>
          </p:cNvPr>
          <p:cNvSpPr txBox="1"/>
          <p:nvPr/>
        </p:nvSpPr>
        <p:spPr>
          <a:xfrm>
            <a:off x="1401490" y="1099602"/>
            <a:ext cx="4654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1159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500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9"/>
          <p:cNvSpPr txBox="1">
            <a:spLocks noGrp="1"/>
          </p:cNvSpPr>
          <p:nvPr>
            <p:ph type="title"/>
          </p:nvPr>
        </p:nvSpPr>
        <p:spPr>
          <a:xfrm>
            <a:off x="1164100" y="1608900"/>
            <a:ext cx="7256100" cy="19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4800" dirty="0"/>
              <a:t>1840s</a:t>
            </a:r>
            <a:br>
              <a:rPr lang="en-AU" sz="4800" dirty="0"/>
            </a:br>
            <a:r>
              <a:rPr lang="en-AU" sz="3200" dirty="0"/>
              <a:t>Legislative Supremacy v Sovereignty of Parliament</a:t>
            </a:r>
            <a:endParaRPr sz="4800" dirty="0"/>
          </a:p>
        </p:txBody>
      </p:sp>
      <p:sp>
        <p:nvSpPr>
          <p:cNvPr id="275" name="Google Shape;275;p29"/>
          <p:cNvSpPr txBox="1">
            <a:spLocks noGrp="1"/>
          </p:cNvSpPr>
          <p:nvPr>
            <p:ph type="body" idx="1"/>
          </p:nvPr>
        </p:nvSpPr>
        <p:spPr>
          <a:xfrm>
            <a:off x="1164100" y="3325098"/>
            <a:ext cx="2196900" cy="17248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AU" sz="1600" b="1" i="1" dirty="0">
                <a:latin typeface="Segoe UI" panose="020B0502040204020203" pitchFamily="34" charset="0"/>
                <a:cs typeface="Segoe UI" panose="020B0502040204020203" pitchFamily="34" charset="0"/>
              </a:rPr>
              <a:t>Stockdale v Hansard </a:t>
            </a:r>
            <a:r>
              <a:rPr lang="en-A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(1840)</a:t>
            </a:r>
            <a:endParaRPr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r>
              <a:rPr lang="en-AU" sz="1600" dirty="0">
                <a:latin typeface="Segoe UI" panose="020B0502040204020203" pitchFamily="34" charset="0"/>
                <a:cs typeface="Segoe UI" panose="020B0502040204020203" pitchFamily="34" charset="0"/>
              </a:rPr>
              <a:t>Political Jurisprudence</a:t>
            </a:r>
            <a:endParaRPr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6" name="Google Shape;276;p29"/>
          <p:cNvSpPr txBox="1">
            <a:spLocks noGrp="1"/>
          </p:cNvSpPr>
          <p:nvPr>
            <p:ph type="body" idx="2"/>
          </p:nvPr>
        </p:nvSpPr>
        <p:spPr>
          <a:xfrm>
            <a:off x="3473570" y="3332025"/>
            <a:ext cx="21969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pt-BR" sz="1600" b="1" i="1" dirty="0">
                <a:latin typeface="Segoe UI" panose="020B0502040204020203" pitchFamily="34" charset="0"/>
                <a:cs typeface="Segoe UI" panose="020B0502040204020203" pitchFamily="34" charset="0"/>
              </a:rPr>
              <a:t>O’Connell v R </a:t>
            </a:r>
            <a:r>
              <a:rPr lang="pt-BR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(1844)</a:t>
            </a:r>
            <a:endParaRPr lang="en-A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>
              <a:buNone/>
            </a:pPr>
            <a:r>
              <a:rPr lang="en-AU" sz="1600" dirty="0"/>
              <a:t>Curial Jurisprudence</a:t>
            </a:r>
            <a:endParaRPr lang="en-A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7" name="Google Shape;277;p29"/>
          <p:cNvSpPr txBox="1">
            <a:spLocks noGrp="1"/>
          </p:cNvSpPr>
          <p:nvPr>
            <p:ph type="body" idx="3"/>
          </p:nvPr>
        </p:nvSpPr>
        <p:spPr>
          <a:xfrm>
            <a:off x="5783040" y="3332025"/>
            <a:ext cx="2411924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A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Yet </a:t>
            </a:r>
            <a:r>
              <a:rPr lang="en-AU" sz="1600" b="1" i="1" dirty="0">
                <a:latin typeface="Segoe UI" panose="020B0502040204020203" pitchFamily="34" charset="0"/>
                <a:cs typeface="Segoe UI" panose="020B0502040204020203" pitchFamily="34" charset="0"/>
              </a:rPr>
              <a:t>R v Richards</a:t>
            </a:r>
            <a:r>
              <a:rPr lang="en-A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 (1955), </a:t>
            </a:r>
            <a:r>
              <a:rPr lang="en-AU" sz="1600" b="1" i="1" dirty="0">
                <a:latin typeface="Segoe UI" panose="020B0502040204020203" pitchFamily="34" charset="0"/>
                <a:cs typeface="Segoe UI" panose="020B0502040204020203" pitchFamily="34" charset="0"/>
              </a:rPr>
              <a:t>Pickin</a:t>
            </a:r>
            <a:r>
              <a:rPr lang="en-AU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 (1974)</a:t>
            </a:r>
          </a:p>
          <a:p>
            <a:pPr marL="0" lvl="0" indent="0">
              <a:buNone/>
            </a:pPr>
            <a:r>
              <a:rPr lang="fr-FR" sz="1600" dirty="0" err="1">
                <a:latin typeface="Segoe UI" panose="020B0502040204020203" pitchFamily="34" charset="0"/>
                <a:cs typeface="Segoe UI" panose="020B0502040204020203" pitchFamily="34" charset="0"/>
              </a:rPr>
              <a:t>Political</a:t>
            </a:r>
            <a:r>
              <a:rPr lang="fr-FR" sz="1600" dirty="0">
                <a:latin typeface="Segoe UI" panose="020B0502040204020203" pitchFamily="34" charset="0"/>
                <a:cs typeface="Segoe UI" panose="020B0502040204020203" pitchFamily="34" charset="0"/>
              </a:rPr>
              <a:t> Jurisprudence</a:t>
            </a:r>
            <a:endParaRPr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1C9D8-805E-D5C9-450E-B9CE2D1FE36D}"/>
              </a:ext>
            </a:extLst>
          </p:cNvPr>
          <p:cNvSpPr txBox="1"/>
          <p:nvPr/>
        </p:nvSpPr>
        <p:spPr>
          <a:xfrm>
            <a:off x="1401490" y="1099602"/>
            <a:ext cx="4654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2403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" grpId="0" build="p"/>
      <p:bldP spid="276" grpId="0" build="p"/>
      <p:bldP spid="27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500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1179340" y="2908123"/>
            <a:ext cx="3308100" cy="15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600" dirty="0"/>
              <a:t>Fortify sovereignty of the High Court of Parliament, a supreme court and legislature</a:t>
            </a:r>
            <a:endParaRPr sz="1600" dirty="0"/>
          </a:p>
        </p:txBody>
      </p:sp>
      <p:sp>
        <p:nvSpPr>
          <p:cNvPr id="136" name="Google Shape;136;p19"/>
          <p:cNvSpPr txBox="1">
            <a:spLocks noGrp="1"/>
          </p:cNvSpPr>
          <p:nvPr>
            <p:ph type="title"/>
          </p:nvPr>
        </p:nvSpPr>
        <p:spPr>
          <a:xfrm>
            <a:off x="1164100" y="1608900"/>
            <a:ext cx="6815700" cy="19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4800" dirty="0"/>
              <a:t>Today</a:t>
            </a:r>
            <a:br>
              <a:rPr lang="sv-SE" sz="4800" dirty="0"/>
            </a:br>
            <a:r>
              <a:rPr lang="sv-SE" sz="3200" dirty="0"/>
              <a:t>Natural Justice in Parliament</a:t>
            </a:r>
            <a:endParaRPr sz="3200" dirty="0"/>
          </a:p>
        </p:txBody>
      </p:sp>
      <p:sp>
        <p:nvSpPr>
          <p:cNvPr id="137" name="Google Shape;137;p19"/>
          <p:cNvSpPr txBox="1">
            <a:spLocks noGrp="1"/>
          </p:cNvSpPr>
          <p:nvPr>
            <p:ph type="body" idx="2"/>
          </p:nvPr>
        </p:nvSpPr>
        <p:spPr>
          <a:xfrm>
            <a:off x="4686840" y="2908123"/>
            <a:ext cx="3308100" cy="15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AU" sz="1600" dirty="0"/>
              <a:t>Duty to act judicially - reunite authority of </a:t>
            </a:r>
            <a:r>
              <a:rPr lang="en-AU" sz="1600"/>
              <a:t>legislatures and  supreme </a:t>
            </a:r>
            <a:r>
              <a:rPr lang="en-AU" sz="1600" dirty="0"/>
              <a:t>courts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864BF2-8AA5-1325-F900-73D284E7B620}"/>
              </a:ext>
            </a:extLst>
          </p:cNvPr>
          <p:cNvSpPr txBox="1"/>
          <p:nvPr/>
        </p:nvSpPr>
        <p:spPr>
          <a:xfrm>
            <a:off x="1401490" y="1099602"/>
            <a:ext cx="4654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0668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build="p"/>
      <p:bldP spid="13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500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" name="Google Shape;354;p34" descr="photo-1434030216411-0b793f4b4173.jpg"/>
          <p:cNvPicPr preferRelativeResize="0"/>
          <p:nvPr/>
        </p:nvPicPr>
        <p:blipFill rotWithShape="1">
          <a:blip r:embed="rId3">
            <a:alphaModFix amt="11000"/>
          </a:blip>
          <a:srcRect t="28895" b="14855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34"/>
          <p:cNvSpPr txBox="1">
            <a:spLocks noGrp="1"/>
          </p:cNvSpPr>
          <p:nvPr>
            <p:ph type="ctrTitle" idx="4294967295"/>
          </p:nvPr>
        </p:nvSpPr>
        <p:spPr>
          <a:xfrm>
            <a:off x="438150" y="1895675"/>
            <a:ext cx="795655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chemeClr val="tx1"/>
                </a:solidFill>
              </a:rPr>
              <a:t>Thank You For Listening.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356" name="Google Shape;356;p34"/>
          <p:cNvSpPr txBox="1">
            <a:spLocks noGrp="1"/>
          </p:cNvSpPr>
          <p:nvPr>
            <p:ph type="subTitle" idx="4294967295"/>
          </p:nvPr>
        </p:nvSpPr>
        <p:spPr>
          <a:xfrm>
            <a:off x="2176462" y="2769725"/>
            <a:ext cx="4479925" cy="172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 can be contacted </a:t>
            </a:r>
            <a:r>
              <a:rPr lang="en" sz="1800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at </a:t>
            </a:r>
            <a:r>
              <a:rPr lang="en" sz="1800" b="1" dirty="0">
                <a:solidFill>
                  <a:schemeClr val="bg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Thomas.Spencer@usq.edu.au</a:t>
            </a:r>
            <a:endParaRPr sz="1800" b="1" dirty="0">
              <a:solidFill>
                <a:schemeClr val="bg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44868"/>
      </p:ext>
    </p:extLst>
  </p:cSld>
  <p:clrMapOvr>
    <a:masterClrMapping/>
  </p:clrMapOvr>
</p:sld>
</file>

<file path=ppt/theme/theme1.xml><?xml version="1.0" encoding="utf-8"?>
<a:theme xmlns:a="http://schemas.openxmlformats.org/drawingml/2006/main" name="Ganymede template">
  <a:themeElements>
    <a:clrScheme name="Custom 347">
      <a:dk1>
        <a:srgbClr val="182A2E"/>
      </a:dk1>
      <a:lt1>
        <a:srgbClr val="FFFFFF"/>
      </a:lt1>
      <a:dk2>
        <a:srgbClr val="182A2E"/>
      </a:dk2>
      <a:lt2>
        <a:srgbClr val="DADEE7"/>
      </a:lt2>
      <a:accent1>
        <a:srgbClr val="00C2D4"/>
      </a:accent1>
      <a:accent2>
        <a:srgbClr val="0DBAFF"/>
      </a:accent2>
      <a:accent3>
        <a:srgbClr val="BB63C9"/>
      </a:accent3>
      <a:accent4>
        <a:srgbClr val="FA3131"/>
      </a:accent4>
      <a:accent5>
        <a:srgbClr val="FFC500"/>
      </a:accent5>
      <a:accent6>
        <a:srgbClr val="95D346"/>
      </a:accent6>
      <a:hlink>
        <a:srgbClr val="182A2E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b4fff8a3-050f-428f-b966-cc56f581f9b1}" enabled="1" method="Standard" siteId="{7dfbfb93-19b6-4985-ac7e-501a37938456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194</Words>
  <Application>Microsoft Office PowerPoint</Application>
  <PresentationFormat>On-screen Show (16:9)</PresentationFormat>
  <Paragraphs>35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Didact Gothic</vt:lpstr>
      <vt:lpstr>Montserrat</vt:lpstr>
      <vt:lpstr>Segoe UI</vt:lpstr>
      <vt:lpstr>Ganymede template</vt:lpstr>
      <vt:lpstr>Article 9 of the Bill of Rights:</vt:lpstr>
      <vt:lpstr>Jurisprudence in Early Stuart England</vt:lpstr>
      <vt:lpstr>1642 – 1681:  Charles I - Locke</vt:lpstr>
      <vt:lpstr>Revolution of 1688 Article 9 of the Bill of Rights</vt:lpstr>
      <vt:lpstr>1840s Legislative Supremacy v Sovereignty of Parliament</vt:lpstr>
      <vt:lpstr>Today Natural Justice in Parliament</vt:lpstr>
      <vt:lpstr>Thank You For Listening.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9 of the Bill of Rights:</dc:title>
  <dc:creator>Thomas Spencer</dc:creator>
  <cp:lastModifiedBy>Tom</cp:lastModifiedBy>
  <cp:revision>10</cp:revision>
  <dcterms:modified xsi:type="dcterms:W3CDTF">2023-09-15T15:22:41Z</dcterms:modified>
</cp:coreProperties>
</file>