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 id="2147483733" r:id="rId2"/>
    <p:sldMasterId id="2147483747" r:id="rId3"/>
  </p:sldMasterIdLst>
  <p:notesMasterIdLst>
    <p:notesMasterId r:id="rId23"/>
  </p:notesMasterIdLst>
  <p:sldIdLst>
    <p:sldId id="648" r:id="rId4"/>
    <p:sldId id="343" r:id="rId5"/>
    <p:sldId id="268" r:id="rId6"/>
    <p:sldId id="692" r:id="rId7"/>
    <p:sldId id="682" r:id="rId8"/>
    <p:sldId id="695" r:id="rId9"/>
    <p:sldId id="696" r:id="rId10"/>
    <p:sldId id="697" r:id="rId11"/>
    <p:sldId id="699" r:id="rId12"/>
    <p:sldId id="698" r:id="rId13"/>
    <p:sldId id="700" r:id="rId14"/>
    <p:sldId id="701" r:id="rId15"/>
    <p:sldId id="694" r:id="rId16"/>
    <p:sldId id="703" r:id="rId17"/>
    <p:sldId id="702" r:id="rId18"/>
    <p:sldId id="704" r:id="rId19"/>
    <p:sldId id="685" r:id="rId20"/>
    <p:sldId id="705" r:id="rId21"/>
    <p:sldId id="32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00"/>
    <p:restoredTop sz="94545"/>
  </p:normalViewPr>
  <p:slideViewPr>
    <p:cSldViewPr snapToGrid="0" snapToObjects="1">
      <p:cViewPr varScale="1">
        <p:scale>
          <a:sx n="108" d="100"/>
          <a:sy n="108" d="100"/>
        </p:scale>
        <p:origin x="32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0D9F3F-FF92-423D-8EB6-F7CC7C94D23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58522B2-A420-45A1-863B-9A477632B6C3}">
      <dgm:prSet/>
      <dgm:spPr/>
      <dgm:t>
        <a:bodyPr/>
        <a:lstStyle/>
        <a:p>
          <a:r>
            <a:rPr lang="en-CA" b="0" i="0" dirty="0"/>
            <a:t>Freedom of expression and Canada’s Constitution</a:t>
          </a:r>
          <a:endParaRPr lang="en-US" dirty="0"/>
        </a:p>
      </dgm:t>
    </dgm:pt>
    <dgm:pt modelId="{05887EB7-90D6-455A-91D8-1CD8BFD83113}" type="sibTrans" cxnId="{FB768FE3-84A9-40BD-9D20-4127F1A08969}">
      <dgm:prSet/>
      <dgm:spPr/>
      <dgm:t>
        <a:bodyPr/>
        <a:lstStyle/>
        <a:p>
          <a:endParaRPr lang="en-US"/>
        </a:p>
      </dgm:t>
    </dgm:pt>
    <dgm:pt modelId="{FD107EB9-7A8A-42AA-A0AE-CF712B3C31DB}" type="parTrans" cxnId="{FB768FE3-84A9-40BD-9D20-4127F1A08969}">
      <dgm:prSet/>
      <dgm:spPr/>
      <dgm:t>
        <a:bodyPr/>
        <a:lstStyle/>
        <a:p>
          <a:endParaRPr lang="en-US"/>
        </a:p>
      </dgm:t>
    </dgm:pt>
    <dgm:pt modelId="{1548A8FF-A157-42B1-83EA-FD8A654B8B61}">
      <dgm:prSet/>
      <dgm:spPr/>
      <dgm:t>
        <a:bodyPr/>
        <a:lstStyle/>
        <a:p>
          <a:r>
            <a:rPr lang="en-US" b="0" i="0" dirty="0"/>
            <a:t>Recent jurisprudence of note</a:t>
          </a:r>
          <a:endParaRPr lang="en-US" dirty="0"/>
        </a:p>
      </dgm:t>
    </dgm:pt>
    <dgm:pt modelId="{497F63C2-63BA-40CF-8680-8F32697F2F82}" type="sibTrans" cxnId="{858E7D13-9A36-461B-AA72-27FFCE76C58F}">
      <dgm:prSet/>
      <dgm:spPr/>
      <dgm:t>
        <a:bodyPr/>
        <a:lstStyle/>
        <a:p>
          <a:endParaRPr lang="en-US"/>
        </a:p>
      </dgm:t>
    </dgm:pt>
    <dgm:pt modelId="{7C14F4AD-E590-49DF-8134-A6AFDCEF5AF3}" type="parTrans" cxnId="{858E7D13-9A36-461B-AA72-27FFCE76C58F}">
      <dgm:prSet/>
      <dgm:spPr/>
      <dgm:t>
        <a:bodyPr/>
        <a:lstStyle/>
        <a:p>
          <a:endParaRPr lang="en-US"/>
        </a:p>
      </dgm:t>
    </dgm:pt>
    <dgm:pt modelId="{BB217F9E-5276-4F0E-8A4A-7AADA1948AC7}">
      <dgm:prSet/>
      <dgm:spPr/>
      <dgm:t>
        <a:bodyPr/>
        <a:lstStyle/>
        <a:p>
          <a:r>
            <a:rPr lang="en-US" b="0" i="0"/>
            <a:t>Recent federal legislation of note</a:t>
          </a:r>
          <a:endParaRPr lang="en-US" dirty="0"/>
        </a:p>
      </dgm:t>
    </dgm:pt>
    <dgm:pt modelId="{096D198A-C837-46A8-9809-7D64036505A7}" type="sibTrans" cxnId="{598EEC0E-4D23-4217-A205-F33651B8EE05}">
      <dgm:prSet/>
      <dgm:spPr/>
      <dgm:t>
        <a:bodyPr/>
        <a:lstStyle/>
        <a:p>
          <a:endParaRPr lang="en-US"/>
        </a:p>
      </dgm:t>
    </dgm:pt>
    <dgm:pt modelId="{FA1A17AA-107C-4900-B580-13654B6F3FC9}" type="parTrans" cxnId="{598EEC0E-4D23-4217-A205-F33651B8EE05}">
      <dgm:prSet/>
      <dgm:spPr/>
      <dgm:t>
        <a:bodyPr/>
        <a:lstStyle/>
        <a:p>
          <a:endParaRPr lang="en-US"/>
        </a:p>
      </dgm:t>
    </dgm:pt>
    <dgm:pt modelId="{635D5CA6-4B95-409F-9E88-E67F01113102}">
      <dgm:prSet/>
      <dgm:spPr/>
      <dgm:t>
        <a:bodyPr/>
        <a:lstStyle/>
        <a:p>
          <a:r>
            <a:rPr lang="en-CA" b="0" i="0" dirty="0"/>
            <a:t>Parliamentary developments</a:t>
          </a:r>
          <a:endParaRPr lang="en-US" dirty="0"/>
        </a:p>
      </dgm:t>
    </dgm:pt>
    <dgm:pt modelId="{5D7B6E3B-D06A-4C8F-98C6-20629E397BE4}" type="sibTrans" cxnId="{2D5C30BD-1EB2-4DBD-86F1-9E3D6CBCBA49}">
      <dgm:prSet/>
      <dgm:spPr/>
      <dgm:t>
        <a:bodyPr/>
        <a:lstStyle/>
        <a:p>
          <a:endParaRPr lang="en-US"/>
        </a:p>
      </dgm:t>
    </dgm:pt>
    <dgm:pt modelId="{FC6CDAFA-6DBD-43E3-9663-51F2E31AB8A9}" type="parTrans" cxnId="{2D5C30BD-1EB2-4DBD-86F1-9E3D6CBCBA49}">
      <dgm:prSet/>
      <dgm:spPr/>
      <dgm:t>
        <a:bodyPr/>
        <a:lstStyle/>
        <a:p>
          <a:endParaRPr lang="en-US"/>
        </a:p>
      </dgm:t>
    </dgm:pt>
    <dgm:pt modelId="{F0FA16B1-C2E8-4DB5-A24B-FA5E28C0484B}">
      <dgm:prSet/>
      <dgm:spPr/>
      <dgm:t>
        <a:bodyPr/>
        <a:lstStyle/>
        <a:p>
          <a:r>
            <a:rPr lang="en-US" dirty="0"/>
            <a:t>Items on the horizon</a:t>
          </a:r>
        </a:p>
      </dgm:t>
    </dgm:pt>
    <dgm:pt modelId="{2CFC30B9-1AA5-46C6-908A-8FD69EE10D76}" type="sibTrans" cxnId="{4F6B1879-95D0-4CFA-99C3-33C6C29595CC}">
      <dgm:prSet/>
      <dgm:spPr/>
      <dgm:t>
        <a:bodyPr/>
        <a:lstStyle/>
        <a:p>
          <a:endParaRPr lang="en-US"/>
        </a:p>
      </dgm:t>
    </dgm:pt>
    <dgm:pt modelId="{CCB22548-086C-4D0C-B381-7FB11A953DAC}" type="parTrans" cxnId="{4F6B1879-95D0-4CFA-99C3-33C6C29595CC}">
      <dgm:prSet/>
      <dgm:spPr/>
      <dgm:t>
        <a:bodyPr/>
        <a:lstStyle/>
        <a:p>
          <a:endParaRPr lang="en-US"/>
        </a:p>
      </dgm:t>
    </dgm:pt>
    <dgm:pt modelId="{50E131CC-F666-41E8-BADE-05492115A78C}">
      <dgm:prSet/>
      <dgm:spPr/>
      <dgm:t>
        <a:bodyPr/>
        <a:lstStyle/>
        <a:p>
          <a:r>
            <a:rPr lang="en-US" dirty="0"/>
            <a:t>My research / things to chat about</a:t>
          </a:r>
        </a:p>
      </dgm:t>
    </dgm:pt>
    <dgm:pt modelId="{401656EF-B879-438F-83F5-E638D75F3E6C}" type="sibTrans" cxnId="{48ED6E42-5458-4452-99D6-E0E8F1C26615}">
      <dgm:prSet/>
      <dgm:spPr/>
      <dgm:t>
        <a:bodyPr/>
        <a:lstStyle/>
        <a:p>
          <a:endParaRPr lang="en-US"/>
        </a:p>
      </dgm:t>
    </dgm:pt>
    <dgm:pt modelId="{136F4CA4-D342-4818-B345-61E70EDD8D71}" type="parTrans" cxnId="{48ED6E42-5458-4452-99D6-E0E8F1C26615}">
      <dgm:prSet/>
      <dgm:spPr/>
      <dgm:t>
        <a:bodyPr/>
        <a:lstStyle/>
        <a:p>
          <a:endParaRPr lang="en-US"/>
        </a:p>
      </dgm:t>
    </dgm:pt>
    <dgm:pt modelId="{57A79CFE-A682-495D-8F15-282F45DE852E}" type="pres">
      <dgm:prSet presAssocID="{F80D9F3F-FF92-423D-8EB6-F7CC7C94D23E}" presName="vert0" presStyleCnt="0">
        <dgm:presLayoutVars>
          <dgm:dir/>
          <dgm:animOne val="branch"/>
          <dgm:animLvl val="lvl"/>
        </dgm:presLayoutVars>
      </dgm:prSet>
      <dgm:spPr/>
    </dgm:pt>
    <dgm:pt modelId="{D188495B-B389-4E44-A4D7-42F4740F4931}" type="pres">
      <dgm:prSet presAssocID="{458522B2-A420-45A1-863B-9A477632B6C3}" presName="thickLine" presStyleLbl="alignNode1" presStyleIdx="0" presStyleCnt="6"/>
      <dgm:spPr/>
    </dgm:pt>
    <dgm:pt modelId="{EB265C0B-DA01-48FD-B0F8-4C5FE4634824}" type="pres">
      <dgm:prSet presAssocID="{458522B2-A420-45A1-863B-9A477632B6C3}" presName="horz1" presStyleCnt="0"/>
      <dgm:spPr/>
    </dgm:pt>
    <dgm:pt modelId="{CDFD5A2A-E670-4B96-AEC6-0F0705859012}" type="pres">
      <dgm:prSet presAssocID="{458522B2-A420-45A1-863B-9A477632B6C3}" presName="tx1" presStyleLbl="revTx" presStyleIdx="0" presStyleCnt="6"/>
      <dgm:spPr/>
    </dgm:pt>
    <dgm:pt modelId="{547BE4DC-0662-4E6A-82C6-ECF50EA41018}" type="pres">
      <dgm:prSet presAssocID="{458522B2-A420-45A1-863B-9A477632B6C3}" presName="vert1" presStyleCnt="0"/>
      <dgm:spPr/>
    </dgm:pt>
    <dgm:pt modelId="{475696DA-F823-48E4-B3E9-5C14B3DC0746}" type="pres">
      <dgm:prSet presAssocID="{1548A8FF-A157-42B1-83EA-FD8A654B8B61}" presName="thickLine" presStyleLbl="alignNode1" presStyleIdx="1" presStyleCnt="6"/>
      <dgm:spPr/>
    </dgm:pt>
    <dgm:pt modelId="{3F78942B-1718-434C-B7E3-14B6287A2C2E}" type="pres">
      <dgm:prSet presAssocID="{1548A8FF-A157-42B1-83EA-FD8A654B8B61}" presName="horz1" presStyleCnt="0"/>
      <dgm:spPr/>
    </dgm:pt>
    <dgm:pt modelId="{1DCA9D64-CE68-4BE3-9A5B-17E12CA13BA8}" type="pres">
      <dgm:prSet presAssocID="{1548A8FF-A157-42B1-83EA-FD8A654B8B61}" presName="tx1" presStyleLbl="revTx" presStyleIdx="1" presStyleCnt="6"/>
      <dgm:spPr/>
    </dgm:pt>
    <dgm:pt modelId="{16C1EDA4-3F52-4295-969D-841BC45292D5}" type="pres">
      <dgm:prSet presAssocID="{1548A8FF-A157-42B1-83EA-FD8A654B8B61}" presName="vert1" presStyleCnt="0"/>
      <dgm:spPr/>
    </dgm:pt>
    <dgm:pt modelId="{9EE282DB-8390-448B-A00D-B755370B6F86}" type="pres">
      <dgm:prSet presAssocID="{BB217F9E-5276-4F0E-8A4A-7AADA1948AC7}" presName="thickLine" presStyleLbl="alignNode1" presStyleIdx="2" presStyleCnt="6"/>
      <dgm:spPr/>
    </dgm:pt>
    <dgm:pt modelId="{1EFCEE2F-E9BE-4CD3-BA05-85E3C0267520}" type="pres">
      <dgm:prSet presAssocID="{BB217F9E-5276-4F0E-8A4A-7AADA1948AC7}" presName="horz1" presStyleCnt="0"/>
      <dgm:spPr/>
    </dgm:pt>
    <dgm:pt modelId="{21552B09-E5B2-472B-A202-E2899B397C64}" type="pres">
      <dgm:prSet presAssocID="{BB217F9E-5276-4F0E-8A4A-7AADA1948AC7}" presName="tx1" presStyleLbl="revTx" presStyleIdx="2" presStyleCnt="6"/>
      <dgm:spPr/>
    </dgm:pt>
    <dgm:pt modelId="{211C745C-B66A-4B7A-88CF-464969D17331}" type="pres">
      <dgm:prSet presAssocID="{BB217F9E-5276-4F0E-8A4A-7AADA1948AC7}" presName="vert1" presStyleCnt="0"/>
      <dgm:spPr/>
    </dgm:pt>
    <dgm:pt modelId="{C4CA1ADA-678E-4947-9E5A-581B214D3746}" type="pres">
      <dgm:prSet presAssocID="{635D5CA6-4B95-409F-9E88-E67F01113102}" presName="thickLine" presStyleLbl="alignNode1" presStyleIdx="3" presStyleCnt="6"/>
      <dgm:spPr/>
    </dgm:pt>
    <dgm:pt modelId="{36FCE8E2-68A7-4E5F-BCD4-87B210346441}" type="pres">
      <dgm:prSet presAssocID="{635D5CA6-4B95-409F-9E88-E67F01113102}" presName="horz1" presStyleCnt="0"/>
      <dgm:spPr/>
    </dgm:pt>
    <dgm:pt modelId="{B7581161-6E9F-4919-9B3E-9938622655BE}" type="pres">
      <dgm:prSet presAssocID="{635D5CA6-4B95-409F-9E88-E67F01113102}" presName="tx1" presStyleLbl="revTx" presStyleIdx="3" presStyleCnt="6"/>
      <dgm:spPr/>
    </dgm:pt>
    <dgm:pt modelId="{B90ACD37-1C65-4D05-B552-07BB068CEFB5}" type="pres">
      <dgm:prSet presAssocID="{635D5CA6-4B95-409F-9E88-E67F01113102}" presName="vert1" presStyleCnt="0"/>
      <dgm:spPr/>
    </dgm:pt>
    <dgm:pt modelId="{04F898C5-2F80-4264-BC89-4F72A736E9CD}" type="pres">
      <dgm:prSet presAssocID="{F0FA16B1-C2E8-4DB5-A24B-FA5E28C0484B}" presName="thickLine" presStyleLbl="alignNode1" presStyleIdx="4" presStyleCnt="6"/>
      <dgm:spPr/>
    </dgm:pt>
    <dgm:pt modelId="{E1D58025-A709-464E-9D24-1B6C566C5BC0}" type="pres">
      <dgm:prSet presAssocID="{F0FA16B1-C2E8-4DB5-A24B-FA5E28C0484B}" presName="horz1" presStyleCnt="0"/>
      <dgm:spPr/>
    </dgm:pt>
    <dgm:pt modelId="{EE84AD62-4090-4615-85D3-4181517FE8B9}" type="pres">
      <dgm:prSet presAssocID="{F0FA16B1-C2E8-4DB5-A24B-FA5E28C0484B}" presName="tx1" presStyleLbl="revTx" presStyleIdx="4" presStyleCnt="6"/>
      <dgm:spPr/>
    </dgm:pt>
    <dgm:pt modelId="{7D1B02DF-28D6-40AD-8571-1D06E8E892D9}" type="pres">
      <dgm:prSet presAssocID="{F0FA16B1-C2E8-4DB5-A24B-FA5E28C0484B}" presName="vert1" presStyleCnt="0"/>
      <dgm:spPr/>
    </dgm:pt>
    <dgm:pt modelId="{749D1961-48A6-4394-A101-063500731302}" type="pres">
      <dgm:prSet presAssocID="{50E131CC-F666-41E8-BADE-05492115A78C}" presName="thickLine" presStyleLbl="alignNode1" presStyleIdx="5" presStyleCnt="6"/>
      <dgm:spPr/>
    </dgm:pt>
    <dgm:pt modelId="{FA6D0C18-A783-4D12-B658-B102C320D5D3}" type="pres">
      <dgm:prSet presAssocID="{50E131CC-F666-41E8-BADE-05492115A78C}" presName="horz1" presStyleCnt="0"/>
      <dgm:spPr/>
    </dgm:pt>
    <dgm:pt modelId="{D6A9547D-ACC4-435C-B5CF-A68ED779A236}" type="pres">
      <dgm:prSet presAssocID="{50E131CC-F666-41E8-BADE-05492115A78C}" presName="tx1" presStyleLbl="revTx" presStyleIdx="5" presStyleCnt="6"/>
      <dgm:spPr/>
    </dgm:pt>
    <dgm:pt modelId="{ACDFA098-1292-4B25-868A-B8A842B4A13E}" type="pres">
      <dgm:prSet presAssocID="{50E131CC-F666-41E8-BADE-05492115A78C}" presName="vert1" presStyleCnt="0"/>
      <dgm:spPr/>
    </dgm:pt>
  </dgm:ptLst>
  <dgm:cxnLst>
    <dgm:cxn modelId="{598EEC0E-4D23-4217-A205-F33651B8EE05}" srcId="{F80D9F3F-FF92-423D-8EB6-F7CC7C94D23E}" destId="{BB217F9E-5276-4F0E-8A4A-7AADA1948AC7}" srcOrd="2" destOrd="0" parTransId="{FA1A17AA-107C-4900-B580-13654B6F3FC9}" sibTransId="{096D198A-C837-46A8-9809-7D64036505A7}"/>
    <dgm:cxn modelId="{858E7D13-9A36-461B-AA72-27FFCE76C58F}" srcId="{F80D9F3F-FF92-423D-8EB6-F7CC7C94D23E}" destId="{1548A8FF-A157-42B1-83EA-FD8A654B8B61}" srcOrd="1" destOrd="0" parTransId="{7C14F4AD-E590-49DF-8134-A6AFDCEF5AF3}" sibTransId="{497F63C2-63BA-40CF-8680-8F32697F2F82}"/>
    <dgm:cxn modelId="{42FFE91E-A3D6-482F-9004-B22F703A7BEE}" type="presOf" srcId="{635D5CA6-4B95-409F-9E88-E67F01113102}" destId="{B7581161-6E9F-4919-9B3E-9938622655BE}" srcOrd="0" destOrd="0" presId="urn:microsoft.com/office/officeart/2008/layout/LinedList"/>
    <dgm:cxn modelId="{70D20141-6A75-4D11-BB75-6ED8541B0CF2}" type="presOf" srcId="{BB217F9E-5276-4F0E-8A4A-7AADA1948AC7}" destId="{21552B09-E5B2-472B-A202-E2899B397C64}" srcOrd="0" destOrd="0" presId="urn:microsoft.com/office/officeart/2008/layout/LinedList"/>
    <dgm:cxn modelId="{48ED6E42-5458-4452-99D6-E0E8F1C26615}" srcId="{F80D9F3F-FF92-423D-8EB6-F7CC7C94D23E}" destId="{50E131CC-F666-41E8-BADE-05492115A78C}" srcOrd="5" destOrd="0" parTransId="{136F4CA4-D342-4818-B345-61E70EDD8D71}" sibTransId="{401656EF-B879-438F-83F5-E638D75F3E6C}"/>
    <dgm:cxn modelId="{852B7144-9A22-4D8E-9277-54112992C892}" type="presOf" srcId="{F80D9F3F-FF92-423D-8EB6-F7CC7C94D23E}" destId="{57A79CFE-A682-495D-8F15-282F45DE852E}" srcOrd="0" destOrd="0" presId="urn:microsoft.com/office/officeart/2008/layout/LinedList"/>
    <dgm:cxn modelId="{5797FA60-37C1-483D-A907-9EDEA783F1FD}" type="presOf" srcId="{50E131CC-F666-41E8-BADE-05492115A78C}" destId="{D6A9547D-ACC4-435C-B5CF-A68ED779A236}" srcOrd="0" destOrd="0" presId="urn:microsoft.com/office/officeart/2008/layout/LinedList"/>
    <dgm:cxn modelId="{4F6B1879-95D0-4CFA-99C3-33C6C29595CC}" srcId="{F80D9F3F-FF92-423D-8EB6-F7CC7C94D23E}" destId="{F0FA16B1-C2E8-4DB5-A24B-FA5E28C0484B}" srcOrd="4" destOrd="0" parTransId="{CCB22548-086C-4D0C-B381-7FB11A953DAC}" sibTransId="{2CFC30B9-1AA5-46C6-908A-8FD69EE10D76}"/>
    <dgm:cxn modelId="{D53C79A0-589C-47DF-A55C-F0D0C83C56D7}" type="presOf" srcId="{1548A8FF-A157-42B1-83EA-FD8A654B8B61}" destId="{1DCA9D64-CE68-4BE3-9A5B-17E12CA13BA8}" srcOrd="0" destOrd="0" presId="urn:microsoft.com/office/officeart/2008/layout/LinedList"/>
    <dgm:cxn modelId="{2D5C30BD-1EB2-4DBD-86F1-9E3D6CBCBA49}" srcId="{F80D9F3F-FF92-423D-8EB6-F7CC7C94D23E}" destId="{635D5CA6-4B95-409F-9E88-E67F01113102}" srcOrd="3" destOrd="0" parTransId="{FC6CDAFA-6DBD-43E3-9663-51F2E31AB8A9}" sibTransId="{5D7B6E3B-D06A-4C8F-98C6-20629E397BE4}"/>
    <dgm:cxn modelId="{A7552BCD-38BC-4EF1-85F2-AD9C6810A0D2}" type="presOf" srcId="{F0FA16B1-C2E8-4DB5-A24B-FA5E28C0484B}" destId="{EE84AD62-4090-4615-85D3-4181517FE8B9}" srcOrd="0" destOrd="0" presId="urn:microsoft.com/office/officeart/2008/layout/LinedList"/>
    <dgm:cxn modelId="{FB768FE3-84A9-40BD-9D20-4127F1A08969}" srcId="{F80D9F3F-FF92-423D-8EB6-F7CC7C94D23E}" destId="{458522B2-A420-45A1-863B-9A477632B6C3}" srcOrd="0" destOrd="0" parTransId="{FD107EB9-7A8A-42AA-A0AE-CF712B3C31DB}" sibTransId="{05887EB7-90D6-455A-91D8-1CD8BFD83113}"/>
    <dgm:cxn modelId="{0D5657F8-09BE-4012-A707-02C293F457CE}" type="presOf" srcId="{458522B2-A420-45A1-863B-9A477632B6C3}" destId="{CDFD5A2A-E670-4B96-AEC6-0F0705859012}" srcOrd="0" destOrd="0" presId="urn:microsoft.com/office/officeart/2008/layout/LinedList"/>
    <dgm:cxn modelId="{A1F34289-6C48-4562-ADC9-F5135F99A6C8}" type="presParOf" srcId="{57A79CFE-A682-495D-8F15-282F45DE852E}" destId="{D188495B-B389-4E44-A4D7-42F4740F4931}" srcOrd="0" destOrd="0" presId="urn:microsoft.com/office/officeart/2008/layout/LinedList"/>
    <dgm:cxn modelId="{809622B4-59CD-44A8-81A1-8FB82B9BF081}" type="presParOf" srcId="{57A79CFE-A682-495D-8F15-282F45DE852E}" destId="{EB265C0B-DA01-48FD-B0F8-4C5FE4634824}" srcOrd="1" destOrd="0" presId="urn:microsoft.com/office/officeart/2008/layout/LinedList"/>
    <dgm:cxn modelId="{4EC9EC68-22C1-4A50-A911-3E1688214207}" type="presParOf" srcId="{EB265C0B-DA01-48FD-B0F8-4C5FE4634824}" destId="{CDFD5A2A-E670-4B96-AEC6-0F0705859012}" srcOrd="0" destOrd="0" presId="urn:microsoft.com/office/officeart/2008/layout/LinedList"/>
    <dgm:cxn modelId="{10D6003E-E2EE-4172-B76D-537C9BC100AD}" type="presParOf" srcId="{EB265C0B-DA01-48FD-B0F8-4C5FE4634824}" destId="{547BE4DC-0662-4E6A-82C6-ECF50EA41018}" srcOrd="1" destOrd="0" presId="urn:microsoft.com/office/officeart/2008/layout/LinedList"/>
    <dgm:cxn modelId="{A75A301B-CD90-4B11-8F74-7F9D45490264}" type="presParOf" srcId="{57A79CFE-A682-495D-8F15-282F45DE852E}" destId="{475696DA-F823-48E4-B3E9-5C14B3DC0746}" srcOrd="2" destOrd="0" presId="urn:microsoft.com/office/officeart/2008/layout/LinedList"/>
    <dgm:cxn modelId="{C5F401D7-21F4-4188-A544-EE1F8C5E1183}" type="presParOf" srcId="{57A79CFE-A682-495D-8F15-282F45DE852E}" destId="{3F78942B-1718-434C-B7E3-14B6287A2C2E}" srcOrd="3" destOrd="0" presId="urn:microsoft.com/office/officeart/2008/layout/LinedList"/>
    <dgm:cxn modelId="{8CA21F01-051B-463C-920A-3C3A637337D4}" type="presParOf" srcId="{3F78942B-1718-434C-B7E3-14B6287A2C2E}" destId="{1DCA9D64-CE68-4BE3-9A5B-17E12CA13BA8}" srcOrd="0" destOrd="0" presId="urn:microsoft.com/office/officeart/2008/layout/LinedList"/>
    <dgm:cxn modelId="{B54572A6-547D-4970-99DC-666A9AFC769C}" type="presParOf" srcId="{3F78942B-1718-434C-B7E3-14B6287A2C2E}" destId="{16C1EDA4-3F52-4295-969D-841BC45292D5}" srcOrd="1" destOrd="0" presId="urn:microsoft.com/office/officeart/2008/layout/LinedList"/>
    <dgm:cxn modelId="{AB2CA6A3-3F43-483B-AC4C-81ECB2344670}" type="presParOf" srcId="{57A79CFE-A682-495D-8F15-282F45DE852E}" destId="{9EE282DB-8390-448B-A00D-B755370B6F86}" srcOrd="4" destOrd="0" presId="urn:microsoft.com/office/officeart/2008/layout/LinedList"/>
    <dgm:cxn modelId="{6C3A073E-3FE4-488D-819E-67397732CF55}" type="presParOf" srcId="{57A79CFE-A682-495D-8F15-282F45DE852E}" destId="{1EFCEE2F-E9BE-4CD3-BA05-85E3C0267520}" srcOrd="5" destOrd="0" presId="urn:microsoft.com/office/officeart/2008/layout/LinedList"/>
    <dgm:cxn modelId="{FE7F0BC0-B7FD-4805-AE9E-A2C33CA68762}" type="presParOf" srcId="{1EFCEE2F-E9BE-4CD3-BA05-85E3C0267520}" destId="{21552B09-E5B2-472B-A202-E2899B397C64}" srcOrd="0" destOrd="0" presId="urn:microsoft.com/office/officeart/2008/layout/LinedList"/>
    <dgm:cxn modelId="{86B9E880-00D1-4F11-BFF7-8AB8898D5D7B}" type="presParOf" srcId="{1EFCEE2F-E9BE-4CD3-BA05-85E3C0267520}" destId="{211C745C-B66A-4B7A-88CF-464969D17331}" srcOrd="1" destOrd="0" presId="urn:microsoft.com/office/officeart/2008/layout/LinedList"/>
    <dgm:cxn modelId="{F260AD54-F923-45E5-88C0-B833348D120A}" type="presParOf" srcId="{57A79CFE-A682-495D-8F15-282F45DE852E}" destId="{C4CA1ADA-678E-4947-9E5A-581B214D3746}" srcOrd="6" destOrd="0" presId="urn:microsoft.com/office/officeart/2008/layout/LinedList"/>
    <dgm:cxn modelId="{92F70C7D-2C6D-4BFD-913B-5759D64208DA}" type="presParOf" srcId="{57A79CFE-A682-495D-8F15-282F45DE852E}" destId="{36FCE8E2-68A7-4E5F-BCD4-87B210346441}" srcOrd="7" destOrd="0" presId="urn:microsoft.com/office/officeart/2008/layout/LinedList"/>
    <dgm:cxn modelId="{A41EA911-AAEC-4415-A79B-1596204B6EF2}" type="presParOf" srcId="{36FCE8E2-68A7-4E5F-BCD4-87B210346441}" destId="{B7581161-6E9F-4919-9B3E-9938622655BE}" srcOrd="0" destOrd="0" presId="urn:microsoft.com/office/officeart/2008/layout/LinedList"/>
    <dgm:cxn modelId="{BFB0B502-C063-4F5C-A4AB-0833D904300C}" type="presParOf" srcId="{36FCE8E2-68A7-4E5F-BCD4-87B210346441}" destId="{B90ACD37-1C65-4D05-B552-07BB068CEFB5}" srcOrd="1" destOrd="0" presId="urn:microsoft.com/office/officeart/2008/layout/LinedList"/>
    <dgm:cxn modelId="{8F7D5321-989E-4F76-AE1D-EA2886D5B962}" type="presParOf" srcId="{57A79CFE-A682-495D-8F15-282F45DE852E}" destId="{04F898C5-2F80-4264-BC89-4F72A736E9CD}" srcOrd="8" destOrd="0" presId="urn:microsoft.com/office/officeart/2008/layout/LinedList"/>
    <dgm:cxn modelId="{615676C1-B4A8-498C-831B-8B5F9C009A27}" type="presParOf" srcId="{57A79CFE-A682-495D-8F15-282F45DE852E}" destId="{E1D58025-A709-464E-9D24-1B6C566C5BC0}" srcOrd="9" destOrd="0" presId="urn:microsoft.com/office/officeart/2008/layout/LinedList"/>
    <dgm:cxn modelId="{B22A1B6B-426A-4BEB-B2A6-54ADE65101B1}" type="presParOf" srcId="{E1D58025-A709-464E-9D24-1B6C566C5BC0}" destId="{EE84AD62-4090-4615-85D3-4181517FE8B9}" srcOrd="0" destOrd="0" presId="urn:microsoft.com/office/officeart/2008/layout/LinedList"/>
    <dgm:cxn modelId="{25DD8634-A2EB-42F2-83AE-480AD8202EFD}" type="presParOf" srcId="{E1D58025-A709-464E-9D24-1B6C566C5BC0}" destId="{7D1B02DF-28D6-40AD-8571-1D06E8E892D9}" srcOrd="1" destOrd="0" presId="urn:microsoft.com/office/officeart/2008/layout/LinedList"/>
    <dgm:cxn modelId="{5309770F-1D08-4AE8-A51E-3AE6D0235230}" type="presParOf" srcId="{57A79CFE-A682-495D-8F15-282F45DE852E}" destId="{749D1961-48A6-4394-A101-063500731302}" srcOrd="10" destOrd="0" presId="urn:microsoft.com/office/officeart/2008/layout/LinedList"/>
    <dgm:cxn modelId="{87C329BB-DBA7-44C3-B089-6D146F769002}" type="presParOf" srcId="{57A79CFE-A682-495D-8F15-282F45DE852E}" destId="{FA6D0C18-A783-4D12-B658-B102C320D5D3}" srcOrd="11" destOrd="0" presId="urn:microsoft.com/office/officeart/2008/layout/LinedList"/>
    <dgm:cxn modelId="{F15C4B05-3352-47F1-9627-6C95AADEBE47}" type="presParOf" srcId="{FA6D0C18-A783-4D12-B658-B102C320D5D3}" destId="{D6A9547D-ACC4-435C-B5CF-A68ED779A236}" srcOrd="0" destOrd="0" presId="urn:microsoft.com/office/officeart/2008/layout/LinedList"/>
    <dgm:cxn modelId="{016ABDB2-4CE5-47EE-BF4C-C46BC07679AC}" type="presParOf" srcId="{FA6D0C18-A783-4D12-B658-B102C320D5D3}" destId="{ACDFA098-1292-4B25-868A-B8A842B4A13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8495B-B389-4E44-A4D7-42F4740F4931}">
      <dsp:nvSpPr>
        <dsp:cNvPr id="0" name=""/>
        <dsp:cNvSpPr/>
      </dsp:nvSpPr>
      <dsp:spPr>
        <a:xfrm>
          <a:off x="0" y="2483"/>
          <a:ext cx="481717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FD5A2A-E670-4B96-AEC6-0F0705859012}">
      <dsp:nvSpPr>
        <dsp:cNvPr id="0" name=""/>
        <dsp:cNvSpPr/>
      </dsp:nvSpPr>
      <dsp:spPr>
        <a:xfrm>
          <a:off x="0" y="2483"/>
          <a:ext cx="4817176" cy="846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CA" sz="2300" b="0" i="0" kern="1200" dirty="0"/>
            <a:t>Freedom of expression and Canada’s Constitution</a:t>
          </a:r>
          <a:endParaRPr lang="en-US" sz="2300" kern="1200" dirty="0"/>
        </a:p>
      </dsp:txBody>
      <dsp:txXfrm>
        <a:off x="0" y="2483"/>
        <a:ext cx="4817176" cy="846746"/>
      </dsp:txXfrm>
    </dsp:sp>
    <dsp:sp modelId="{475696DA-F823-48E4-B3E9-5C14B3DC0746}">
      <dsp:nvSpPr>
        <dsp:cNvPr id="0" name=""/>
        <dsp:cNvSpPr/>
      </dsp:nvSpPr>
      <dsp:spPr>
        <a:xfrm>
          <a:off x="0" y="849229"/>
          <a:ext cx="481717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CA9D64-CE68-4BE3-9A5B-17E12CA13BA8}">
      <dsp:nvSpPr>
        <dsp:cNvPr id="0" name=""/>
        <dsp:cNvSpPr/>
      </dsp:nvSpPr>
      <dsp:spPr>
        <a:xfrm>
          <a:off x="0" y="849229"/>
          <a:ext cx="4817176" cy="846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dirty="0"/>
            <a:t>Recent jurisprudence of note</a:t>
          </a:r>
          <a:endParaRPr lang="en-US" sz="2300" kern="1200" dirty="0"/>
        </a:p>
      </dsp:txBody>
      <dsp:txXfrm>
        <a:off x="0" y="849229"/>
        <a:ext cx="4817176" cy="846746"/>
      </dsp:txXfrm>
    </dsp:sp>
    <dsp:sp modelId="{9EE282DB-8390-448B-A00D-B755370B6F86}">
      <dsp:nvSpPr>
        <dsp:cNvPr id="0" name=""/>
        <dsp:cNvSpPr/>
      </dsp:nvSpPr>
      <dsp:spPr>
        <a:xfrm>
          <a:off x="0" y="1695975"/>
          <a:ext cx="481717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552B09-E5B2-472B-A202-E2899B397C64}">
      <dsp:nvSpPr>
        <dsp:cNvPr id="0" name=""/>
        <dsp:cNvSpPr/>
      </dsp:nvSpPr>
      <dsp:spPr>
        <a:xfrm>
          <a:off x="0" y="1695975"/>
          <a:ext cx="4817176" cy="846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a:t>Recent federal legislation of note</a:t>
          </a:r>
          <a:endParaRPr lang="en-US" sz="2300" kern="1200" dirty="0"/>
        </a:p>
      </dsp:txBody>
      <dsp:txXfrm>
        <a:off x="0" y="1695975"/>
        <a:ext cx="4817176" cy="846746"/>
      </dsp:txXfrm>
    </dsp:sp>
    <dsp:sp modelId="{C4CA1ADA-678E-4947-9E5A-581B214D3746}">
      <dsp:nvSpPr>
        <dsp:cNvPr id="0" name=""/>
        <dsp:cNvSpPr/>
      </dsp:nvSpPr>
      <dsp:spPr>
        <a:xfrm>
          <a:off x="0" y="2542721"/>
          <a:ext cx="481717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581161-6E9F-4919-9B3E-9938622655BE}">
      <dsp:nvSpPr>
        <dsp:cNvPr id="0" name=""/>
        <dsp:cNvSpPr/>
      </dsp:nvSpPr>
      <dsp:spPr>
        <a:xfrm>
          <a:off x="0" y="2542721"/>
          <a:ext cx="4817176" cy="846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CA" sz="2300" b="0" i="0" kern="1200" dirty="0"/>
            <a:t>Parliamentary developments</a:t>
          </a:r>
          <a:endParaRPr lang="en-US" sz="2300" kern="1200" dirty="0"/>
        </a:p>
      </dsp:txBody>
      <dsp:txXfrm>
        <a:off x="0" y="2542721"/>
        <a:ext cx="4817176" cy="846746"/>
      </dsp:txXfrm>
    </dsp:sp>
    <dsp:sp modelId="{04F898C5-2F80-4264-BC89-4F72A736E9CD}">
      <dsp:nvSpPr>
        <dsp:cNvPr id="0" name=""/>
        <dsp:cNvSpPr/>
      </dsp:nvSpPr>
      <dsp:spPr>
        <a:xfrm>
          <a:off x="0" y="3389468"/>
          <a:ext cx="481717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84AD62-4090-4615-85D3-4181517FE8B9}">
      <dsp:nvSpPr>
        <dsp:cNvPr id="0" name=""/>
        <dsp:cNvSpPr/>
      </dsp:nvSpPr>
      <dsp:spPr>
        <a:xfrm>
          <a:off x="0" y="3389468"/>
          <a:ext cx="4817176" cy="846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Items on the horizon</a:t>
          </a:r>
        </a:p>
      </dsp:txBody>
      <dsp:txXfrm>
        <a:off x="0" y="3389468"/>
        <a:ext cx="4817176" cy="846746"/>
      </dsp:txXfrm>
    </dsp:sp>
    <dsp:sp modelId="{749D1961-48A6-4394-A101-063500731302}">
      <dsp:nvSpPr>
        <dsp:cNvPr id="0" name=""/>
        <dsp:cNvSpPr/>
      </dsp:nvSpPr>
      <dsp:spPr>
        <a:xfrm>
          <a:off x="0" y="4236214"/>
          <a:ext cx="481717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A9547D-ACC4-435C-B5CF-A68ED779A236}">
      <dsp:nvSpPr>
        <dsp:cNvPr id="0" name=""/>
        <dsp:cNvSpPr/>
      </dsp:nvSpPr>
      <dsp:spPr>
        <a:xfrm>
          <a:off x="0" y="4236214"/>
          <a:ext cx="4817176" cy="846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My research / things to chat about</a:t>
          </a:r>
        </a:p>
      </dsp:txBody>
      <dsp:txXfrm>
        <a:off x="0" y="4236214"/>
        <a:ext cx="4817176" cy="84674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C0BF67-4FA9-1B44-8C22-8723898DC062}" type="datetimeFigureOut">
              <a:rPr lang="en-US" smtClean="0"/>
              <a:pPr/>
              <a:t>9/14/23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F53725-9738-C94F-8D94-24E146AFB237}" type="slidenum">
              <a:rPr lang="en-US" smtClean="0"/>
              <a:pPr/>
              <a:t>‹#›</a:t>
            </a:fld>
            <a:endParaRPr lang="en-US"/>
          </a:p>
        </p:txBody>
      </p:sp>
    </p:spTree>
    <p:extLst>
      <p:ext uri="{BB962C8B-B14F-4D97-AF65-F5344CB8AC3E}">
        <p14:creationId xmlns:p14="http://schemas.microsoft.com/office/powerpoint/2010/main" val="38572592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4A5028-1B58-BE49-8E0A-B7019E9B0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052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C17A69-328F-5D41-B0A9-E540F2C20CCD}" type="datetimeFigureOut">
              <a:rPr lang="en-US" smtClean="0"/>
              <a:t>9/14/23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F3E06-3856-774E-AF00-AA491EA28460}" type="slidenum">
              <a:rPr lang="en-US" smtClean="0"/>
              <a:t>‹#›</a:t>
            </a:fld>
            <a:endParaRPr lang="en-US"/>
          </a:p>
        </p:txBody>
      </p:sp>
    </p:spTree>
    <p:extLst>
      <p:ext uri="{BB962C8B-B14F-4D97-AF65-F5344CB8AC3E}">
        <p14:creationId xmlns:p14="http://schemas.microsoft.com/office/powerpoint/2010/main" val="142078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17A69-328F-5D41-B0A9-E540F2C20CCD}" type="datetimeFigureOut">
              <a:rPr lang="en-US" smtClean="0"/>
              <a:t>9/14/23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F3E06-3856-774E-AF00-AA491EA28460}" type="slidenum">
              <a:rPr lang="en-US" smtClean="0"/>
              <a:t>‹#›</a:t>
            </a:fld>
            <a:endParaRPr lang="en-US"/>
          </a:p>
        </p:txBody>
      </p:sp>
    </p:spTree>
    <p:extLst>
      <p:ext uri="{BB962C8B-B14F-4D97-AF65-F5344CB8AC3E}">
        <p14:creationId xmlns:p14="http://schemas.microsoft.com/office/powerpoint/2010/main" val="3447624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17A69-328F-5D41-B0A9-E540F2C20CCD}" type="datetimeFigureOut">
              <a:rPr lang="en-US" smtClean="0"/>
              <a:t>9/14/23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F3E06-3856-774E-AF00-AA491EA28460}" type="slidenum">
              <a:rPr lang="en-US" smtClean="0"/>
              <a:t>‹#›</a:t>
            </a:fld>
            <a:endParaRPr lang="en-US"/>
          </a:p>
        </p:txBody>
      </p:sp>
    </p:spTree>
    <p:extLst>
      <p:ext uri="{BB962C8B-B14F-4D97-AF65-F5344CB8AC3E}">
        <p14:creationId xmlns:p14="http://schemas.microsoft.com/office/powerpoint/2010/main" val="3671311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7" descr="horizon.png">
            <a:extLst>
              <a:ext uri="{FF2B5EF4-FFF2-40B4-BE49-F238E27FC236}">
                <a16:creationId xmlns:a16="http://schemas.microsoft.com/office/drawing/2014/main" id="{7A8D8577-F188-4E83-86D5-1ADBF59C2835}"/>
              </a:ext>
            </a:extLst>
          </p:cNvPr>
          <p:cNvPicPr>
            <a:picLocks noChangeAspect="1"/>
          </p:cNvPicPr>
          <p:nvPr/>
        </p:nvPicPr>
        <p:blipFill>
          <a:blip r:embed="rId2" cstate="email">
            <a:extLst>
              <a:ext uri="{28A0092B-C50C-407E-A947-70E740481C1C}">
                <a14:useLocalDpi xmlns:a14="http://schemas.microsoft.com/office/drawing/2010/main"/>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275"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90"/>
            <a:ext cx="7772400" cy="1470025"/>
          </a:xfrm>
        </p:spPr>
        <p:txBody>
          <a:bodyPr/>
          <a:lstStyle>
            <a:lvl1pPr algn="ctr">
              <a:defRPr sz="2400"/>
            </a:lvl1p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487BC408-926F-4074-9BF4-F8EA9C24CD1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FF8D33C-8E94-41D9-8976-9A187CC1963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312FAD6-13C7-45E3-8B90-B283B86681F9}"/>
              </a:ext>
            </a:extLst>
          </p:cNvPr>
          <p:cNvSpPr>
            <a:spLocks noGrp="1"/>
          </p:cNvSpPr>
          <p:nvPr>
            <p:ph type="sldNum" sz="quarter" idx="12"/>
          </p:nvPr>
        </p:nvSpPr>
        <p:spPr/>
        <p:txBody>
          <a:bodyPr/>
          <a:lstStyle>
            <a:lvl1pPr>
              <a:defRPr/>
            </a:lvl1pPr>
          </a:lstStyle>
          <a:p>
            <a:fld id="{166D1665-9C46-445D-9D31-67008BCA7D66}" type="slidenum">
              <a:rPr lang="en-US" altLang="en-US"/>
              <a:pPr/>
              <a:t>‹#›</a:t>
            </a:fld>
            <a:endParaRPr lang="en-US" altLang="en-US"/>
          </a:p>
        </p:txBody>
      </p:sp>
    </p:spTree>
    <p:extLst>
      <p:ext uri="{BB962C8B-B14F-4D97-AF65-F5344CB8AC3E}">
        <p14:creationId xmlns:p14="http://schemas.microsoft.com/office/powerpoint/2010/main" val="3206472325"/>
      </p:ext>
    </p:extLst>
  </p:cSld>
  <p:clrMapOvr>
    <a:masterClrMapping/>
  </p:clrMapOvr>
  <p:transition spd="slow" advTm="1000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idx="1"/>
          </p:nvPr>
        </p:nvSpPr>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10"/>
          </p:nvPr>
        </p:nvSpPr>
        <p:spPr/>
        <p:txBody>
          <a:bodyPr/>
          <a:lstStyle/>
          <a:p>
            <a:fld id="{3429DC0D-7B06-8E45-83F9-5FD475D55889}" type="datetimeFigureOut">
              <a:rPr lang="en-US" smtClean="0"/>
              <a:pPr/>
              <a:t>9/14/23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09AF4-A54D-9B44-A627-E0144A609DA6}" type="slidenum">
              <a:rPr lang="en-US" smtClean="0"/>
              <a:pPr/>
              <a:t>‹#›</a:t>
            </a:fld>
            <a:endParaRPr lang="en-US"/>
          </a:p>
        </p:txBody>
      </p:sp>
    </p:spTree>
    <p:extLst>
      <p:ext uri="{BB962C8B-B14F-4D97-AF65-F5344CB8AC3E}">
        <p14:creationId xmlns:p14="http://schemas.microsoft.com/office/powerpoint/2010/main" val="1722361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0CE41-0365-49A7-871C-1635E3108FA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A191852-F6D0-4AA7-82CD-DBAA5D96F38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F745D97-E2BB-44A5-9F0D-12D54288F83C}"/>
              </a:ext>
            </a:extLst>
          </p:cNvPr>
          <p:cNvSpPr>
            <a:spLocks noGrp="1"/>
          </p:cNvSpPr>
          <p:nvPr>
            <p:ph type="dt" sz="half" idx="10"/>
          </p:nvPr>
        </p:nvSpPr>
        <p:spPr/>
        <p:txBody>
          <a:bodyPr/>
          <a:lstStyle/>
          <a:p>
            <a:pPr>
              <a:defRPr/>
            </a:pPr>
            <a:r>
              <a:rPr lang="en-CA"/>
              <a:t>Procedural Services</a:t>
            </a:r>
          </a:p>
        </p:txBody>
      </p:sp>
      <p:sp>
        <p:nvSpPr>
          <p:cNvPr id="5" name="Footer Placeholder 4">
            <a:extLst>
              <a:ext uri="{FF2B5EF4-FFF2-40B4-BE49-F238E27FC236}">
                <a16:creationId xmlns:a16="http://schemas.microsoft.com/office/drawing/2014/main" id="{B63C1DE0-0DD6-4269-91D8-56261AA72C21}"/>
              </a:ext>
            </a:extLst>
          </p:cNvPr>
          <p:cNvSpPr>
            <a:spLocks noGrp="1"/>
          </p:cNvSpPr>
          <p:nvPr>
            <p:ph type="ftr" sz="quarter" idx="11"/>
          </p:nvPr>
        </p:nvSpPr>
        <p:spPr/>
        <p:txBody>
          <a:bodyPr/>
          <a:lstStyle/>
          <a:p>
            <a:pPr>
              <a:defRPr/>
            </a:pPr>
            <a:fld id="{B00D790E-C612-427D-A78B-853776B7319A}" type="slidenum">
              <a:rPr lang="en-CA" smtClean="0"/>
              <a:pPr>
                <a:defRPr/>
              </a:pPr>
              <a:t>‹#›</a:t>
            </a:fld>
            <a:endParaRPr lang="en-CA" dirty="0"/>
          </a:p>
        </p:txBody>
      </p:sp>
      <p:sp>
        <p:nvSpPr>
          <p:cNvPr id="6" name="Slide Number Placeholder 5">
            <a:extLst>
              <a:ext uri="{FF2B5EF4-FFF2-40B4-BE49-F238E27FC236}">
                <a16:creationId xmlns:a16="http://schemas.microsoft.com/office/drawing/2014/main" id="{B422C55F-C4EF-43EA-9AF8-B532770A3D70}"/>
              </a:ext>
            </a:extLst>
          </p:cNvPr>
          <p:cNvSpPr>
            <a:spLocks noGrp="1"/>
          </p:cNvSpPr>
          <p:nvPr>
            <p:ph type="sldNum" sz="quarter" idx="12"/>
          </p:nvPr>
        </p:nvSpPr>
        <p:spPr/>
        <p:txBody>
          <a:bodyPr/>
          <a:lstStyle/>
          <a:p>
            <a:pPr>
              <a:defRPr/>
            </a:pPr>
            <a:r>
              <a:rPr lang="en-CA"/>
              <a:t>Services de la procédure</a:t>
            </a:r>
          </a:p>
        </p:txBody>
      </p:sp>
    </p:spTree>
    <p:extLst>
      <p:ext uri="{BB962C8B-B14F-4D97-AF65-F5344CB8AC3E}">
        <p14:creationId xmlns:p14="http://schemas.microsoft.com/office/powerpoint/2010/main" val="3181374178"/>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7568-9A73-47A7-80D3-A651408A83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21EE11-5E86-4927-A092-4802A056B2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D21396-26A3-4F3E-8406-CDD6C35D1D68}"/>
              </a:ext>
            </a:extLst>
          </p:cNvPr>
          <p:cNvSpPr>
            <a:spLocks noGrp="1"/>
          </p:cNvSpPr>
          <p:nvPr>
            <p:ph type="dt" sz="half" idx="10"/>
          </p:nvPr>
        </p:nvSpPr>
        <p:spPr/>
        <p:txBody>
          <a:bodyPr/>
          <a:lstStyle/>
          <a:p>
            <a:pPr>
              <a:defRPr/>
            </a:pPr>
            <a:r>
              <a:rPr lang="en-CA"/>
              <a:t>Procedural Services</a:t>
            </a:r>
          </a:p>
        </p:txBody>
      </p:sp>
      <p:sp>
        <p:nvSpPr>
          <p:cNvPr id="5" name="Footer Placeholder 4">
            <a:extLst>
              <a:ext uri="{FF2B5EF4-FFF2-40B4-BE49-F238E27FC236}">
                <a16:creationId xmlns:a16="http://schemas.microsoft.com/office/drawing/2014/main" id="{500E669F-DD24-409F-BB94-081A4015097E}"/>
              </a:ext>
            </a:extLst>
          </p:cNvPr>
          <p:cNvSpPr>
            <a:spLocks noGrp="1"/>
          </p:cNvSpPr>
          <p:nvPr>
            <p:ph type="ftr" sz="quarter" idx="11"/>
          </p:nvPr>
        </p:nvSpPr>
        <p:spPr/>
        <p:txBody>
          <a:bodyPr/>
          <a:lstStyle/>
          <a:p>
            <a:pPr>
              <a:defRPr/>
            </a:pPr>
            <a:fld id="{B00D790E-C612-427D-A78B-853776B7319A}" type="slidenum">
              <a:rPr lang="en-CA" smtClean="0"/>
              <a:pPr>
                <a:defRPr/>
              </a:pPr>
              <a:t>‹#›</a:t>
            </a:fld>
            <a:endParaRPr lang="en-CA" dirty="0"/>
          </a:p>
        </p:txBody>
      </p:sp>
      <p:sp>
        <p:nvSpPr>
          <p:cNvPr id="6" name="Slide Number Placeholder 5">
            <a:extLst>
              <a:ext uri="{FF2B5EF4-FFF2-40B4-BE49-F238E27FC236}">
                <a16:creationId xmlns:a16="http://schemas.microsoft.com/office/drawing/2014/main" id="{C4508D91-01E0-468E-A168-0EFE4C7BFE93}"/>
              </a:ext>
            </a:extLst>
          </p:cNvPr>
          <p:cNvSpPr>
            <a:spLocks noGrp="1"/>
          </p:cNvSpPr>
          <p:nvPr>
            <p:ph type="sldNum" sz="quarter" idx="12"/>
          </p:nvPr>
        </p:nvSpPr>
        <p:spPr/>
        <p:txBody>
          <a:bodyPr/>
          <a:lstStyle/>
          <a:p>
            <a:pPr>
              <a:defRPr/>
            </a:pPr>
            <a:r>
              <a:rPr lang="en-CA"/>
              <a:t>Services de la procédure</a:t>
            </a:r>
          </a:p>
        </p:txBody>
      </p:sp>
    </p:spTree>
    <p:extLst>
      <p:ext uri="{BB962C8B-B14F-4D97-AF65-F5344CB8AC3E}">
        <p14:creationId xmlns:p14="http://schemas.microsoft.com/office/powerpoint/2010/main" val="373618565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E2BDD-8780-4CF2-A7A5-6A39F5DF7A3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FDAE7EF-0796-4424-BF02-3EA2304B319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64AA6-491E-4914-82FF-62920F4A8299}"/>
              </a:ext>
            </a:extLst>
          </p:cNvPr>
          <p:cNvSpPr>
            <a:spLocks noGrp="1"/>
          </p:cNvSpPr>
          <p:nvPr>
            <p:ph type="dt" sz="half" idx="10"/>
          </p:nvPr>
        </p:nvSpPr>
        <p:spPr/>
        <p:txBody>
          <a:bodyPr/>
          <a:lstStyle/>
          <a:p>
            <a:pPr>
              <a:defRPr/>
            </a:pPr>
            <a:r>
              <a:rPr lang="en-CA"/>
              <a:t>Procedural Services</a:t>
            </a:r>
          </a:p>
        </p:txBody>
      </p:sp>
      <p:sp>
        <p:nvSpPr>
          <p:cNvPr id="5" name="Footer Placeholder 4">
            <a:extLst>
              <a:ext uri="{FF2B5EF4-FFF2-40B4-BE49-F238E27FC236}">
                <a16:creationId xmlns:a16="http://schemas.microsoft.com/office/drawing/2014/main" id="{B0BF40B9-341B-4CCC-A4BA-35F6051FD4AE}"/>
              </a:ext>
            </a:extLst>
          </p:cNvPr>
          <p:cNvSpPr>
            <a:spLocks noGrp="1"/>
          </p:cNvSpPr>
          <p:nvPr>
            <p:ph type="ftr" sz="quarter" idx="11"/>
          </p:nvPr>
        </p:nvSpPr>
        <p:spPr/>
        <p:txBody>
          <a:bodyPr/>
          <a:lstStyle/>
          <a:p>
            <a:pPr>
              <a:defRPr/>
            </a:pPr>
            <a:fld id="{B00D790E-C612-427D-A78B-853776B7319A}" type="slidenum">
              <a:rPr lang="en-CA" smtClean="0"/>
              <a:pPr>
                <a:defRPr/>
              </a:pPr>
              <a:t>‹#›</a:t>
            </a:fld>
            <a:endParaRPr lang="en-CA" dirty="0"/>
          </a:p>
        </p:txBody>
      </p:sp>
      <p:sp>
        <p:nvSpPr>
          <p:cNvPr id="6" name="Slide Number Placeholder 5">
            <a:extLst>
              <a:ext uri="{FF2B5EF4-FFF2-40B4-BE49-F238E27FC236}">
                <a16:creationId xmlns:a16="http://schemas.microsoft.com/office/drawing/2014/main" id="{A1D8E486-0310-4FA2-858D-3CAE9C61ABF2}"/>
              </a:ext>
            </a:extLst>
          </p:cNvPr>
          <p:cNvSpPr>
            <a:spLocks noGrp="1"/>
          </p:cNvSpPr>
          <p:nvPr>
            <p:ph type="sldNum" sz="quarter" idx="12"/>
          </p:nvPr>
        </p:nvSpPr>
        <p:spPr/>
        <p:txBody>
          <a:bodyPr/>
          <a:lstStyle/>
          <a:p>
            <a:pPr>
              <a:defRPr/>
            </a:pPr>
            <a:r>
              <a:rPr lang="en-CA"/>
              <a:t>Services de la procédure</a:t>
            </a:r>
          </a:p>
        </p:txBody>
      </p:sp>
    </p:spTree>
    <p:extLst>
      <p:ext uri="{BB962C8B-B14F-4D97-AF65-F5344CB8AC3E}">
        <p14:creationId xmlns:p14="http://schemas.microsoft.com/office/powerpoint/2010/main" val="173561891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A5D00-3A9F-419F-A54E-59E369AF64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B41674-BE12-4037-8D57-33E1BD63C2E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564CF3-9929-4BA9-8E34-EB32BB78A91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7C9B40-6A72-4C60-80DA-6BD3E56C15F2}"/>
              </a:ext>
            </a:extLst>
          </p:cNvPr>
          <p:cNvSpPr>
            <a:spLocks noGrp="1"/>
          </p:cNvSpPr>
          <p:nvPr>
            <p:ph type="dt" sz="half" idx="10"/>
          </p:nvPr>
        </p:nvSpPr>
        <p:spPr/>
        <p:txBody>
          <a:bodyPr/>
          <a:lstStyle/>
          <a:p>
            <a:pPr>
              <a:defRPr/>
            </a:pPr>
            <a:r>
              <a:rPr lang="en-CA"/>
              <a:t>Procedural Services</a:t>
            </a:r>
          </a:p>
        </p:txBody>
      </p:sp>
      <p:sp>
        <p:nvSpPr>
          <p:cNvPr id="6" name="Footer Placeholder 5">
            <a:extLst>
              <a:ext uri="{FF2B5EF4-FFF2-40B4-BE49-F238E27FC236}">
                <a16:creationId xmlns:a16="http://schemas.microsoft.com/office/drawing/2014/main" id="{703A875B-A88F-4DCF-9AF7-D3E57633FFAE}"/>
              </a:ext>
            </a:extLst>
          </p:cNvPr>
          <p:cNvSpPr>
            <a:spLocks noGrp="1"/>
          </p:cNvSpPr>
          <p:nvPr>
            <p:ph type="ftr" sz="quarter" idx="11"/>
          </p:nvPr>
        </p:nvSpPr>
        <p:spPr/>
        <p:txBody>
          <a:bodyPr/>
          <a:lstStyle/>
          <a:p>
            <a:pPr>
              <a:defRPr/>
            </a:pPr>
            <a:fld id="{B00D790E-C612-427D-A78B-853776B7319A}" type="slidenum">
              <a:rPr lang="en-CA" smtClean="0"/>
              <a:pPr>
                <a:defRPr/>
              </a:pPr>
              <a:t>‹#›</a:t>
            </a:fld>
            <a:endParaRPr lang="en-CA" dirty="0"/>
          </a:p>
        </p:txBody>
      </p:sp>
      <p:sp>
        <p:nvSpPr>
          <p:cNvPr id="7" name="Slide Number Placeholder 6">
            <a:extLst>
              <a:ext uri="{FF2B5EF4-FFF2-40B4-BE49-F238E27FC236}">
                <a16:creationId xmlns:a16="http://schemas.microsoft.com/office/drawing/2014/main" id="{0FC343D4-885F-4139-8C97-961792F71E8B}"/>
              </a:ext>
            </a:extLst>
          </p:cNvPr>
          <p:cNvSpPr>
            <a:spLocks noGrp="1"/>
          </p:cNvSpPr>
          <p:nvPr>
            <p:ph type="sldNum" sz="quarter" idx="12"/>
          </p:nvPr>
        </p:nvSpPr>
        <p:spPr/>
        <p:txBody>
          <a:bodyPr/>
          <a:lstStyle/>
          <a:p>
            <a:pPr>
              <a:defRPr/>
            </a:pPr>
            <a:r>
              <a:rPr lang="en-CA"/>
              <a:t>Services de la procédure</a:t>
            </a:r>
          </a:p>
        </p:txBody>
      </p:sp>
    </p:spTree>
    <p:extLst>
      <p:ext uri="{BB962C8B-B14F-4D97-AF65-F5344CB8AC3E}">
        <p14:creationId xmlns:p14="http://schemas.microsoft.com/office/powerpoint/2010/main" val="1120802475"/>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4BDE3-6D4F-4E38-BABC-0BC76491A29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9F03FB-6495-4AB8-A07E-0C627AF51CE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E7EAC51-B29F-42D9-9855-DE37CB8430E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2A1C36-CC6A-441D-A74E-F329905A32E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AE750-9624-42D9-8EE3-9B3E045ABDE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2049D5-BA43-4EBF-BFEE-1636B8DB081A}"/>
              </a:ext>
            </a:extLst>
          </p:cNvPr>
          <p:cNvSpPr>
            <a:spLocks noGrp="1"/>
          </p:cNvSpPr>
          <p:nvPr>
            <p:ph type="dt" sz="half" idx="10"/>
          </p:nvPr>
        </p:nvSpPr>
        <p:spPr/>
        <p:txBody>
          <a:bodyPr/>
          <a:lstStyle/>
          <a:p>
            <a:pPr>
              <a:defRPr/>
            </a:pPr>
            <a:r>
              <a:rPr lang="en-CA"/>
              <a:t>Procedural Services</a:t>
            </a:r>
          </a:p>
        </p:txBody>
      </p:sp>
      <p:sp>
        <p:nvSpPr>
          <p:cNvPr id="8" name="Footer Placeholder 7">
            <a:extLst>
              <a:ext uri="{FF2B5EF4-FFF2-40B4-BE49-F238E27FC236}">
                <a16:creationId xmlns:a16="http://schemas.microsoft.com/office/drawing/2014/main" id="{247581C5-E33D-41E1-9A0E-A59A41F9EECB}"/>
              </a:ext>
            </a:extLst>
          </p:cNvPr>
          <p:cNvSpPr>
            <a:spLocks noGrp="1"/>
          </p:cNvSpPr>
          <p:nvPr>
            <p:ph type="ftr" sz="quarter" idx="11"/>
          </p:nvPr>
        </p:nvSpPr>
        <p:spPr/>
        <p:txBody>
          <a:bodyPr/>
          <a:lstStyle/>
          <a:p>
            <a:pPr>
              <a:defRPr/>
            </a:pPr>
            <a:fld id="{B00D790E-C612-427D-A78B-853776B7319A}" type="slidenum">
              <a:rPr lang="en-CA" smtClean="0"/>
              <a:pPr>
                <a:defRPr/>
              </a:pPr>
              <a:t>‹#›</a:t>
            </a:fld>
            <a:endParaRPr lang="en-CA" dirty="0"/>
          </a:p>
        </p:txBody>
      </p:sp>
      <p:sp>
        <p:nvSpPr>
          <p:cNvPr id="9" name="Slide Number Placeholder 8">
            <a:extLst>
              <a:ext uri="{FF2B5EF4-FFF2-40B4-BE49-F238E27FC236}">
                <a16:creationId xmlns:a16="http://schemas.microsoft.com/office/drawing/2014/main" id="{36819047-1DE2-4751-B2DF-1EB6BC1170DE}"/>
              </a:ext>
            </a:extLst>
          </p:cNvPr>
          <p:cNvSpPr>
            <a:spLocks noGrp="1"/>
          </p:cNvSpPr>
          <p:nvPr>
            <p:ph type="sldNum" sz="quarter" idx="12"/>
          </p:nvPr>
        </p:nvSpPr>
        <p:spPr/>
        <p:txBody>
          <a:bodyPr/>
          <a:lstStyle/>
          <a:p>
            <a:pPr>
              <a:defRPr/>
            </a:pPr>
            <a:r>
              <a:rPr lang="en-CA"/>
              <a:t>Services de la procédure</a:t>
            </a:r>
          </a:p>
        </p:txBody>
      </p:sp>
    </p:spTree>
    <p:extLst>
      <p:ext uri="{BB962C8B-B14F-4D97-AF65-F5344CB8AC3E}">
        <p14:creationId xmlns:p14="http://schemas.microsoft.com/office/powerpoint/2010/main" val="1566482400"/>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2F156-DBFF-42AC-BF37-6F9E64215E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0E142-7501-412A-BACB-5A2C7A940136}"/>
              </a:ext>
            </a:extLst>
          </p:cNvPr>
          <p:cNvSpPr>
            <a:spLocks noGrp="1"/>
          </p:cNvSpPr>
          <p:nvPr>
            <p:ph type="dt" sz="half" idx="10"/>
          </p:nvPr>
        </p:nvSpPr>
        <p:spPr/>
        <p:txBody>
          <a:bodyPr/>
          <a:lstStyle/>
          <a:p>
            <a:pPr>
              <a:defRPr/>
            </a:pPr>
            <a:r>
              <a:rPr lang="en-CA"/>
              <a:t>Procedural Services</a:t>
            </a:r>
          </a:p>
        </p:txBody>
      </p:sp>
      <p:sp>
        <p:nvSpPr>
          <p:cNvPr id="4" name="Footer Placeholder 3">
            <a:extLst>
              <a:ext uri="{FF2B5EF4-FFF2-40B4-BE49-F238E27FC236}">
                <a16:creationId xmlns:a16="http://schemas.microsoft.com/office/drawing/2014/main" id="{EA26F581-0CDD-43B7-B372-4A50F69D2DA4}"/>
              </a:ext>
            </a:extLst>
          </p:cNvPr>
          <p:cNvSpPr>
            <a:spLocks noGrp="1"/>
          </p:cNvSpPr>
          <p:nvPr>
            <p:ph type="ftr" sz="quarter" idx="11"/>
          </p:nvPr>
        </p:nvSpPr>
        <p:spPr/>
        <p:txBody>
          <a:bodyPr/>
          <a:lstStyle/>
          <a:p>
            <a:pPr>
              <a:defRPr/>
            </a:pPr>
            <a:fld id="{B00D790E-C612-427D-A78B-853776B7319A}" type="slidenum">
              <a:rPr lang="en-CA" smtClean="0"/>
              <a:pPr>
                <a:defRPr/>
              </a:pPr>
              <a:t>‹#›</a:t>
            </a:fld>
            <a:endParaRPr lang="en-CA" dirty="0"/>
          </a:p>
        </p:txBody>
      </p:sp>
      <p:sp>
        <p:nvSpPr>
          <p:cNvPr id="5" name="Slide Number Placeholder 4">
            <a:extLst>
              <a:ext uri="{FF2B5EF4-FFF2-40B4-BE49-F238E27FC236}">
                <a16:creationId xmlns:a16="http://schemas.microsoft.com/office/drawing/2014/main" id="{2845C598-5BB2-4CCF-82BD-82D2F5B0854E}"/>
              </a:ext>
            </a:extLst>
          </p:cNvPr>
          <p:cNvSpPr>
            <a:spLocks noGrp="1"/>
          </p:cNvSpPr>
          <p:nvPr>
            <p:ph type="sldNum" sz="quarter" idx="12"/>
          </p:nvPr>
        </p:nvSpPr>
        <p:spPr/>
        <p:txBody>
          <a:bodyPr/>
          <a:lstStyle/>
          <a:p>
            <a:pPr>
              <a:defRPr/>
            </a:pPr>
            <a:r>
              <a:rPr lang="en-CA"/>
              <a:t>Services de la procédure</a:t>
            </a:r>
          </a:p>
        </p:txBody>
      </p:sp>
    </p:spTree>
    <p:extLst>
      <p:ext uri="{BB962C8B-B14F-4D97-AF65-F5344CB8AC3E}">
        <p14:creationId xmlns:p14="http://schemas.microsoft.com/office/powerpoint/2010/main" val="43386702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C17A69-328F-5D41-B0A9-E540F2C20CCD}" type="datetimeFigureOut">
              <a:rPr lang="en-US" smtClean="0"/>
              <a:t>9/14/23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F3E06-3856-774E-AF00-AA491EA28460}" type="slidenum">
              <a:rPr lang="en-US" smtClean="0"/>
              <a:t>‹#›</a:t>
            </a:fld>
            <a:endParaRPr lang="en-US"/>
          </a:p>
        </p:txBody>
      </p:sp>
    </p:spTree>
    <p:extLst>
      <p:ext uri="{BB962C8B-B14F-4D97-AF65-F5344CB8AC3E}">
        <p14:creationId xmlns:p14="http://schemas.microsoft.com/office/powerpoint/2010/main" val="350008137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4C654C-36D4-4B79-AB1A-FB1F6E951FA7}"/>
              </a:ext>
            </a:extLst>
          </p:cNvPr>
          <p:cNvSpPr>
            <a:spLocks noGrp="1"/>
          </p:cNvSpPr>
          <p:nvPr>
            <p:ph type="dt" sz="half" idx="10"/>
          </p:nvPr>
        </p:nvSpPr>
        <p:spPr/>
        <p:txBody>
          <a:bodyPr/>
          <a:lstStyle/>
          <a:p>
            <a:pPr>
              <a:defRPr/>
            </a:pPr>
            <a:r>
              <a:rPr lang="en-CA"/>
              <a:t>Procedural Services</a:t>
            </a:r>
          </a:p>
        </p:txBody>
      </p:sp>
      <p:sp>
        <p:nvSpPr>
          <p:cNvPr id="3" name="Footer Placeholder 2">
            <a:extLst>
              <a:ext uri="{FF2B5EF4-FFF2-40B4-BE49-F238E27FC236}">
                <a16:creationId xmlns:a16="http://schemas.microsoft.com/office/drawing/2014/main" id="{7FF50CC6-DF48-4A89-94BD-EF805D6C4EAB}"/>
              </a:ext>
            </a:extLst>
          </p:cNvPr>
          <p:cNvSpPr>
            <a:spLocks noGrp="1"/>
          </p:cNvSpPr>
          <p:nvPr>
            <p:ph type="ftr" sz="quarter" idx="11"/>
          </p:nvPr>
        </p:nvSpPr>
        <p:spPr/>
        <p:txBody>
          <a:bodyPr/>
          <a:lstStyle/>
          <a:p>
            <a:pPr>
              <a:defRPr/>
            </a:pPr>
            <a:fld id="{B00D790E-C612-427D-A78B-853776B7319A}" type="slidenum">
              <a:rPr lang="en-CA" smtClean="0"/>
              <a:pPr>
                <a:defRPr/>
              </a:pPr>
              <a:t>‹#›</a:t>
            </a:fld>
            <a:endParaRPr lang="en-CA" dirty="0"/>
          </a:p>
        </p:txBody>
      </p:sp>
      <p:sp>
        <p:nvSpPr>
          <p:cNvPr id="4" name="Slide Number Placeholder 3">
            <a:extLst>
              <a:ext uri="{FF2B5EF4-FFF2-40B4-BE49-F238E27FC236}">
                <a16:creationId xmlns:a16="http://schemas.microsoft.com/office/drawing/2014/main" id="{71F15AAA-0DB1-4DCC-9B97-E4F522C82E6C}"/>
              </a:ext>
            </a:extLst>
          </p:cNvPr>
          <p:cNvSpPr>
            <a:spLocks noGrp="1"/>
          </p:cNvSpPr>
          <p:nvPr>
            <p:ph type="sldNum" sz="quarter" idx="12"/>
          </p:nvPr>
        </p:nvSpPr>
        <p:spPr/>
        <p:txBody>
          <a:bodyPr/>
          <a:lstStyle/>
          <a:p>
            <a:pPr>
              <a:defRPr/>
            </a:pPr>
            <a:r>
              <a:rPr lang="en-CA"/>
              <a:t>Services de la procédure</a:t>
            </a:r>
          </a:p>
        </p:txBody>
      </p:sp>
    </p:spTree>
    <p:extLst>
      <p:ext uri="{BB962C8B-B14F-4D97-AF65-F5344CB8AC3E}">
        <p14:creationId xmlns:p14="http://schemas.microsoft.com/office/powerpoint/2010/main" val="3953608248"/>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8D1F8-265A-4EAA-B215-FB5B89924D9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AC8687D-BEFD-4805-87A2-F7CA03BB0D9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D93D62-ED6F-4638-A070-32A9A9A13B8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0FF1A57-5459-4764-B5E3-EE3A02FBDE98}"/>
              </a:ext>
            </a:extLst>
          </p:cNvPr>
          <p:cNvSpPr>
            <a:spLocks noGrp="1"/>
          </p:cNvSpPr>
          <p:nvPr>
            <p:ph type="dt" sz="half" idx="10"/>
          </p:nvPr>
        </p:nvSpPr>
        <p:spPr/>
        <p:txBody>
          <a:bodyPr/>
          <a:lstStyle/>
          <a:p>
            <a:pPr>
              <a:defRPr/>
            </a:pPr>
            <a:r>
              <a:rPr lang="en-CA"/>
              <a:t>Procedural Services</a:t>
            </a:r>
          </a:p>
        </p:txBody>
      </p:sp>
      <p:sp>
        <p:nvSpPr>
          <p:cNvPr id="6" name="Footer Placeholder 5">
            <a:extLst>
              <a:ext uri="{FF2B5EF4-FFF2-40B4-BE49-F238E27FC236}">
                <a16:creationId xmlns:a16="http://schemas.microsoft.com/office/drawing/2014/main" id="{F15B7E32-53F2-4E7D-BAB6-69C5CAB5911A}"/>
              </a:ext>
            </a:extLst>
          </p:cNvPr>
          <p:cNvSpPr>
            <a:spLocks noGrp="1"/>
          </p:cNvSpPr>
          <p:nvPr>
            <p:ph type="ftr" sz="quarter" idx="11"/>
          </p:nvPr>
        </p:nvSpPr>
        <p:spPr/>
        <p:txBody>
          <a:bodyPr/>
          <a:lstStyle/>
          <a:p>
            <a:pPr>
              <a:defRPr/>
            </a:pPr>
            <a:fld id="{B00D790E-C612-427D-A78B-853776B7319A}" type="slidenum">
              <a:rPr lang="en-CA" smtClean="0"/>
              <a:pPr>
                <a:defRPr/>
              </a:pPr>
              <a:t>‹#›</a:t>
            </a:fld>
            <a:endParaRPr lang="en-CA" dirty="0"/>
          </a:p>
        </p:txBody>
      </p:sp>
      <p:sp>
        <p:nvSpPr>
          <p:cNvPr id="7" name="Slide Number Placeholder 6">
            <a:extLst>
              <a:ext uri="{FF2B5EF4-FFF2-40B4-BE49-F238E27FC236}">
                <a16:creationId xmlns:a16="http://schemas.microsoft.com/office/drawing/2014/main" id="{7A077730-901A-48CF-85A2-50C44B0A5A3F}"/>
              </a:ext>
            </a:extLst>
          </p:cNvPr>
          <p:cNvSpPr>
            <a:spLocks noGrp="1"/>
          </p:cNvSpPr>
          <p:nvPr>
            <p:ph type="sldNum" sz="quarter" idx="12"/>
          </p:nvPr>
        </p:nvSpPr>
        <p:spPr/>
        <p:txBody>
          <a:bodyPr/>
          <a:lstStyle/>
          <a:p>
            <a:pPr>
              <a:defRPr/>
            </a:pPr>
            <a:r>
              <a:rPr lang="en-CA"/>
              <a:t>Services de la procédure</a:t>
            </a:r>
          </a:p>
        </p:txBody>
      </p:sp>
    </p:spTree>
    <p:extLst>
      <p:ext uri="{BB962C8B-B14F-4D97-AF65-F5344CB8AC3E}">
        <p14:creationId xmlns:p14="http://schemas.microsoft.com/office/powerpoint/2010/main" val="3274304068"/>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7884-189F-4A5E-8000-008C60B39B4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B2FCA1F-2C51-46DB-9023-AC784E69FC0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B15BD67-E5CB-4570-AD9C-F48B2F2D73B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F308A68-5C83-49DD-A1E3-1C413C8A11DD}"/>
              </a:ext>
            </a:extLst>
          </p:cNvPr>
          <p:cNvSpPr>
            <a:spLocks noGrp="1"/>
          </p:cNvSpPr>
          <p:nvPr>
            <p:ph type="dt" sz="half" idx="10"/>
          </p:nvPr>
        </p:nvSpPr>
        <p:spPr/>
        <p:txBody>
          <a:bodyPr/>
          <a:lstStyle/>
          <a:p>
            <a:pPr>
              <a:defRPr/>
            </a:pPr>
            <a:r>
              <a:rPr lang="en-CA"/>
              <a:t>Procedural Services</a:t>
            </a:r>
          </a:p>
        </p:txBody>
      </p:sp>
      <p:sp>
        <p:nvSpPr>
          <p:cNvPr id="6" name="Footer Placeholder 5">
            <a:extLst>
              <a:ext uri="{FF2B5EF4-FFF2-40B4-BE49-F238E27FC236}">
                <a16:creationId xmlns:a16="http://schemas.microsoft.com/office/drawing/2014/main" id="{FE8526F1-B20C-48E6-B801-C3358B15F3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5E4ED4-1E99-408D-9C5F-DE82AFFC185A}"/>
              </a:ext>
            </a:extLst>
          </p:cNvPr>
          <p:cNvSpPr>
            <a:spLocks noGrp="1"/>
          </p:cNvSpPr>
          <p:nvPr>
            <p:ph type="sldNum" sz="quarter" idx="12"/>
          </p:nvPr>
        </p:nvSpPr>
        <p:spPr/>
        <p:txBody>
          <a:bodyPr/>
          <a:lstStyle/>
          <a:p>
            <a:pPr>
              <a:defRPr/>
            </a:pPr>
            <a:r>
              <a:rPr lang="en-CA"/>
              <a:t>Services de la procédure</a:t>
            </a:r>
          </a:p>
        </p:txBody>
      </p:sp>
    </p:spTree>
    <p:extLst>
      <p:ext uri="{BB962C8B-B14F-4D97-AF65-F5344CB8AC3E}">
        <p14:creationId xmlns:p14="http://schemas.microsoft.com/office/powerpoint/2010/main" val="1710339398"/>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86C2-178B-4466-8F34-C123B8D853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FD86F3-2D5B-4804-88CB-BEF02A1162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F5510-B44D-4F2B-92B2-1941E6701CFC}"/>
              </a:ext>
            </a:extLst>
          </p:cNvPr>
          <p:cNvSpPr>
            <a:spLocks noGrp="1"/>
          </p:cNvSpPr>
          <p:nvPr>
            <p:ph type="dt" sz="half" idx="10"/>
          </p:nvPr>
        </p:nvSpPr>
        <p:spPr/>
        <p:txBody>
          <a:bodyPr/>
          <a:lstStyle/>
          <a:p>
            <a:pPr>
              <a:defRPr/>
            </a:pPr>
            <a:r>
              <a:rPr lang="en-CA"/>
              <a:t>Procedural Services</a:t>
            </a:r>
          </a:p>
        </p:txBody>
      </p:sp>
      <p:sp>
        <p:nvSpPr>
          <p:cNvPr id="5" name="Footer Placeholder 4">
            <a:extLst>
              <a:ext uri="{FF2B5EF4-FFF2-40B4-BE49-F238E27FC236}">
                <a16:creationId xmlns:a16="http://schemas.microsoft.com/office/drawing/2014/main" id="{5DE2B246-044A-4EEF-AC3A-7BD2088B4E78}"/>
              </a:ext>
            </a:extLst>
          </p:cNvPr>
          <p:cNvSpPr>
            <a:spLocks noGrp="1"/>
          </p:cNvSpPr>
          <p:nvPr>
            <p:ph type="ftr" sz="quarter" idx="11"/>
          </p:nvPr>
        </p:nvSpPr>
        <p:spPr/>
        <p:txBody>
          <a:bodyPr/>
          <a:lstStyle/>
          <a:p>
            <a:pPr>
              <a:defRPr/>
            </a:pPr>
            <a:fld id="{B00D790E-C612-427D-A78B-853776B7319A}" type="slidenum">
              <a:rPr lang="en-CA" smtClean="0"/>
              <a:pPr>
                <a:defRPr/>
              </a:pPr>
              <a:t>‹#›</a:t>
            </a:fld>
            <a:endParaRPr lang="en-CA" dirty="0"/>
          </a:p>
        </p:txBody>
      </p:sp>
      <p:sp>
        <p:nvSpPr>
          <p:cNvPr id="6" name="Slide Number Placeholder 5">
            <a:extLst>
              <a:ext uri="{FF2B5EF4-FFF2-40B4-BE49-F238E27FC236}">
                <a16:creationId xmlns:a16="http://schemas.microsoft.com/office/drawing/2014/main" id="{D6F71E9F-6446-46B9-9EB6-1F89CBD1E467}"/>
              </a:ext>
            </a:extLst>
          </p:cNvPr>
          <p:cNvSpPr>
            <a:spLocks noGrp="1"/>
          </p:cNvSpPr>
          <p:nvPr>
            <p:ph type="sldNum" sz="quarter" idx="12"/>
          </p:nvPr>
        </p:nvSpPr>
        <p:spPr/>
        <p:txBody>
          <a:bodyPr/>
          <a:lstStyle/>
          <a:p>
            <a:pPr>
              <a:defRPr/>
            </a:pPr>
            <a:r>
              <a:rPr lang="en-CA"/>
              <a:t>Services de la procédure</a:t>
            </a:r>
          </a:p>
        </p:txBody>
      </p:sp>
    </p:spTree>
    <p:extLst>
      <p:ext uri="{BB962C8B-B14F-4D97-AF65-F5344CB8AC3E}">
        <p14:creationId xmlns:p14="http://schemas.microsoft.com/office/powerpoint/2010/main" val="30136188"/>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CE040A-C7A8-483F-9DD3-C4758E8B6C9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C6102B-FD7C-4731-8E52-0C879CD2883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C7BCA9-7CDE-4805-BF3E-73DE760B9766}"/>
              </a:ext>
            </a:extLst>
          </p:cNvPr>
          <p:cNvSpPr>
            <a:spLocks noGrp="1"/>
          </p:cNvSpPr>
          <p:nvPr>
            <p:ph type="dt" sz="half" idx="10"/>
          </p:nvPr>
        </p:nvSpPr>
        <p:spPr/>
        <p:txBody>
          <a:bodyPr/>
          <a:lstStyle/>
          <a:p>
            <a:pPr>
              <a:defRPr/>
            </a:pPr>
            <a:r>
              <a:rPr lang="en-CA"/>
              <a:t>Procedural Services</a:t>
            </a:r>
          </a:p>
        </p:txBody>
      </p:sp>
      <p:sp>
        <p:nvSpPr>
          <p:cNvPr id="5" name="Footer Placeholder 4">
            <a:extLst>
              <a:ext uri="{FF2B5EF4-FFF2-40B4-BE49-F238E27FC236}">
                <a16:creationId xmlns:a16="http://schemas.microsoft.com/office/drawing/2014/main" id="{95A3C8B5-59D4-4E51-8F62-DBB3F68C39FF}"/>
              </a:ext>
            </a:extLst>
          </p:cNvPr>
          <p:cNvSpPr>
            <a:spLocks noGrp="1"/>
          </p:cNvSpPr>
          <p:nvPr>
            <p:ph type="ftr" sz="quarter" idx="11"/>
          </p:nvPr>
        </p:nvSpPr>
        <p:spPr/>
        <p:txBody>
          <a:bodyPr/>
          <a:lstStyle/>
          <a:p>
            <a:pPr>
              <a:defRPr/>
            </a:pPr>
            <a:fld id="{B00D790E-C612-427D-A78B-853776B7319A}" type="slidenum">
              <a:rPr lang="en-CA" smtClean="0"/>
              <a:pPr>
                <a:defRPr/>
              </a:pPr>
              <a:t>‹#›</a:t>
            </a:fld>
            <a:endParaRPr lang="en-CA" dirty="0"/>
          </a:p>
        </p:txBody>
      </p:sp>
      <p:sp>
        <p:nvSpPr>
          <p:cNvPr id="6" name="Slide Number Placeholder 5">
            <a:extLst>
              <a:ext uri="{FF2B5EF4-FFF2-40B4-BE49-F238E27FC236}">
                <a16:creationId xmlns:a16="http://schemas.microsoft.com/office/drawing/2014/main" id="{24A6402F-5149-4F41-9F81-03C2E82B59FF}"/>
              </a:ext>
            </a:extLst>
          </p:cNvPr>
          <p:cNvSpPr>
            <a:spLocks noGrp="1"/>
          </p:cNvSpPr>
          <p:nvPr>
            <p:ph type="sldNum" sz="quarter" idx="12"/>
          </p:nvPr>
        </p:nvSpPr>
        <p:spPr/>
        <p:txBody>
          <a:bodyPr/>
          <a:lstStyle/>
          <a:p>
            <a:pPr>
              <a:defRPr/>
            </a:pPr>
            <a:r>
              <a:rPr lang="en-CA"/>
              <a:t>Services de la procédure</a:t>
            </a:r>
          </a:p>
        </p:txBody>
      </p:sp>
    </p:spTree>
    <p:extLst>
      <p:ext uri="{BB962C8B-B14F-4D97-AF65-F5344CB8AC3E}">
        <p14:creationId xmlns:p14="http://schemas.microsoft.com/office/powerpoint/2010/main" val="2041081995"/>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ilingual bullet Slide">
    <p:spTree>
      <p:nvGrpSpPr>
        <p:cNvPr id="1" name=""/>
        <p:cNvGrpSpPr/>
        <p:nvPr/>
      </p:nvGrpSpPr>
      <p:grpSpPr>
        <a:xfrm>
          <a:off x="0" y="0"/>
          <a:ext cx="0" cy="0"/>
          <a:chOff x="0" y="0"/>
          <a:chExt cx="0" cy="0"/>
        </a:xfrm>
      </p:grpSpPr>
      <p:cxnSp>
        <p:nvCxnSpPr>
          <p:cNvPr id="6" name="Straight Connector 9"/>
          <p:cNvCxnSpPr>
            <a:cxnSpLocks noChangeShapeType="1"/>
          </p:cNvCxnSpPr>
          <p:nvPr/>
        </p:nvCxnSpPr>
        <p:spPr bwMode="auto">
          <a:xfrm rot="5400000">
            <a:off x="2019300" y="3619500"/>
            <a:ext cx="4953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228600" y="76200"/>
            <a:ext cx="4114800" cy="1066800"/>
          </a:xfrm>
          <a:prstGeom prst="rect">
            <a:avLst/>
          </a:prstGeom>
        </p:spPr>
        <p:txBody>
          <a:bodyPr/>
          <a:lstStyle>
            <a:lvl1pPr algn="ctr">
              <a:defRPr sz="2200" b="1" cap="small" baseline="0">
                <a:solidFill>
                  <a:schemeClr val="bg2"/>
                </a:solidFill>
                <a:effectLst>
                  <a:outerShdw blurRad="38100" dist="38100" dir="2700000" algn="tl">
                    <a:srgbClr val="000000">
                      <a:alpha val="43137"/>
                    </a:srgbClr>
                  </a:outerShdw>
                </a:effectLst>
              </a:defRPr>
            </a:lvl1pPr>
          </a:lstStyle>
          <a:p>
            <a:r>
              <a:rPr lang="en-US"/>
              <a:t>Click to edit Master title style</a:t>
            </a:r>
            <a:endParaRPr lang="en-CA" dirty="0"/>
          </a:p>
        </p:txBody>
      </p:sp>
      <p:sp>
        <p:nvSpPr>
          <p:cNvPr id="13" name="Content Placeholder 12"/>
          <p:cNvSpPr>
            <a:spLocks noGrp="1"/>
          </p:cNvSpPr>
          <p:nvPr>
            <p:ph sz="quarter" idx="13"/>
          </p:nvPr>
        </p:nvSpPr>
        <p:spPr>
          <a:xfrm>
            <a:off x="4648200" y="76200"/>
            <a:ext cx="4267200" cy="1066800"/>
          </a:xfrm>
        </p:spPr>
        <p:txBody>
          <a:bodyPr anchor="ctr"/>
          <a:lstStyle>
            <a:lvl1pPr algn="ctr">
              <a:buNone/>
              <a:defRPr cap="small" baseline="0">
                <a:solidFill>
                  <a:schemeClr val="bg2"/>
                </a:solidFill>
                <a:effectLst>
                  <a:outerShdw blurRad="38100" dist="38100" dir="2700000" algn="tl">
                    <a:srgbClr val="000000">
                      <a:alpha val="43137"/>
                    </a:srgbClr>
                  </a:outerShdw>
                </a:effectLst>
              </a:defRPr>
            </a:lvl1pPr>
          </a:lstStyle>
          <a:p>
            <a:pPr lvl="0"/>
            <a:r>
              <a:rPr lang="en-US"/>
              <a:t>Click to edit Master text styles</a:t>
            </a:r>
          </a:p>
        </p:txBody>
      </p:sp>
      <p:sp>
        <p:nvSpPr>
          <p:cNvPr id="15" name="Text Placeholder 14"/>
          <p:cNvSpPr>
            <a:spLocks noGrp="1"/>
          </p:cNvSpPr>
          <p:nvPr>
            <p:ph type="body" sz="quarter" idx="14"/>
          </p:nvPr>
        </p:nvSpPr>
        <p:spPr>
          <a:xfrm>
            <a:off x="228600" y="1371600"/>
            <a:ext cx="411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5"/>
          </p:nvPr>
        </p:nvSpPr>
        <p:spPr>
          <a:xfrm>
            <a:off x="4648200" y="1371600"/>
            <a:ext cx="42672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048"/>
          <p:cNvSpPr>
            <a:spLocks noGrp="1" noChangeArrowheads="1"/>
          </p:cNvSpPr>
          <p:nvPr>
            <p:ph type="sldNum" sz="quarter" idx="16"/>
          </p:nvPr>
        </p:nvSpPr>
        <p:spPr>
          <a:xfrm>
            <a:off x="4267200" y="6400800"/>
            <a:ext cx="381000" cy="320675"/>
          </a:xfrm>
        </p:spPr>
        <p:txBody>
          <a:bodyPr/>
          <a:lstStyle>
            <a:lvl1pPr algn="ctr">
              <a:defRPr sz="1000"/>
            </a:lvl1pPr>
          </a:lstStyle>
          <a:p>
            <a:pPr>
              <a:defRPr/>
            </a:pPr>
            <a:fld id="{1B1AFE4A-78E7-478F-9AA3-679E018571A0}" type="slidenum">
              <a:rPr lang="en-CA"/>
              <a:pPr>
                <a:defRPr/>
              </a:pPr>
              <a:t>‹#›</a:t>
            </a:fld>
            <a:endParaRPr lang="en-CA" dirty="0"/>
          </a:p>
        </p:txBody>
      </p:sp>
    </p:spTree>
    <p:extLst>
      <p:ext uri="{BB962C8B-B14F-4D97-AF65-F5344CB8AC3E}">
        <p14:creationId xmlns:p14="http://schemas.microsoft.com/office/powerpoint/2010/main" val="3884478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Unilingual 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077200" cy="1066800"/>
          </a:xfrm>
          <a:prstGeom prst="rect">
            <a:avLst/>
          </a:prstGeom>
        </p:spPr>
        <p:txBody>
          <a:bodyPr/>
          <a:lstStyle/>
          <a:p>
            <a:r>
              <a:rPr lang="en-US"/>
              <a:t>Click to edit Master title style</a:t>
            </a:r>
            <a:endParaRPr lang="en-CA" dirty="0"/>
          </a:p>
        </p:txBody>
      </p:sp>
      <p:sp>
        <p:nvSpPr>
          <p:cNvPr id="7" name="Text Placeholder 6"/>
          <p:cNvSpPr>
            <a:spLocks noGrp="1"/>
          </p:cNvSpPr>
          <p:nvPr>
            <p:ph type="body" sz="quarter" idx="13"/>
          </p:nvPr>
        </p:nvSpPr>
        <p:spPr>
          <a:xfrm>
            <a:off x="609600" y="1371600"/>
            <a:ext cx="80772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048"/>
          <p:cNvSpPr>
            <a:spLocks noGrp="1" noChangeArrowheads="1"/>
          </p:cNvSpPr>
          <p:nvPr>
            <p:ph type="sldNum" sz="quarter" idx="14"/>
          </p:nvPr>
        </p:nvSpPr>
        <p:spPr>
          <a:xfrm>
            <a:off x="228600" y="6477000"/>
            <a:ext cx="8686800" cy="244475"/>
          </a:xfrm>
        </p:spPr>
        <p:txBody>
          <a:bodyPr/>
          <a:lstStyle>
            <a:lvl1pPr algn="ctr">
              <a:defRPr/>
            </a:lvl1pPr>
          </a:lstStyle>
          <a:p>
            <a:pPr>
              <a:defRPr/>
            </a:pPr>
            <a:fld id="{201C4B42-2C07-494C-BE80-A0B0358EA12C}" type="slidenum">
              <a:rPr lang="en-CA"/>
              <a:pPr>
                <a:defRPr/>
              </a:pPr>
              <a:t>‹#›</a:t>
            </a:fld>
            <a:endParaRPr lang="en-CA" dirty="0"/>
          </a:p>
        </p:txBody>
      </p:sp>
    </p:spTree>
    <p:extLst>
      <p:ext uri="{BB962C8B-B14F-4D97-AF65-F5344CB8AC3E}">
        <p14:creationId xmlns:p14="http://schemas.microsoft.com/office/powerpoint/2010/main" val="3411975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lang="en-US"/>
          </a:p>
        </p:txBody>
      </p:sp>
      <p:sp>
        <p:nvSpPr>
          <p:cNvPr id="4" name="Date Placeholder 3"/>
          <p:cNvSpPr>
            <a:spLocks noGrp="1"/>
          </p:cNvSpPr>
          <p:nvPr>
            <p:ph type="dt" sz="half" idx="10"/>
          </p:nvPr>
        </p:nvSpPr>
        <p:spPr/>
        <p:txBody>
          <a:bodyPr/>
          <a:lstStyle/>
          <a:p>
            <a:fld id="{3429DC0D-7B06-8E45-83F9-5FD475D55889}" type="datetimeFigureOut">
              <a:rPr lang="en-US" smtClean="0"/>
              <a:pPr/>
              <a:t>9/14/23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09AF4-A54D-9B44-A627-E0144A609DA6}" type="slidenum">
              <a:rPr lang="en-US" smtClean="0"/>
              <a:pPr/>
              <a:t>‹#›</a:t>
            </a:fld>
            <a:endParaRPr lang="en-US"/>
          </a:p>
        </p:txBody>
      </p:sp>
    </p:spTree>
    <p:extLst>
      <p:ext uri="{BB962C8B-B14F-4D97-AF65-F5344CB8AC3E}">
        <p14:creationId xmlns:p14="http://schemas.microsoft.com/office/powerpoint/2010/main" val="2438073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idx="1"/>
          </p:nvPr>
        </p:nvSpPr>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10"/>
          </p:nvPr>
        </p:nvSpPr>
        <p:spPr/>
        <p:txBody>
          <a:bodyPr/>
          <a:lstStyle/>
          <a:p>
            <a:fld id="{3429DC0D-7B06-8E45-83F9-5FD475D55889}" type="datetimeFigureOut">
              <a:rPr lang="en-US" smtClean="0"/>
              <a:pPr/>
              <a:t>9/14/23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09AF4-A54D-9B44-A627-E0144A609DA6}" type="slidenum">
              <a:rPr lang="en-US" smtClean="0"/>
              <a:pPr/>
              <a:t>‹#›</a:t>
            </a:fld>
            <a:endParaRPr lang="en-US"/>
          </a:p>
        </p:txBody>
      </p:sp>
    </p:spTree>
    <p:extLst>
      <p:ext uri="{BB962C8B-B14F-4D97-AF65-F5344CB8AC3E}">
        <p14:creationId xmlns:p14="http://schemas.microsoft.com/office/powerpoint/2010/main" val="1287100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3429DC0D-7B06-8E45-83F9-5FD475D55889}" type="datetimeFigureOut">
              <a:rPr lang="en-US" smtClean="0"/>
              <a:pPr/>
              <a:t>9/14/23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09AF4-A54D-9B44-A627-E0144A609DA6}" type="slidenum">
              <a:rPr lang="en-US" smtClean="0"/>
              <a:pPr/>
              <a:t>‹#›</a:t>
            </a:fld>
            <a:endParaRPr lang="en-US"/>
          </a:p>
        </p:txBody>
      </p:sp>
    </p:spTree>
    <p:extLst>
      <p:ext uri="{BB962C8B-B14F-4D97-AF65-F5344CB8AC3E}">
        <p14:creationId xmlns:p14="http://schemas.microsoft.com/office/powerpoint/2010/main" val="63353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C17A69-328F-5D41-B0A9-E540F2C20CCD}" type="datetimeFigureOut">
              <a:rPr lang="en-US" smtClean="0"/>
              <a:t>9/14/23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F3E06-3856-774E-AF00-AA491EA28460}" type="slidenum">
              <a:rPr lang="en-US" smtClean="0"/>
              <a:t>‹#›</a:t>
            </a:fld>
            <a:endParaRPr lang="en-US"/>
          </a:p>
        </p:txBody>
      </p:sp>
    </p:spTree>
    <p:extLst>
      <p:ext uri="{BB962C8B-B14F-4D97-AF65-F5344CB8AC3E}">
        <p14:creationId xmlns:p14="http://schemas.microsoft.com/office/powerpoint/2010/main" val="1463163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Date Placeholder 4"/>
          <p:cNvSpPr>
            <a:spLocks noGrp="1"/>
          </p:cNvSpPr>
          <p:nvPr>
            <p:ph type="dt" sz="half" idx="10"/>
          </p:nvPr>
        </p:nvSpPr>
        <p:spPr/>
        <p:txBody>
          <a:bodyPr/>
          <a:lstStyle/>
          <a:p>
            <a:fld id="{3429DC0D-7B06-8E45-83F9-5FD475D55889}" type="datetimeFigureOut">
              <a:rPr lang="en-US" smtClean="0"/>
              <a:pPr/>
              <a:t>9/14/23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09AF4-A54D-9B44-A627-E0144A609DA6}" type="slidenum">
              <a:rPr lang="en-US" smtClean="0"/>
              <a:pPr/>
              <a:t>‹#›</a:t>
            </a:fld>
            <a:endParaRPr lang="en-US"/>
          </a:p>
        </p:txBody>
      </p:sp>
    </p:spTree>
    <p:extLst>
      <p:ext uri="{BB962C8B-B14F-4D97-AF65-F5344CB8AC3E}">
        <p14:creationId xmlns:p14="http://schemas.microsoft.com/office/powerpoint/2010/main" val="3505841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7" name="Date Placeholder 6"/>
          <p:cNvSpPr>
            <a:spLocks noGrp="1"/>
          </p:cNvSpPr>
          <p:nvPr>
            <p:ph type="dt" sz="half" idx="10"/>
          </p:nvPr>
        </p:nvSpPr>
        <p:spPr/>
        <p:txBody>
          <a:bodyPr/>
          <a:lstStyle/>
          <a:p>
            <a:fld id="{3429DC0D-7B06-8E45-83F9-5FD475D55889}" type="datetimeFigureOut">
              <a:rPr lang="en-US" smtClean="0"/>
              <a:pPr/>
              <a:t>9/14/23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09AF4-A54D-9B44-A627-E0144A609DA6}" type="slidenum">
              <a:rPr lang="en-US" smtClean="0"/>
              <a:pPr/>
              <a:t>‹#›</a:t>
            </a:fld>
            <a:endParaRPr lang="en-US"/>
          </a:p>
        </p:txBody>
      </p:sp>
    </p:spTree>
    <p:extLst>
      <p:ext uri="{BB962C8B-B14F-4D97-AF65-F5344CB8AC3E}">
        <p14:creationId xmlns:p14="http://schemas.microsoft.com/office/powerpoint/2010/main" val="1932879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Date Placeholder 2"/>
          <p:cNvSpPr>
            <a:spLocks noGrp="1"/>
          </p:cNvSpPr>
          <p:nvPr>
            <p:ph type="dt" sz="half" idx="10"/>
          </p:nvPr>
        </p:nvSpPr>
        <p:spPr/>
        <p:txBody>
          <a:bodyPr/>
          <a:lstStyle/>
          <a:p>
            <a:fld id="{3429DC0D-7B06-8E45-83F9-5FD475D55889}" type="datetimeFigureOut">
              <a:rPr lang="en-US" smtClean="0"/>
              <a:pPr/>
              <a:t>9/14/23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09AF4-A54D-9B44-A627-E0144A609DA6}" type="slidenum">
              <a:rPr lang="en-US" smtClean="0"/>
              <a:pPr/>
              <a:t>‹#›</a:t>
            </a:fld>
            <a:endParaRPr lang="en-US"/>
          </a:p>
        </p:txBody>
      </p:sp>
    </p:spTree>
    <p:extLst>
      <p:ext uri="{BB962C8B-B14F-4D97-AF65-F5344CB8AC3E}">
        <p14:creationId xmlns:p14="http://schemas.microsoft.com/office/powerpoint/2010/main" val="2128327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9DC0D-7B06-8E45-83F9-5FD475D55889}" type="datetimeFigureOut">
              <a:rPr lang="en-US" smtClean="0"/>
              <a:pPr/>
              <a:t>9/14/23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09AF4-A54D-9B44-A627-E0144A609DA6}" type="slidenum">
              <a:rPr lang="en-US" smtClean="0"/>
              <a:pPr/>
              <a:t>‹#›</a:t>
            </a:fld>
            <a:endParaRPr lang="en-US"/>
          </a:p>
        </p:txBody>
      </p:sp>
    </p:spTree>
    <p:extLst>
      <p:ext uri="{BB962C8B-B14F-4D97-AF65-F5344CB8AC3E}">
        <p14:creationId xmlns:p14="http://schemas.microsoft.com/office/powerpoint/2010/main" val="12698734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3429DC0D-7B06-8E45-83F9-5FD475D55889}" type="datetimeFigureOut">
              <a:rPr lang="en-US" smtClean="0"/>
              <a:pPr/>
              <a:t>9/14/23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09AF4-A54D-9B44-A627-E0144A609DA6}" type="slidenum">
              <a:rPr lang="en-US" smtClean="0"/>
              <a:pPr/>
              <a:t>‹#›</a:t>
            </a:fld>
            <a:endParaRPr lang="en-US"/>
          </a:p>
        </p:txBody>
      </p:sp>
    </p:spTree>
    <p:extLst>
      <p:ext uri="{BB962C8B-B14F-4D97-AF65-F5344CB8AC3E}">
        <p14:creationId xmlns:p14="http://schemas.microsoft.com/office/powerpoint/2010/main" val="1026270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3429DC0D-7B06-8E45-83F9-5FD475D55889}" type="datetimeFigureOut">
              <a:rPr lang="en-US" smtClean="0"/>
              <a:pPr/>
              <a:t>9/14/23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09AF4-A54D-9B44-A627-E0144A609DA6}" type="slidenum">
              <a:rPr lang="en-US" smtClean="0"/>
              <a:pPr/>
              <a:t>‹#›</a:t>
            </a:fld>
            <a:endParaRPr lang="en-US"/>
          </a:p>
        </p:txBody>
      </p:sp>
    </p:spTree>
    <p:extLst>
      <p:ext uri="{BB962C8B-B14F-4D97-AF65-F5344CB8AC3E}">
        <p14:creationId xmlns:p14="http://schemas.microsoft.com/office/powerpoint/2010/main" val="3456911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10"/>
          </p:nvPr>
        </p:nvSpPr>
        <p:spPr/>
        <p:txBody>
          <a:bodyPr/>
          <a:lstStyle/>
          <a:p>
            <a:fld id="{3429DC0D-7B06-8E45-83F9-5FD475D55889}" type="datetimeFigureOut">
              <a:rPr lang="en-US" smtClean="0"/>
              <a:pPr/>
              <a:t>9/14/23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09AF4-A54D-9B44-A627-E0144A609DA6}" type="slidenum">
              <a:rPr lang="en-US" smtClean="0"/>
              <a:pPr/>
              <a:t>‹#›</a:t>
            </a:fld>
            <a:endParaRPr lang="en-US"/>
          </a:p>
        </p:txBody>
      </p:sp>
    </p:spTree>
    <p:extLst>
      <p:ext uri="{BB962C8B-B14F-4D97-AF65-F5344CB8AC3E}">
        <p14:creationId xmlns:p14="http://schemas.microsoft.com/office/powerpoint/2010/main" val="2825188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10"/>
          </p:nvPr>
        </p:nvSpPr>
        <p:spPr/>
        <p:txBody>
          <a:bodyPr/>
          <a:lstStyle/>
          <a:p>
            <a:fld id="{3429DC0D-7B06-8E45-83F9-5FD475D55889}" type="datetimeFigureOut">
              <a:rPr lang="en-US" smtClean="0"/>
              <a:pPr/>
              <a:t>9/14/23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09AF4-A54D-9B44-A627-E0144A609DA6}" type="slidenum">
              <a:rPr lang="en-US" smtClean="0"/>
              <a:pPr/>
              <a:t>‹#›</a:t>
            </a:fld>
            <a:endParaRPr lang="en-US"/>
          </a:p>
        </p:txBody>
      </p:sp>
    </p:spTree>
    <p:extLst>
      <p:ext uri="{BB962C8B-B14F-4D97-AF65-F5344CB8AC3E}">
        <p14:creationId xmlns:p14="http://schemas.microsoft.com/office/powerpoint/2010/main" val="3633121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6C17A69-328F-5D41-B0A9-E540F2C20CCD}" type="datetimeFigureOut">
              <a:rPr lang="en-US" smtClean="0"/>
              <a:t>9/14/23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F3E06-3856-774E-AF00-AA491EA28460}" type="slidenum">
              <a:rPr lang="en-US" smtClean="0"/>
              <a:t>‹#›</a:t>
            </a:fld>
            <a:endParaRPr lang="en-US"/>
          </a:p>
        </p:txBody>
      </p:sp>
    </p:spTree>
    <p:extLst>
      <p:ext uri="{BB962C8B-B14F-4D97-AF65-F5344CB8AC3E}">
        <p14:creationId xmlns:p14="http://schemas.microsoft.com/office/powerpoint/2010/main" val="21773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C17A69-328F-5D41-B0A9-E540F2C20CCD}" type="datetimeFigureOut">
              <a:rPr lang="en-US" smtClean="0"/>
              <a:t>9/14/23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7F3E06-3856-774E-AF00-AA491EA28460}" type="slidenum">
              <a:rPr lang="en-US" smtClean="0"/>
              <a:t>‹#›</a:t>
            </a:fld>
            <a:endParaRPr lang="en-US"/>
          </a:p>
        </p:txBody>
      </p:sp>
    </p:spTree>
    <p:extLst>
      <p:ext uri="{BB962C8B-B14F-4D97-AF65-F5344CB8AC3E}">
        <p14:creationId xmlns:p14="http://schemas.microsoft.com/office/powerpoint/2010/main" val="2055860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06C17A69-328F-5D41-B0A9-E540F2C20CCD}" type="datetimeFigureOut">
              <a:rPr lang="en-US" smtClean="0"/>
              <a:t>9/14/23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7F3E06-3856-774E-AF00-AA491EA28460}" type="slidenum">
              <a:rPr lang="en-US" smtClean="0"/>
              <a:t>‹#›</a:t>
            </a:fld>
            <a:endParaRPr lang="en-US"/>
          </a:p>
        </p:txBody>
      </p:sp>
    </p:spTree>
    <p:extLst>
      <p:ext uri="{BB962C8B-B14F-4D97-AF65-F5344CB8AC3E}">
        <p14:creationId xmlns:p14="http://schemas.microsoft.com/office/powerpoint/2010/main" val="40442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17A69-328F-5D41-B0A9-E540F2C20CCD}" type="datetimeFigureOut">
              <a:rPr lang="en-US" smtClean="0"/>
              <a:t>9/14/23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7F3E06-3856-774E-AF00-AA491EA28460}" type="slidenum">
              <a:rPr lang="en-US" smtClean="0"/>
              <a:t>‹#›</a:t>
            </a:fld>
            <a:endParaRPr lang="en-US"/>
          </a:p>
        </p:txBody>
      </p:sp>
    </p:spTree>
    <p:extLst>
      <p:ext uri="{BB962C8B-B14F-4D97-AF65-F5344CB8AC3E}">
        <p14:creationId xmlns:p14="http://schemas.microsoft.com/office/powerpoint/2010/main" val="94938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C17A69-328F-5D41-B0A9-E540F2C20CCD}" type="datetimeFigureOut">
              <a:rPr lang="en-US" smtClean="0"/>
              <a:t>9/14/23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F3E06-3856-774E-AF00-AA491EA28460}" type="slidenum">
              <a:rPr lang="en-US" smtClean="0"/>
              <a:t>‹#›</a:t>
            </a:fld>
            <a:endParaRPr lang="en-US"/>
          </a:p>
        </p:txBody>
      </p:sp>
    </p:spTree>
    <p:extLst>
      <p:ext uri="{BB962C8B-B14F-4D97-AF65-F5344CB8AC3E}">
        <p14:creationId xmlns:p14="http://schemas.microsoft.com/office/powerpoint/2010/main" val="2997113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C17A69-328F-5D41-B0A9-E540F2C20CCD}" type="datetimeFigureOut">
              <a:rPr lang="en-US" smtClean="0"/>
              <a:t>9/14/23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F3E06-3856-774E-AF00-AA491EA28460}" type="slidenum">
              <a:rPr lang="en-US" smtClean="0"/>
              <a:t>‹#›</a:t>
            </a:fld>
            <a:endParaRPr lang="en-US"/>
          </a:p>
        </p:txBody>
      </p:sp>
    </p:spTree>
    <p:extLst>
      <p:ext uri="{BB962C8B-B14F-4D97-AF65-F5344CB8AC3E}">
        <p14:creationId xmlns:p14="http://schemas.microsoft.com/office/powerpoint/2010/main" val="1554186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6C17A69-328F-5D41-B0A9-E540F2C20CCD}" type="datetimeFigureOut">
              <a:rPr lang="en-US" smtClean="0"/>
              <a:t>9/14/23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7F3E06-3856-774E-AF00-AA491EA28460}" type="slidenum">
              <a:rPr lang="en-US" smtClean="0"/>
              <a:t>‹#›</a:t>
            </a:fld>
            <a:endParaRPr lang="en-US"/>
          </a:p>
        </p:txBody>
      </p:sp>
    </p:spTree>
    <p:extLst>
      <p:ext uri="{BB962C8B-B14F-4D97-AF65-F5344CB8AC3E}">
        <p14:creationId xmlns:p14="http://schemas.microsoft.com/office/powerpoint/2010/main" val="3144941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32"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512D67-40B8-4448-81AC-7CBD68653FE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6C7AC5-895D-4653-A9BC-4F4A3F46363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7DE62C-A115-45B1-BB75-F539F0F9E7E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CA"/>
              <a:t>Procedural Services</a:t>
            </a:r>
          </a:p>
        </p:txBody>
      </p:sp>
      <p:sp>
        <p:nvSpPr>
          <p:cNvPr id="5" name="Footer Placeholder 4">
            <a:extLst>
              <a:ext uri="{FF2B5EF4-FFF2-40B4-BE49-F238E27FC236}">
                <a16:creationId xmlns:a16="http://schemas.microsoft.com/office/drawing/2014/main" id="{22FE01C8-AA68-4C45-80C1-A084FA1D4ED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fld id="{B00D790E-C612-427D-A78B-853776B7319A}" type="slidenum">
              <a:rPr lang="en-CA" smtClean="0"/>
              <a:pPr>
                <a:defRPr/>
              </a:pPr>
              <a:t>‹#›</a:t>
            </a:fld>
            <a:endParaRPr lang="en-CA" dirty="0"/>
          </a:p>
        </p:txBody>
      </p:sp>
      <p:sp>
        <p:nvSpPr>
          <p:cNvPr id="6" name="Slide Number Placeholder 5">
            <a:extLst>
              <a:ext uri="{FF2B5EF4-FFF2-40B4-BE49-F238E27FC236}">
                <a16:creationId xmlns:a16="http://schemas.microsoft.com/office/drawing/2014/main" id="{D9EEE32B-DEFA-44E8-A04D-2CC3C882445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r>
              <a:rPr lang="en-CA"/>
              <a:t>Services de la procédure</a:t>
            </a:r>
          </a:p>
        </p:txBody>
      </p:sp>
    </p:spTree>
    <p:extLst>
      <p:ext uri="{BB962C8B-B14F-4D97-AF65-F5344CB8AC3E}">
        <p14:creationId xmlns:p14="http://schemas.microsoft.com/office/powerpoint/2010/main" val="7641558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1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9DC0D-7B06-8E45-83F9-5FD475D55889}" type="datetimeFigureOut">
              <a:rPr lang="en-US" smtClean="0"/>
              <a:pPr/>
              <a:t>9/14/23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09AF4-A54D-9B44-A627-E0144A609DA6}" type="slidenum">
              <a:rPr lang="en-US" smtClean="0"/>
              <a:pPr/>
              <a:t>‹#›</a:t>
            </a:fld>
            <a:endParaRPr lang="en-US"/>
          </a:p>
        </p:txBody>
      </p:sp>
    </p:spTree>
    <p:extLst>
      <p:ext uri="{BB962C8B-B14F-4D97-AF65-F5344CB8AC3E}">
        <p14:creationId xmlns:p14="http://schemas.microsoft.com/office/powerpoint/2010/main" val="260602869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B90673-CD74-3F0B-506F-C329949F683F}"/>
              </a:ext>
            </a:extLst>
          </p:cNvPr>
          <p:cNvSpPr txBox="1"/>
          <p:nvPr/>
        </p:nvSpPr>
        <p:spPr>
          <a:xfrm>
            <a:off x="3021495" y="556592"/>
            <a:ext cx="6255026"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Calibri" panose="020F0502020204030204"/>
              </a:rPr>
              <a:t>A Canadian perspective, eh?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ASPG Conference 2023 </a:t>
            </a:r>
          </a:p>
        </p:txBody>
      </p:sp>
      <p:sp>
        <p:nvSpPr>
          <p:cNvPr id="5" name="TextBox 4">
            <a:extLst>
              <a:ext uri="{FF2B5EF4-FFF2-40B4-BE49-F238E27FC236}">
                <a16:creationId xmlns:a16="http://schemas.microsoft.com/office/drawing/2014/main" id="{5D789400-64E2-D778-9A7F-C08BA07B6471}"/>
              </a:ext>
            </a:extLst>
          </p:cNvPr>
          <p:cNvSpPr txBox="1"/>
          <p:nvPr/>
        </p:nvSpPr>
        <p:spPr>
          <a:xfrm>
            <a:off x="1" y="6453809"/>
            <a:ext cx="905123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Charlie Feldman </a:t>
            </a:r>
            <a:r>
              <a:rPr lang="en-US" dirty="0">
                <a:solidFill>
                  <a:prstClr val="white"/>
                </a:solidFill>
                <a:latin typeface="Calibri" panose="020F0502020204030204"/>
              </a:rPr>
              <a:t>(CSPG)</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The views in this presentation are not those of any employer.</a:t>
            </a:r>
          </a:p>
        </p:txBody>
      </p:sp>
    </p:spTree>
    <p:extLst>
      <p:ext uri="{BB962C8B-B14F-4D97-AF65-F5344CB8AC3E}">
        <p14:creationId xmlns:p14="http://schemas.microsoft.com/office/powerpoint/2010/main" val="3903680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2BB159B1-6258-1248-8DFA-8955A726CBA3}"/>
              </a:ext>
            </a:extLst>
          </p:cNvPr>
          <p:cNvSpPr txBox="1">
            <a:spLocks/>
          </p:cNvSpPr>
          <p:nvPr/>
        </p:nvSpPr>
        <p:spPr>
          <a:xfrm>
            <a:off x="467949" y="1050697"/>
            <a:ext cx="8047401" cy="618535"/>
          </a:xfrm>
          <a:prstGeom prst="rect">
            <a:avLst/>
          </a:prstGeom>
        </p:spPr>
        <p:txBody>
          <a:bodyPr vert="horz" wrap="square" lIns="0" tIns="9049"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sz="2400" i="1" dirty="0">
                <a:solidFill>
                  <a:srgbClr val="000000"/>
                </a:solidFill>
                <a:latin typeface="Arial" panose="020B0604020202020204" pitchFamily="34" charset="0"/>
              </a:rPr>
              <a:t>Online Streaming Act - </a:t>
            </a:r>
            <a:r>
              <a:rPr lang="en-US" sz="2400" dirty="0">
                <a:solidFill>
                  <a:srgbClr val="000000"/>
                </a:solidFill>
                <a:latin typeface="Arial" panose="020B0604020202020204" pitchFamily="34" charset="0"/>
              </a:rPr>
              <a:t>S.C. 2023, c. 8</a:t>
            </a:r>
            <a:endParaRPr lang="en-US" sz="2400" b="0" u="none" strike="noStrike" dirty="0">
              <a:solidFill>
                <a:srgbClr val="000000"/>
              </a:solidFill>
              <a:effectLst/>
              <a:latin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CA" sz="2000" b="0" i="0" u="none" strike="noStrike" kern="1200" cap="none" spc="0" normalizeH="0" baseline="0" noProof="0" dirty="0">
              <a:ln>
                <a:noFill/>
              </a:ln>
              <a:solidFill>
                <a:prstClr val="black"/>
              </a:solidFill>
              <a:effectLst/>
              <a:uLnTx/>
              <a:uFillTx/>
              <a:latin typeface="Calibri (Body)"/>
              <a:ea typeface="+mj-ea"/>
              <a:cs typeface="+mj-cs"/>
            </a:endParaRPr>
          </a:p>
        </p:txBody>
      </p:sp>
      <p:grpSp>
        <p:nvGrpSpPr>
          <p:cNvPr id="17" name="Group 16">
            <a:extLst>
              <a:ext uri="{FF2B5EF4-FFF2-40B4-BE49-F238E27FC236}">
                <a16:creationId xmlns:a16="http://schemas.microsoft.com/office/drawing/2014/main" id="{DF0886FD-CF3F-A44F-BCC8-303740AFB484}"/>
              </a:ext>
              <a:ext uri="{C183D7F6-B498-43B3-948B-1728B52AA6E4}">
                <adec:decorative xmlns:adec="http://schemas.microsoft.com/office/drawing/2017/decorative" val="1"/>
              </a:ext>
            </a:extLst>
          </p:cNvPr>
          <p:cNvGrpSpPr/>
          <p:nvPr/>
        </p:nvGrpSpPr>
        <p:grpSpPr>
          <a:xfrm>
            <a:off x="290135" y="294008"/>
            <a:ext cx="8854810" cy="553280"/>
            <a:chOff x="2934770" y="308836"/>
            <a:chExt cx="11219442" cy="701030"/>
          </a:xfrm>
        </p:grpSpPr>
        <p:sp>
          <p:nvSpPr>
            <p:cNvPr id="18" name="Rounded Rectangle 3">
              <a:extLst>
                <a:ext uri="{FF2B5EF4-FFF2-40B4-BE49-F238E27FC236}">
                  <a16:creationId xmlns:a16="http://schemas.microsoft.com/office/drawing/2014/main" id="{D0C372A1-3E77-E64C-94F4-74692B169925}"/>
                </a:ext>
              </a:extLst>
            </p:cNvPr>
            <p:cNvSpPr/>
            <p:nvPr/>
          </p:nvSpPr>
          <p:spPr>
            <a:xfrm>
              <a:off x="2934770" y="308836"/>
              <a:ext cx="6732240" cy="701030"/>
            </a:xfrm>
            <a:custGeom>
              <a:avLst/>
              <a:gdLst/>
              <a:ahLst/>
              <a:cxnLst/>
              <a:rect l="l" t="t" r="r" b="b"/>
              <a:pathLst>
                <a:path w="6291808" h="701030">
                  <a:moveTo>
                    <a:pt x="350515" y="0"/>
                  </a:moveTo>
                  <a:lnTo>
                    <a:pt x="6291808" y="0"/>
                  </a:lnTo>
                  <a:lnTo>
                    <a:pt x="6291808" y="701030"/>
                  </a:lnTo>
                  <a:lnTo>
                    <a:pt x="350515" y="701030"/>
                  </a:lnTo>
                  <a:cubicBezTo>
                    <a:pt x="156931" y="701030"/>
                    <a:pt x="0" y="544099"/>
                    <a:pt x="0" y="350515"/>
                  </a:cubicBezTo>
                  <a:cubicBezTo>
                    <a:pt x="0" y="156931"/>
                    <a:pt x="156931" y="0"/>
                    <a:pt x="350515" y="0"/>
                  </a:cubicBezTo>
                  <a:close/>
                </a:path>
              </a:pathLst>
            </a:cu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17A7691-D3D9-BF40-8CC6-17399561096D}"/>
                </a:ext>
              </a:extLst>
            </p:cNvPr>
            <p:cNvSpPr/>
            <p:nvPr/>
          </p:nvSpPr>
          <p:spPr>
            <a:xfrm>
              <a:off x="9152876" y="308836"/>
              <a:ext cx="5001336" cy="701030"/>
            </a:xfrm>
            <a:prstGeom prst="rect">
              <a:avLst/>
            </a:pr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grpSp>
      <p:sp>
        <p:nvSpPr>
          <p:cNvPr id="20" name="object 10">
            <a:extLst>
              <a:ext uri="{FF2B5EF4-FFF2-40B4-BE49-F238E27FC236}">
                <a16:creationId xmlns:a16="http://schemas.microsoft.com/office/drawing/2014/main" id="{E63FE541-0340-D449-A3CC-3DCBCDF41D6C}"/>
              </a:ext>
            </a:extLst>
          </p:cNvPr>
          <p:cNvSpPr txBox="1">
            <a:spLocks noGrp="1"/>
          </p:cNvSpPr>
          <p:nvPr>
            <p:ph type="title" idx="4294967295"/>
          </p:nvPr>
        </p:nvSpPr>
        <p:spPr>
          <a:xfrm>
            <a:off x="591867" y="391189"/>
            <a:ext cx="6708339" cy="378469"/>
          </a:xfrm>
          <a:prstGeom prst="rect">
            <a:avLst/>
          </a:prstGeom>
          <a:noFill/>
          <a:ln>
            <a:noFill/>
            <a:prstDash/>
          </a:ln>
          <a:effectLst/>
        </p:spPr>
        <p:txBody>
          <a:bodyPr rot="0" spcFirstLastPara="0" vertOverflow="overflow" horzOverflow="overflow" vert="horz" wrap="square" lIns="0" tIns="9049" rIns="0" bIns="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525" lvl="0" algn="l">
              <a:lnSpc>
                <a:spcPct val="100000"/>
              </a:lnSpc>
              <a:spcBef>
                <a:spcPts val="0"/>
              </a:spcBef>
              <a:defRPr/>
            </a:pPr>
            <a:r>
              <a:rPr lang="en-CA" sz="2400" b="1" cap="all" dirty="0">
                <a:solidFill>
                  <a:schemeClr val="bg1"/>
                </a:solidFill>
                <a:latin typeface="Calibri (Body)"/>
                <a:cs typeface="Calibri" panose="020F0502020204030204" pitchFamily="34" charset="0"/>
              </a:rPr>
              <a:t>Recent Federal Legislation of note (1 of 3)</a:t>
            </a:r>
            <a:endParaRPr kumimoji="0" lang="en-CA" sz="2400" b="1" i="0" u="none" strike="noStrike" kern="1200" cap="all"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AC2378B-CF70-4C63-BCC1-11DB46D203F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0D9E4D-4A74-CA44-843D-B487B4123182}" type="slidenum">
              <a:rPr kumimoji="0" lang="en-US" sz="9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900" b="0" i="0" u="none" strike="noStrike" kern="1200" cap="none" spc="0" normalizeH="0" baseline="0" noProof="0">
              <a:ln>
                <a:noFill/>
              </a:ln>
              <a:solidFill>
                <a:prstClr val="black">
                  <a:tint val="75000"/>
                </a:prstClr>
              </a:solidFill>
              <a:effectLst/>
              <a:uLnTx/>
              <a:uFillTx/>
              <a:latin typeface="Times New Roman" pitchFamily="18" charset="0"/>
              <a:ea typeface="+mn-ea"/>
              <a:cs typeface="Arial" charset="0"/>
            </a:endParaRPr>
          </a:p>
        </p:txBody>
      </p:sp>
      <p:pic>
        <p:nvPicPr>
          <p:cNvPr id="3" name="Picture 2">
            <a:extLst>
              <a:ext uri="{FF2B5EF4-FFF2-40B4-BE49-F238E27FC236}">
                <a16:creationId xmlns:a16="http://schemas.microsoft.com/office/drawing/2014/main" id="{65896B5A-DE68-0759-5ADF-5A922D0A6F6A}"/>
              </a:ext>
            </a:extLst>
          </p:cNvPr>
          <p:cNvPicPr>
            <a:picLocks noChangeAspect="1"/>
          </p:cNvPicPr>
          <p:nvPr/>
        </p:nvPicPr>
        <p:blipFill>
          <a:blip r:embed="rId2"/>
          <a:stretch>
            <a:fillRect/>
          </a:stretch>
        </p:blipFill>
        <p:spPr>
          <a:xfrm>
            <a:off x="444198" y="1488622"/>
            <a:ext cx="7086600" cy="3619500"/>
          </a:xfrm>
          <a:prstGeom prst="rect">
            <a:avLst/>
          </a:prstGeom>
        </p:spPr>
      </p:pic>
      <p:sp>
        <p:nvSpPr>
          <p:cNvPr id="4" name="TextBox 3">
            <a:extLst>
              <a:ext uri="{FF2B5EF4-FFF2-40B4-BE49-F238E27FC236}">
                <a16:creationId xmlns:a16="http://schemas.microsoft.com/office/drawing/2014/main" id="{3241C432-EA8B-6F97-BFB5-FF08732236AD}"/>
              </a:ext>
            </a:extLst>
          </p:cNvPr>
          <p:cNvSpPr txBox="1"/>
          <p:nvPr/>
        </p:nvSpPr>
        <p:spPr>
          <a:xfrm>
            <a:off x="467949" y="5237890"/>
            <a:ext cx="8486046" cy="923330"/>
          </a:xfrm>
          <a:prstGeom prst="rect">
            <a:avLst/>
          </a:prstGeom>
          <a:noFill/>
        </p:spPr>
        <p:txBody>
          <a:bodyPr wrap="square" rtlCol="0">
            <a:spAutoFit/>
          </a:bodyPr>
          <a:lstStyle/>
          <a:p>
            <a:pPr marL="285750" indent="-285750">
              <a:buFont typeface="Arial" panose="020B0604020202020204" pitchFamily="34" charset="0"/>
              <a:buChar char="•"/>
            </a:pPr>
            <a:r>
              <a:rPr lang="en-US" dirty="0"/>
              <a:t>Overhaul of the </a:t>
            </a:r>
            <a:r>
              <a:rPr lang="en-US" i="1" dirty="0"/>
              <a:t>Broadcasting Act </a:t>
            </a:r>
            <a:r>
              <a:rPr lang="en-US" dirty="0"/>
              <a:t>that included social media regulation </a:t>
            </a:r>
          </a:p>
          <a:p>
            <a:pPr marL="285750" indent="-285750">
              <a:buFont typeface="Arial" panose="020B0604020202020204" pitchFamily="34" charset="0"/>
              <a:buChar char="•"/>
            </a:pPr>
            <a:r>
              <a:rPr lang="en-US" dirty="0"/>
              <a:t>Can-Con obligations</a:t>
            </a:r>
          </a:p>
          <a:p>
            <a:pPr marL="285750" indent="-285750">
              <a:buFont typeface="Arial" panose="020B0604020202020204" pitchFamily="34" charset="0"/>
              <a:buChar char="•"/>
            </a:pPr>
            <a:r>
              <a:rPr lang="en-US" dirty="0"/>
              <a:t>Wildfire / emergency communications? </a:t>
            </a:r>
          </a:p>
        </p:txBody>
      </p:sp>
    </p:spTree>
    <p:extLst>
      <p:ext uri="{BB962C8B-B14F-4D97-AF65-F5344CB8AC3E}">
        <p14:creationId xmlns:p14="http://schemas.microsoft.com/office/powerpoint/2010/main" val="202236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2BB159B1-6258-1248-8DFA-8955A726CBA3}"/>
              </a:ext>
            </a:extLst>
          </p:cNvPr>
          <p:cNvSpPr txBox="1">
            <a:spLocks/>
          </p:cNvSpPr>
          <p:nvPr/>
        </p:nvSpPr>
        <p:spPr>
          <a:xfrm>
            <a:off x="467949" y="995297"/>
            <a:ext cx="8047401" cy="673935"/>
          </a:xfrm>
          <a:prstGeom prst="rect">
            <a:avLst/>
          </a:prstGeom>
        </p:spPr>
        <p:txBody>
          <a:bodyPr vert="horz" wrap="square" lIns="0" tIns="9049"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sz="2400" i="1" dirty="0">
                <a:solidFill>
                  <a:srgbClr val="000000"/>
                </a:solidFill>
                <a:latin typeface="Arial" panose="020B0604020202020204" pitchFamily="34" charset="0"/>
              </a:rPr>
              <a:t>An Act for the Substantive Equality of Canada's Official Languages – </a:t>
            </a:r>
            <a:r>
              <a:rPr lang="en-US" sz="2400" dirty="0">
                <a:solidFill>
                  <a:srgbClr val="000000"/>
                </a:solidFill>
                <a:latin typeface="Arial" panose="020B0604020202020204" pitchFamily="34" charset="0"/>
              </a:rPr>
              <a:t>2023, c 15</a:t>
            </a:r>
            <a:endParaRPr kumimoji="0" lang="en-CA" sz="2000" b="0" i="0" u="none" strike="noStrike" kern="1200" cap="none" spc="0" normalizeH="0" baseline="0" noProof="0" dirty="0">
              <a:ln>
                <a:noFill/>
              </a:ln>
              <a:solidFill>
                <a:prstClr val="black"/>
              </a:solidFill>
              <a:effectLst/>
              <a:uLnTx/>
              <a:uFillTx/>
              <a:latin typeface="Calibri (Body)"/>
              <a:ea typeface="+mj-ea"/>
              <a:cs typeface="+mj-cs"/>
            </a:endParaRPr>
          </a:p>
        </p:txBody>
      </p:sp>
      <p:grpSp>
        <p:nvGrpSpPr>
          <p:cNvPr id="17" name="Group 16">
            <a:extLst>
              <a:ext uri="{FF2B5EF4-FFF2-40B4-BE49-F238E27FC236}">
                <a16:creationId xmlns:a16="http://schemas.microsoft.com/office/drawing/2014/main" id="{DF0886FD-CF3F-A44F-BCC8-303740AFB484}"/>
              </a:ext>
              <a:ext uri="{C183D7F6-B498-43B3-948B-1728B52AA6E4}">
                <adec:decorative xmlns:adec="http://schemas.microsoft.com/office/drawing/2017/decorative" val="1"/>
              </a:ext>
            </a:extLst>
          </p:cNvPr>
          <p:cNvGrpSpPr/>
          <p:nvPr/>
        </p:nvGrpSpPr>
        <p:grpSpPr>
          <a:xfrm>
            <a:off x="290135" y="294008"/>
            <a:ext cx="8854810" cy="553280"/>
            <a:chOff x="2934770" y="308836"/>
            <a:chExt cx="11219442" cy="701030"/>
          </a:xfrm>
        </p:grpSpPr>
        <p:sp>
          <p:nvSpPr>
            <p:cNvPr id="18" name="Rounded Rectangle 3">
              <a:extLst>
                <a:ext uri="{FF2B5EF4-FFF2-40B4-BE49-F238E27FC236}">
                  <a16:creationId xmlns:a16="http://schemas.microsoft.com/office/drawing/2014/main" id="{D0C372A1-3E77-E64C-94F4-74692B169925}"/>
                </a:ext>
              </a:extLst>
            </p:cNvPr>
            <p:cNvSpPr/>
            <p:nvPr/>
          </p:nvSpPr>
          <p:spPr>
            <a:xfrm>
              <a:off x="2934770" y="308836"/>
              <a:ext cx="6732240" cy="701030"/>
            </a:xfrm>
            <a:custGeom>
              <a:avLst/>
              <a:gdLst/>
              <a:ahLst/>
              <a:cxnLst/>
              <a:rect l="l" t="t" r="r" b="b"/>
              <a:pathLst>
                <a:path w="6291808" h="701030">
                  <a:moveTo>
                    <a:pt x="350515" y="0"/>
                  </a:moveTo>
                  <a:lnTo>
                    <a:pt x="6291808" y="0"/>
                  </a:lnTo>
                  <a:lnTo>
                    <a:pt x="6291808" y="701030"/>
                  </a:lnTo>
                  <a:lnTo>
                    <a:pt x="350515" y="701030"/>
                  </a:lnTo>
                  <a:cubicBezTo>
                    <a:pt x="156931" y="701030"/>
                    <a:pt x="0" y="544099"/>
                    <a:pt x="0" y="350515"/>
                  </a:cubicBezTo>
                  <a:cubicBezTo>
                    <a:pt x="0" y="156931"/>
                    <a:pt x="156931" y="0"/>
                    <a:pt x="350515" y="0"/>
                  </a:cubicBezTo>
                  <a:close/>
                </a:path>
              </a:pathLst>
            </a:cu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17A7691-D3D9-BF40-8CC6-17399561096D}"/>
                </a:ext>
              </a:extLst>
            </p:cNvPr>
            <p:cNvSpPr/>
            <p:nvPr/>
          </p:nvSpPr>
          <p:spPr>
            <a:xfrm>
              <a:off x="9152876" y="308836"/>
              <a:ext cx="5001336" cy="701030"/>
            </a:xfrm>
            <a:prstGeom prst="rect">
              <a:avLst/>
            </a:pr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grpSp>
      <p:sp>
        <p:nvSpPr>
          <p:cNvPr id="20" name="object 10">
            <a:extLst>
              <a:ext uri="{FF2B5EF4-FFF2-40B4-BE49-F238E27FC236}">
                <a16:creationId xmlns:a16="http://schemas.microsoft.com/office/drawing/2014/main" id="{E63FE541-0340-D449-A3CC-3DCBCDF41D6C}"/>
              </a:ext>
            </a:extLst>
          </p:cNvPr>
          <p:cNvSpPr txBox="1">
            <a:spLocks noGrp="1"/>
          </p:cNvSpPr>
          <p:nvPr>
            <p:ph type="title" idx="4294967295"/>
          </p:nvPr>
        </p:nvSpPr>
        <p:spPr>
          <a:xfrm>
            <a:off x="591867" y="391189"/>
            <a:ext cx="6708339" cy="378469"/>
          </a:xfrm>
          <a:prstGeom prst="rect">
            <a:avLst/>
          </a:prstGeom>
          <a:noFill/>
          <a:ln>
            <a:noFill/>
            <a:prstDash/>
          </a:ln>
          <a:effectLst/>
        </p:spPr>
        <p:txBody>
          <a:bodyPr rot="0" spcFirstLastPara="0" vertOverflow="overflow" horzOverflow="overflow" vert="horz" wrap="square" lIns="0" tIns="9049" rIns="0" bIns="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525" lvl="0" algn="l">
              <a:lnSpc>
                <a:spcPct val="100000"/>
              </a:lnSpc>
              <a:spcBef>
                <a:spcPts val="0"/>
              </a:spcBef>
              <a:defRPr/>
            </a:pPr>
            <a:r>
              <a:rPr lang="en-CA" sz="2400" b="1" cap="all" dirty="0">
                <a:solidFill>
                  <a:schemeClr val="bg1"/>
                </a:solidFill>
                <a:latin typeface="Calibri (Body)"/>
                <a:cs typeface="Calibri" panose="020F0502020204030204" pitchFamily="34" charset="0"/>
              </a:rPr>
              <a:t>Recent Federal Legislation of note (2 of 3)</a:t>
            </a:r>
            <a:endParaRPr kumimoji="0" lang="en-CA" sz="2400" b="1" i="0" u="none" strike="noStrike" kern="1200" cap="all"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AC2378B-CF70-4C63-BCC1-11DB46D203F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0D9E4D-4A74-CA44-843D-B487B4123182}" type="slidenum">
              <a:rPr kumimoji="0" lang="en-US" sz="9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900" b="0" i="0" u="none" strike="noStrike" kern="1200" cap="none" spc="0" normalizeH="0" baseline="0" noProof="0">
              <a:ln>
                <a:noFill/>
              </a:ln>
              <a:solidFill>
                <a:prstClr val="black">
                  <a:tint val="75000"/>
                </a:prstClr>
              </a:solidFill>
              <a:effectLst/>
              <a:uLnTx/>
              <a:uFillTx/>
              <a:latin typeface="Times New Roman" pitchFamily="18" charset="0"/>
              <a:ea typeface="+mn-ea"/>
              <a:cs typeface="Arial" charset="0"/>
            </a:endParaRPr>
          </a:p>
        </p:txBody>
      </p:sp>
      <p:sp>
        <p:nvSpPr>
          <p:cNvPr id="4" name="TextBox 3">
            <a:extLst>
              <a:ext uri="{FF2B5EF4-FFF2-40B4-BE49-F238E27FC236}">
                <a16:creationId xmlns:a16="http://schemas.microsoft.com/office/drawing/2014/main" id="{3241C432-EA8B-6F97-BFB5-FF08732236AD}"/>
              </a:ext>
            </a:extLst>
          </p:cNvPr>
          <p:cNvSpPr txBox="1"/>
          <p:nvPr/>
        </p:nvSpPr>
        <p:spPr>
          <a:xfrm>
            <a:off x="591867" y="1995926"/>
            <a:ext cx="2370254" cy="4247317"/>
          </a:xfrm>
          <a:prstGeom prst="rect">
            <a:avLst/>
          </a:prstGeom>
          <a:noFill/>
        </p:spPr>
        <p:txBody>
          <a:bodyPr wrap="square" rtlCol="0">
            <a:spAutoFit/>
          </a:bodyPr>
          <a:lstStyle/>
          <a:p>
            <a:r>
              <a:rPr lang="en-US" dirty="0"/>
              <a:t>Government: </a:t>
            </a:r>
          </a:p>
          <a:p>
            <a:r>
              <a:rPr lang="en-US" b="0" i="0" dirty="0">
                <a:solidFill>
                  <a:srgbClr val="333333"/>
                </a:solidFill>
                <a:effectLst/>
                <a:latin typeface="Noto Sans" panose="020B0502040504020204" pitchFamily="34" charset="0"/>
              </a:rPr>
              <a:t>The new requirements for federally regulated private businesses to offer services in French and communicate with their employees in French could engage paragraph 2(b) of the Charter, as they impose the use of a particular language.</a:t>
            </a:r>
            <a:r>
              <a:rPr lang="en-US" dirty="0"/>
              <a:t> </a:t>
            </a:r>
          </a:p>
        </p:txBody>
      </p:sp>
      <p:pic>
        <p:nvPicPr>
          <p:cNvPr id="6" name="Picture 5">
            <a:extLst>
              <a:ext uri="{FF2B5EF4-FFF2-40B4-BE49-F238E27FC236}">
                <a16:creationId xmlns:a16="http://schemas.microsoft.com/office/drawing/2014/main" id="{8006ADC5-65C3-E1B2-D4D0-BFFA620AB56A}"/>
              </a:ext>
            </a:extLst>
          </p:cNvPr>
          <p:cNvPicPr>
            <a:picLocks noChangeAspect="1"/>
          </p:cNvPicPr>
          <p:nvPr/>
        </p:nvPicPr>
        <p:blipFill>
          <a:blip r:embed="rId2"/>
          <a:stretch>
            <a:fillRect/>
          </a:stretch>
        </p:blipFill>
        <p:spPr>
          <a:xfrm>
            <a:off x="3311601" y="1735006"/>
            <a:ext cx="5642394" cy="4385280"/>
          </a:xfrm>
          <a:prstGeom prst="rect">
            <a:avLst/>
          </a:prstGeom>
        </p:spPr>
      </p:pic>
    </p:spTree>
    <p:extLst>
      <p:ext uri="{BB962C8B-B14F-4D97-AF65-F5344CB8AC3E}">
        <p14:creationId xmlns:p14="http://schemas.microsoft.com/office/powerpoint/2010/main" val="114315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2BB159B1-6258-1248-8DFA-8955A726CBA3}"/>
              </a:ext>
            </a:extLst>
          </p:cNvPr>
          <p:cNvSpPr txBox="1">
            <a:spLocks/>
          </p:cNvSpPr>
          <p:nvPr/>
        </p:nvSpPr>
        <p:spPr>
          <a:xfrm>
            <a:off x="275538" y="921292"/>
            <a:ext cx="8592924" cy="673935"/>
          </a:xfrm>
          <a:prstGeom prst="rect">
            <a:avLst/>
          </a:prstGeom>
        </p:spPr>
        <p:txBody>
          <a:bodyPr vert="horz" wrap="square" lIns="0" tIns="9049"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kumimoji="0" lang="en-US" sz="2400" b="0" i="1" u="none" strike="noStrike" kern="1200" cap="none" spc="0" normalizeH="0" baseline="0" noProof="0" dirty="0">
                <a:ln>
                  <a:noFill/>
                </a:ln>
                <a:solidFill>
                  <a:srgbClr val="000000"/>
                </a:solidFill>
                <a:effectLst/>
                <a:uLnTx/>
                <a:uFillTx/>
                <a:latin typeface="Arial" panose="020B0604020202020204" pitchFamily="34" charset="0"/>
                <a:ea typeface="+mj-ea"/>
                <a:cs typeface="+mj-cs"/>
              </a:rPr>
              <a:t>Criminal Code </a:t>
            </a:r>
            <a:r>
              <a:rPr kumimoji="0" lang="en-US" sz="2400" b="0" u="none" strike="noStrike" kern="1200" cap="none" spc="0" normalizeH="0" baseline="0" noProof="0" dirty="0">
                <a:ln>
                  <a:noFill/>
                </a:ln>
                <a:solidFill>
                  <a:srgbClr val="000000"/>
                </a:solidFill>
                <a:effectLst/>
                <a:uLnTx/>
                <a:uFillTx/>
                <a:latin typeface="Arial" panose="020B0604020202020204" pitchFamily="34" charset="0"/>
                <a:ea typeface="+mj-ea"/>
                <a:cs typeface="+mj-cs"/>
              </a:rPr>
              <a:t>amendments - </a:t>
            </a:r>
            <a:r>
              <a:rPr lang="en-US" sz="2400" dirty="0">
                <a:solidFill>
                  <a:srgbClr val="000000"/>
                </a:solidFill>
                <a:latin typeface="Arial" panose="020B0604020202020204" pitchFamily="34" charset="0"/>
              </a:rPr>
              <a:t>A</a:t>
            </a:r>
            <a:r>
              <a:rPr kumimoji="0" lang="en-US" sz="2400" b="0" u="none" strike="noStrike" kern="1200" cap="none" spc="0" normalizeH="0" baseline="0" noProof="0" dirty="0" err="1">
                <a:ln>
                  <a:noFill/>
                </a:ln>
                <a:solidFill>
                  <a:srgbClr val="000000"/>
                </a:solidFill>
                <a:effectLst/>
                <a:uLnTx/>
                <a:uFillTx/>
                <a:latin typeface="Arial" panose="020B0604020202020204" pitchFamily="34" charset="0"/>
                <a:ea typeface="+mj-ea"/>
                <a:cs typeface="+mj-cs"/>
              </a:rPr>
              <a:t>ntisemitism</a:t>
            </a:r>
            <a:r>
              <a:rPr kumimoji="0" lang="en-US" sz="2400" b="0" u="none" strike="noStrike" kern="1200" cap="none" spc="0" normalizeH="0" baseline="0" noProof="0" dirty="0">
                <a:ln>
                  <a:noFill/>
                </a:ln>
                <a:solidFill>
                  <a:srgbClr val="000000"/>
                </a:solidFill>
                <a:effectLst/>
                <a:uLnTx/>
                <a:uFillTx/>
                <a:latin typeface="Arial" panose="020B0604020202020204" pitchFamily="34" charset="0"/>
                <a:ea typeface="+mj-ea"/>
                <a:cs typeface="+mj-cs"/>
              </a:rPr>
              <a:t> / Holocaust denial</a:t>
            </a:r>
          </a:p>
          <a:p>
            <a:pPr algn="l">
              <a:spcBef>
                <a:spcPts val="0"/>
              </a:spcBef>
            </a:pPr>
            <a:r>
              <a:rPr lang="en-US" sz="2400" dirty="0">
                <a:solidFill>
                  <a:srgbClr val="000000"/>
                </a:solidFill>
                <a:latin typeface="Arial" panose="020B0604020202020204" pitchFamily="34" charset="0"/>
              </a:rPr>
              <a:t>enacted by </a:t>
            </a:r>
            <a:r>
              <a:rPr lang="en-US" sz="2400" i="1" dirty="0">
                <a:solidFill>
                  <a:srgbClr val="000000"/>
                </a:solidFill>
                <a:latin typeface="Arial" panose="020B0604020202020204" pitchFamily="34" charset="0"/>
              </a:rPr>
              <a:t>Budget Implementation Act, 2022, </a:t>
            </a:r>
            <a:r>
              <a:rPr lang="en-US" sz="2400" dirty="0">
                <a:solidFill>
                  <a:srgbClr val="000000"/>
                </a:solidFill>
                <a:latin typeface="Arial" panose="020B0604020202020204" pitchFamily="34" charset="0"/>
              </a:rPr>
              <a:t>No. 1</a:t>
            </a:r>
            <a:endParaRPr kumimoji="0" lang="en-CA" sz="2000" b="0" u="none" strike="noStrike" kern="1200" cap="none" spc="0" normalizeH="0" baseline="0" noProof="0" dirty="0">
              <a:ln>
                <a:noFill/>
              </a:ln>
              <a:solidFill>
                <a:prstClr val="black"/>
              </a:solidFill>
              <a:effectLst/>
              <a:uLnTx/>
              <a:uFillTx/>
              <a:latin typeface="Calibri (Body)"/>
              <a:ea typeface="+mj-ea"/>
              <a:cs typeface="+mj-cs"/>
            </a:endParaRPr>
          </a:p>
        </p:txBody>
      </p:sp>
      <p:grpSp>
        <p:nvGrpSpPr>
          <p:cNvPr id="17" name="Group 16">
            <a:extLst>
              <a:ext uri="{FF2B5EF4-FFF2-40B4-BE49-F238E27FC236}">
                <a16:creationId xmlns:a16="http://schemas.microsoft.com/office/drawing/2014/main" id="{DF0886FD-CF3F-A44F-BCC8-303740AFB484}"/>
              </a:ext>
              <a:ext uri="{C183D7F6-B498-43B3-948B-1728B52AA6E4}">
                <adec:decorative xmlns:adec="http://schemas.microsoft.com/office/drawing/2017/decorative" val="1"/>
              </a:ext>
            </a:extLst>
          </p:cNvPr>
          <p:cNvGrpSpPr/>
          <p:nvPr/>
        </p:nvGrpSpPr>
        <p:grpSpPr>
          <a:xfrm>
            <a:off x="290135" y="294008"/>
            <a:ext cx="8854810" cy="553280"/>
            <a:chOff x="2934770" y="308836"/>
            <a:chExt cx="11219442" cy="701030"/>
          </a:xfrm>
        </p:grpSpPr>
        <p:sp>
          <p:nvSpPr>
            <p:cNvPr id="18" name="Rounded Rectangle 3">
              <a:extLst>
                <a:ext uri="{FF2B5EF4-FFF2-40B4-BE49-F238E27FC236}">
                  <a16:creationId xmlns:a16="http://schemas.microsoft.com/office/drawing/2014/main" id="{D0C372A1-3E77-E64C-94F4-74692B169925}"/>
                </a:ext>
              </a:extLst>
            </p:cNvPr>
            <p:cNvSpPr/>
            <p:nvPr/>
          </p:nvSpPr>
          <p:spPr>
            <a:xfrm>
              <a:off x="2934770" y="308836"/>
              <a:ext cx="6732240" cy="701030"/>
            </a:xfrm>
            <a:custGeom>
              <a:avLst/>
              <a:gdLst/>
              <a:ahLst/>
              <a:cxnLst/>
              <a:rect l="l" t="t" r="r" b="b"/>
              <a:pathLst>
                <a:path w="6291808" h="701030">
                  <a:moveTo>
                    <a:pt x="350515" y="0"/>
                  </a:moveTo>
                  <a:lnTo>
                    <a:pt x="6291808" y="0"/>
                  </a:lnTo>
                  <a:lnTo>
                    <a:pt x="6291808" y="701030"/>
                  </a:lnTo>
                  <a:lnTo>
                    <a:pt x="350515" y="701030"/>
                  </a:lnTo>
                  <a:cubicBezTo>
                    <a:pt x="156931" y="701030"/>
                    <a:pt x="0" y="544099"/>
                    <a:pt x="0" y="350515"/>
                  </a:cubicBezTo>
                  <a:cubicBezTo>
                    <a:pt x="0" y="156931"/>
                    <a:pt x="156931" y="0"/>
                    <a:pt x="350515" y="0"/>
                  </a:cubicBezTo>
                  <a:close/>
                </a:path>
              </a:pathLst>
            </a:cu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17A7691-D3D9-BF40-8CC6-17399561096D}"/>
                </a:ext>
              </a:extLst>
            </p:cNvPr>
            <p:cNvSpPr/>
            <p:nvPr/>
          </p:nvSpPr>
          <p:spPr>
            <a:xfrm>
              <a:off x="9152876" y="308836"/>
              <a:ext cx="5001336" cy="701030"/>
            </a:xfrm>
            <a:prstGeom prst="rect">
              <a:avLst/>
            </a:pr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grpSp>
      <p:sp>
        <p:nvSpPr>
          <p:cNvPr id="20" name="object 10">
            <a:extLst>
              <a:ext uri="{FF2B5EF4-FFF2-40B4-BE49-F238E27FC236}">
                <a16:creationId xmlns:a16="http://schemas.microsoft.com/office/drawing/2014/main" id="{E63FE541-0340-D449-A3CC-3DCBCDF41D6C}"/>
              </a:ext>
            </a:extLst>
          </p:cNvPr>
          <p:cNvSpPr txBox="1">
            <a:spLocks noGrp="1"/>
          </p:cNvSpPr>
          <p:nvPr>
            <p:ph type="title" idx="4294967295"/>
          </p:nvPr>
        </p:nvSpPr>
        <p:spPr>
          <a:xfrm>
            <a:off x="591867" y="391189"/>
            <a:ext cx="6708339" cy="378469"/>
          </a:xfrm>
          <a:prstGeom prst="rect">
            <a:avLst/>
          </a:prstGeom>
          <a:noFill/>
          <a:ln>
            <a:noFill/>
            <a:prstDash/>
          </a:ln>
          <a:effectLst/>
        </p:spPr>
        <p:txBody>
          <a:bodyPr rot="0" spcFirstLastPara="0" vertOverflow="overflow" horzOverflow="overflow" vert="horz" wrap="square" lIns="0" tIns="9049" rIns="0" bIns="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525" lvl="0" algn="l">
              <a:lnSpc>
                <a:spcPct val="100000"/>
              </a:lnSpc>
              <a:spcBef>
                <a:spcPts val="0"/>
              </a:spcBef>
              <a:defRPr/>
            </a:pPr>
            <a:r>
              <a:rPr lang="en-CA" sz="2400" b="1" cap="all" dirty="0">
                <a:solidFill>
                  <a:schemeClr val="bg1"/>
                </a:solidFill>
                <a:latin typeface="Calibri (Body)"/>
                <a:cs typeface="Calibri" panose="020F0502020204030204" pitchFamily="34" charset="0"/>
              </a:rPr>
              <a:t>Recent Federal Legislation of note (3 of 3)</a:t>
            </a:r>
            <a:endParaRPr kumimoji="0" lang="en-CA" sz="2400" b="1" i="0" u="none" strike="noStrike" kern="1200" cap="all"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AC2378B-CF70-4C63-BCC1-11DB46D203F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0D9E4D-4A74-CA44-843D-B487B4123182}" type="slidenum">
              <a:rPr kumimoji="0" lang="en-US" sz="9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900" b="0" i="0" u="none" strike="noStrike" kern="1200" cap="none" spc="0" normalizeH="0" baseline="0" noProof="0">
              <a:ln>
                <a:noFill/>
              </a:ln>
              <a:solidFill>
                <a:prstClr val="black">
                  <a:tint val="75000"/>
                </a:prstClr>
              </a:solidFill>
              <a:effectLst/>
              <a:uLnTx/>
              <a:uFillTx/>
              <a:latin typeface="Times New Roman" pitchFamily="18" charset="0"/>
              <a:ea typeface="+mn-ea"/>
              <a:cs typeface="Arial" charset="0"/>
            </a:endParaRPr>
          </a:p>
        </p:txBody>
      </p:sp>
      <p:sp>
        <p:nvSpPr>
          <p:cNvPr id="4" name="TextBox 3">
            <a:extLst>
              <a:ext uri="{FF2B5EF4-FFF2-40B4-BE49-F238E27FC236}">
                <a16:creationId xmlns:a16="http://schemas.microsoft.com/office/drawing/2014/main" id="{3241C432-EA8B-6F97-BFB5-FF08732236AD}"/>
              </a:ext>
            </a:extLst>
          </p:cNvPr>
          <p:cNvSpPr txBox="1"/>
          <p:nvPr/>
        </p:nvSpPr>
        <p:spPr>
          <a:xfrm>
            <a:off x="628650" y="1669232"/>
            <a:ext cx="8338377" cy="5524589"/>
          </a:xfrm>
          <a:prstGeom prst="rect">
            <a:avLst/>
          </a:prstGeom>
          <a:noFill/>
        </p:spPr>
        <p:txBody>
          <a:bodyPr wrap="square" rtlCol="0">
            <a:spAutoFit/>
          </a:bodyPr>
          <a:lstStyle/>
          <a:p>
            <a:pPr algn="l"/>
            <a:r>
              <a:rPr lang="en-US" sz="1100" b="1" i="0" dirty="0" err="1">
                <a:solidFill>
                  <a:srgbClr val="333333"/>
                </a:solidFill>
                <a:effectLst/>
                <a:latin typeface="Helvetica Neue" panose="02000503000000020004" pitchFamily="2" charset="0"/>
              </a:rPr>
              <a:t>Wilful</a:t>
            </a:r>
            <a:r>
              <a:rPr lang="en-US" sz="1100" b="1" i="0" dirty="0">
                <a:solidFill>
                  <a:srgbClr val="333333"/>
                </a:solidFill>
                <a:effectLst/>
                <a:latin typeface="Helvetica Neue" panose="02000503000000020004" pitchFamily="2" charset="0"/>
              </a:rPr>
              <a:t> promotion of antisemitism</a:t>
            </a:r>
          </a:p>
          <a:p>
            <a:pPr algn="l"/>
            <a:r>
              <a:rPr lang="en-US" b="1" i="0" dirty="0">
                <a:solidFill>
                  <a:srgbClr val="000000"/>
                </a:solidFill>
                <a:effectLst/>
                <a:latin typeface="Helvetica Neue" panose="02000503000000020004" pitchFamily="2" charset="0"/>
              </a:rPr>
              <a:t>(2.1)</a:t>
            </a:r>
            <a:r>
              <a:rPr lang="en-US" b="0" i="0" dirty="0">
                <a:solidFill>
                  <a:srgbClr val="333333"/>
                </a:solidFill>
                <a:effectLst/>
                <a:latin typeface="Helvetica Neue" panose="02000503000000020004" pitchFamily="2" charset="0"/>
              </a:rPr>
              <a:t> Everyone who, by communicating statements, other than in private conversation, </a:t>
            </a:r>
            <a:r>
              <a:rPr lang="en-US" b="0" i="0" dirty="0" err="1">
                <a:solidFill>
                  <a:srgbClr val="333333"/>
                </a:solidFill>
                <a:effectLst/>
                <a:latin typeface="Helvetica Neue" panose="02000503000000020004" pitchFamily="2" charset="0"/>
              </a:rPr>
              <a:t>wilfully</a:t>
            </a:r>
            <a:r>
              <a:rPr lang="en-US" b="0" i="0" dirty="0">
                <a:solidFill>
                  <a:srgbClr val="333333"/>
                </a:solidFill>
                <a:effectLst/>
                <a:latin typeface="Helvetica Neue" panose="02000503000000020004" pitchFamily="2" charset="0"/>
              </a:rPr>
              <a:t> promotes antisemitism by condoning, denying or downplaying the Holocaust</a:t>
            </a:r>
          </a:p>
          <a:p>
            <a:pPr lvl="1" algn="l"/>
            <a:r>
              <a:rPr lang="en-US" b="1" i="0" dirty="0">
                <a:solidFill>
                  <a:srgbClr val="000000"/>
                </a:solidFill>
                <a:effectLst/>
                <a:latin typeface="Helvetica Neue" panose="02000503000000020004" pitchFamily="2" charset="0"/>
              </a:rPr>
              <a:t>(a)</a:t>
            </a:r>
            <a:r>
              <a:rPr lang="en-US" b="0" i="0" dirty="0">
                <a:solidFill>
                  <a:srgbClr val="333333"/>
                </a:solidFill>
                <a:effectLst/>
                <a:latin typeface="Helvetica Neue" panose="02000503000000020004" pitchFamily="2" charset="0"/>
              </a:rPr>
              <a:t> is guilty of an indictable offence and liable to imprisonment for a term not exceeding two years; or</a:t>
            </a:r>
          </a:p>
          <a:p>
            <a:pPr lvl="1" algn="l"/>
            <a:r>
              <a:rPr lang="en-US" b="1" i="0" dirty="0">
                <a:solidFill>
                  <a:srgbClr val="000000"/>
                </a:solidFill>
                <a:effectLst/>
                <a:latin typeface="Helvetica Neue" panose="02000503000000020004" pitchFamily="2" charset="0"/>
              </a:rPr>
              <a:t>(b)</a:t>
            </a:r>
            <a:r>
              <a:rPr lang="en-US" b="0" i="0" dirty="0">
                <a:solidFill>
                  <a:srgbClr val="333333"/>
                </a:solidFill>
                <a:effectLst/>
                <a:latin typeface="Helvetica Neue" panose="02000503000000020004" pitchFamily="2" charset="0"/>
              </a:rPr>
              <a:t> is guilty of an offence punishable on summary conviction.</a:t>
            </a:r>
          </a:p>
          <a:p>
            <a:pPr algn="l"/>
            <a:br>
              <a:rPr lang="en-US" dirty="0"/>
            </a:br>
            <a:r>
              <a:rPr lang="en-US" b="1" i="0" dirty="0">
                <a:solidFill>
                  <a:srgbClr val="000000"/>
                </a:solidFill>
                <a:effectLst/>
                <a:latin typeface="Helvetica Neue" panose="02000503000000020004" pitchFamily="2" charset="0"/>
              </a:rPr>
              <a:t>(3.1)</a:t>
            </a:r>
            <a:r>
              <a:rPr lang="en-US" b="0" i="0" dirty="0">
                <a:solidFill>
                  <a:srgbClr val="333333"/>
                </a:solidFill>
                <a:effectLst/>
                <a:latin typeface="Helvetica Neue" panose="02000503000000020004" pitchFamily="2" charset="0"/>
              </a:rPr>
              <a:t> No person shall be convicted of an offence under subsection (2.1)</a:t>
            </a:r>
          </a:p>
          <a:p>
            <a:pPr algn="l"/>
            <a:r>
              <a:rPr lang="en-US" b="1" i="0" dirty="0">
                <a:solidFill>
                  <a:srgbClr val="000000"/>
                </a:solidFill>
                <a:effectLst/>
                <a:latin typeface="Helvetica Neue" panose="02000503000000020004" pitchFamily="2" charset="0"/>
              </a:rPr>
              <a:t>(a)</a:t>
            </a:r>
            <a:r>
              <a:rPr lang="en-US" b="0" i="0" dirty="0">
                <a:solidFill>
                  <a:srgbClr val="333333"/>
                </a:solidFill>
                <a:effectLst/>
                <a:latin typeface="Helvetica Neue" panose="02000503000000020004" pitchFamily="2" charset="0"/>
              </a:rPr>
              <a:t> if they establish that the statements communicated were true;</a:t>
            </a:r>
          </a:p>
          <a:p>
            <a:pPr algn="l"/>
            <a:r>
              <a:rPr lang="en-US" b="1" i="0" dirty="0">
                <a:solidFill>
                  <a:srgbClr val="000000"/>
                </a:solidFill>
                <a:effectLst/>
                <a:latin typeface="Helvetica Neue" panose="02000503000000020004" pitchFamily="2" charset="0"/>
              </a:rPr>
              <a:t>(b)</a:t>
            </a:r>
            <a:r>
              <a:rPr lang="en-US" b="1" i="0" dirty="0">
                <a:solidFill>
                  <a:srgbClr val="333333"/>
                </a:solidFill>
                <a:effectLst/>
                <a:latin typeface="Helvetica Neue" panose="02000503000000020004" pitchFamily="2" charset="0"/>
              </a:rPr>
              <a:t> if, in good faith, they expressed or attempted to establish by an argument an opinion on a religious subject or an opinion based on a belief in a religious text;</a:t>
            </a:r>
          </a:p>
          <a:p>
            <a:pPr algn="l"/>
            <a:r>
              <a:rPr lang="en-US" b="1" i="0" dirty="0">
                <a:solidFill>
                  <a:srgbClr val="000000"/>
                </a:solidFill>
                <a:effectLst/>
                <a:latin typeface="Helvetica Neue" panose="02000503000000020004" pitchFamily="2" charset="0"/>
              </a:rPr>
              <a:t>(c)</a:t>
            </a:r>
            <a:r>
              <a:rPr lang="en-US" b="0" i="0" dirty="0">
                <a:solidFill>
                  <a:srgbClr val="333333"/>
                </a:solidFill>
                <a:effectLst/>
                <a:latin typeface="Helvetica Neue" panose="02000503000000020004" pitchFamily="2" charset="0"/>
              </a:rPr>
              <a:t> if the statements were relevant to any subject of public interest, the discussion of which was for the public benefit, and if on reasonable grounds they believed them to be true; or</a:t>
            </a:r>
          </a:p>
          <a:p>
            <a:pPr algn="l"/>
            <a:r>
              <a:rPr lang="en-US" b="1" i="0" dirty="0">
                <a:solidFill>
                  <a:srgbClr val="000000"/>
                </a:solidFill>
                <a:effectLst/>
                <a:latin typeface="Helvetica Neue" panose="02000503000000020004" pitchFamily="2" charset="0"/>
              </a:rPr>
              <a:t>(d)</a:t>
            </a:r>
            <a:r>
              <a:rPr lang="en-US" b="1" i="0" dirty="0">
                <a:solidFill>
                  <a:srgbClr val="333333"/>
                </a:solidFill>
                <a:effectLst/>
                <a:latin typeface="Helvetica Neue" panose="02000503000000020004" pitchFamily="2" charset="0"/>
              </a:rPr>
              <a:t> if, in good faith, they intended to point out, for the purpose of removal, matters producing or tending to produce feelings of antisemitism toward Jews</a:t>
            </a:r>
            <a:r>
              <a:rPr lang="en-US" b="0" i="0" dirty="0">
                <a:solidFill>
                  <a:srgbClr val="333333"/>
                </a:solidFill>
                <a:effectLst/>
                <a:latin typeface="Helvetica Neue" panose="02000503000000020004" pitchFamily="2" charset="0"/>
              </a:rPr>
              <a:t>.</a:t>
            </a:r>
          </a:p>
          <a:p>
            <a:endParaRPr lang="en-US" dirty="0"/>
          </a:p>
        </p:txBody>
      </p:sp>
    </p:spTree>
    <p:extLst>
      <p:ext uri="{BB962C8B-B14F-4D97-AF65-F5344CB8AC3E}">
        <p14:creationId xmlns:p14="http://schemas.microsoft.com/office/powerpoint/2010/main" val="125384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2BB159B1-6258-1248-8DFA-8955A726CBA3}"/>
              </a:ext>
            </a:extLst>
          </p:cNvPr>
          <p:cNvSpPr txBox="1">
            <a:spLocks/>
          </p:cNvSpPr>
          <p:nvPr/>
        </p:nvSpPr>
        <p:spPr>
          <a:xfrm>
            <a:off x="290135" y="1569030"/>
            <a:ext cx="8761981" cy="1671131"/>
          </a:xfrm>
          <a:prstGeom prst="rect">
            <a:avLst/>
          </a:prstGeom>
        </p:spPr>
        <p:txBody>
          <a:bodyPr vert="horz" wrap="square" lIns="0" tIns="9049"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fontAlgn="base">
              <a:spcAft>
                <a:spcPct val="0"/>
              </a:spcAft>
              <a:buFont typeface="Arial" panose="020B0604020202020204" pitchFamily="34" charset="0"/>
              <a:buChar char="•"/>
              <a:defRPr/>
            </a:pPr>
            <a:r>
              <a:rPr lang="en-CA" sz="2000" dirty="0">
                <a:solidFill>
                  <a:prstClr val="black"/>
                </a:solidFill>
                <a:latin typeface="Calibri (Body)"/>
              </a:rPr>
              <a:t>Senate publishes some committee reports in Indigenous languages – 2017</a:t>
            </a:r>
            <a:endParaRPr kumimoji="0" lang="en-CA" sz="2000" b="0" i="0" u="none" strike="noStrike" kern="1200" cap="none" spc="0" normalizeH="0" baseline="0" noProof="0" dirty="0">
              <a:ln>
                <a:noFill/>
              </a:ln>
              <a:solidFill>
                <a:prstClr val="black"/>
              </a:solidFill>
              <a:effectLst/>
              <a:uLnTx/>
              <a:uFillTx/>
              <a:latin typeface="Calibri (Body)"/>
              <a:ea typeface="+mj-ea"/>
              <a:cs typeface="+mj-cs"/>
            </a:endParaRPr>
          </a:p>
          <a:p>
            <a:pPr marL="342900" marR="0" lvl="0" indent="-34290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Calibri (Body)"/>
                <a:ea typeface="+mj-ea"/>
                <a:cs typeface="+mj-cs"/>
              </a:rPr>
              <a:t>House of Commons provides interpretation from Indigenous languages during debates (with advance notice) – 2019 </a:t>
            </a:r>
          </a:p>
          <a:p>
            <a:pPr marL="342900" marR="0" lvl="0" indent="-34290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r>
              <a:rPr lang="en-CA" sz="2000" dirty="0">
                <a:solidFill>
                  <a:prstClr val="black"/>
                </a:solidFill>
                <a:latin typeface="Calibri (Body)"/>
              </a:rPr>
              <a:t>First Speech from the Throne with extended portions in an Indigenous language –2021 </a:t>
            </a:r>
            <a:endParaRPr kumimoji="0" lang="en-CA" sz="2000" b="0" i="0" u="none" strike="noStrike" kern="1200" cap="none" spc="0" normalizeH="0" baseline="0" noProof="0" dirty="0">
              <a:ln>
                <a:noFill/>
              </a:ln>
              <a:solidFill>
                <a:prstClr val="black"/>
              </a:solidFill>
              <a:effectLst/>
              <a:uLnTx/>
              <a:uFillTx/>
              <a:latin typeface="Calibri (Body)"/>
              <a:ea typeface="+mj-ea"/>
              <a:cs typeface="+mj-cs"/>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CA" sz="2000" b="0" i="0" u="none" strike="noStrike" kern="1200" cap="none" spc="0" normalizeH="0" baseline="0" noProof="0" dirty="0">
              <a:ln>
                <a:noFill/>
              </a:ln>
              <a:solidFill>
                <a:prstClr val="black"/>
              </a:solidFill>
              <a:effectLst/>
              <a:uLnTx/>
              <a:uFillTx/>
              <a:latin typeface="Calibri (Body)"/>
              <a:ea typeface="+mj-ea"/>
              <a:cs typeface="+mj-cs"/>
            </a:endParaRPr>
          </a:p>
        </p:txBody>
      </p:sp>
      <p:grpSp>
        <p:nvGrpSpPr>
          <p:cNvPr id="17" name="Group 16">
            <a:extLst>
              <a:ext uri="{FF2B5EF4-FFF2-40B4-BE49-F238E27FC236}">
                <a16:creationId xmlns:a16="http://schemas.microsoft.com/office/drawing/2014/main" id="{DF0886FD-CF3F-A44F-BCC8-303740AFB484}"/>
              </a:ext>
              <a:ext uri="{C183D7F6-B498-43B3-948B-1728B52AA6E4}">
                <adec:decorative xmlns:adec="http://schemas.microsoft.com/office/drawing/2017/decorative" val="1"/>
              </a:ext>
            </a:extLst>
          </p:cNvPr>
          <p:cNvGrpSpPr/>
          <p:nvPr/>
        </p:nvGrpSpPr>
        <p:grpSpPr>
          <a:xfrm>
            <a:off x="290135" y="294008"/>
            <a:ext cx="8854810" cy="553280"/>
            <a:chOff x="2934770" y="308836"/>
            <a:chExt cx="11219442" cy="701030"/>
          </a:xfrm>
        </p:grpSpPr>
        <p:sp>
          <p:nvSpPr>
            <p:cNvPr id="18" name="Rounded Rectangle 3">
              <a:extLst>
                <a:ext uri="{FF2B5EF4-FFF2-40B4-BE49-F238E27FC236}">
                  <a16:creationId xmlns:a16="http://schemas.microsoft.com/office/drawing/2014/main" id="{D0C372A1-3E77-E64C-94F4-74692B169925}"/>
                </a:ext>
              </a:extLst>
            </p:cNvPr>
            <p:cNvSpPr/>
            <p:nvPr/>
          </p:nvSpPr>
          <p:spPr>
            <a:xfrm>
              <a:off x="2934770" y="308836"/>
              <a:ext cx="6732240" cy="701030"/>
            </a:xfrm>
            <a:custGeom>
              <a:avLst/>
              <a:gdLst/>
              <a:ahLst/>
              <a:cxnLst/>
              <a:rect l="l" t="t" r="r" b="b"/>
              <a:pathLst>
                <a:path w="6291808" h="701030">
                  <a:moveTo>
                    <a:pt x="350515" y="0"/>
                  </a:moveTo>
                  <a:lnTo>
                    <a:pt x="6291808" y="0"/>
                  </a:lnTo>
                  <a:lnTo>
                    <a:pt x="6291808" y="701030"/>
                  </a:lnTo>
                  <a:lnTo>
                    <a:pt x="350515" y="701030"/>
                  </a:lnTo>
                  <a:cubicBezTo>
                    <a:pt x="156931" y="701030"/>
                    <a:pt x="0" y="544099"/>
                    <a:pt x="0" y="350515"/>
                  </a:cubicBezTo>
                  <a:cubicBezTo>
                    <a:pt x="0" y="156931"/>
                    <a:pt x="156931" y="0"/>
                    <a:pt x="350515" y="0"/>
                  </a:cubicBezTo>
                  <a:close/>
                </a:path>
              </a:pathLst>
            </a:cu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17A7691-D3D9-BF40-8CC6-17399561096D}"/>
                </a:ext>
              </a:extLst>
            </p:cNvPr>
            <p:cNvSpPr/>
            <p:nvPr/>
          </p:nvSpPr>
          <p:spPr>
            <a:xfrm>
              <a:off x="9152876" y="308836"/>
              <a:ext cx="5001336" cy="701030"/>
            </a:xfrm>
            <a:prstGeom prst="rect">
              <a:avLst/>
            </a:pr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grpSp>
      <p:sp>
        <p:nvSpPr>
          <p:cNvPr id="20" name="object 10">
            <a:extLst>
              <a:ext uri="{FF2B5EF4-FFF2-40B4-BE49-F238E27FC236}">
                <a16:creationId xmlns:a16="http://schemas.microsoft.com/office/drawing/2014/main" id="{E63FE541-0340-D449-A3CC-3DCBCDF41D6C}"/>
              </a:ext>
            </a:extLst>
          </p:cNvPr>
          <p:cNvSpPr txBox="1">
            <a:spLocks noGrp="1"/>
          </p:cNvSpPr>
          <p:nvPr>
            <p:ph type="title" idx="4294967295"/>
          </p:nvPr>
        </p:nvSpPr>
        <p:spPr>
          <a:xfrm>
            <a:off x="591867" y="391189"/>
            <a:ext cx="6708339" cy="378469"/>
          </a:xfrm>
          <a:prstGeom prst="rect">
            <a:avLst/>
          </a:prstGeom>
          <a:noFill/>
          <a:ln>
            <a:noFill/>
            <a:prstDash/>
          </a:ln>
          <a:effectLst/>
        </p:spPr>
        <p:txBody>
          <a:bodyPr rot="0" spcFirstLastPara="0" vertOverflow="overflow" horzOverflow="overflow" vert="horz" wrap="square" lIns="0" tIns="9049" rIns="0" bIns="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525" lvl="0" algn="l">
              <a:lnSpc>
                <a:spcPct val="100000"/>
              </a:lnSpc>
              <a:spcBef>
                <a:spcPts val="0"/>
              </a:spcBef>
              <a:defRPr/>
            </a:pPr>
            <a:r>
              <a:rPr lang="en-CA" sz="2400" b="1" cap="all" dirty="0">
                <a:solidFill>
                  <a:schemeClr val="bg1"/>
                </a:solidFill>
                <a:latin typeface="Calibri (Body)"/>
                <a:cs typeface="Calibri" panose="020F0502020204030204" pitchFamily="34" charset="0"/>
              </a:rPr>
              <a:t>Parliamentary developments</a:t>
            </a:r>
            <a:endParaRPr kumimoji="0" lang="en-CA" sz="2400" b="1" i="0" u="none" strike="noStrike" kern="1200" cap="all"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AC2378B-CF70-4C63-BCC1-11DB46D203F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0D9E4D-4A74-CA44-843D-B487B4123182}" type="slidenum">
              <a:rPr kumimoji="0" lang="en-US" sz="9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900" b="0" i="0" u="none" strike="noStrike" kern="1200" cap="none" spc="0" normalizeH="0" baseline="0" noProof="0">
              <a:ln>
                <a:noFill/>
              </a:ln>
              <a:solidFill>
                <a:prstClr val="black">
                  <a:tint val="75000"/>
                </a:prstClr>
              </a:solidFill>
              <a:effectLst/>
              <a:uLnTx/>
              <a:uFillTx/>
              <a:latin typeface="Times New Roman" pitchFamily="18" charset="0"/>
              <a:ea typeface="+mn-ea"/>
              <a:cs typeface="Arial" charset="0"/>
            </a:endParaRPr>
          </a:p>
        </p:txBody>
      </p:sp>
      <p:sp>
        <p:nvSpPr>
          <p:cNvPr id="3" name="object 10">
            <a:extLst>
              <a:ext uri="{FF2B5EF4-FFF2-40B4-BE49-F238E27FC236}">
                <a16:creationId xmlns:a16="http://schemas.microsoft.com/office/drawing/2014/main" id="{D5E155AB-503F-3C61-3F35-F38CCE38F53B}"/>
              </a:ext>
            </a:extLst>
          </p:cNvPr>
          <p:cNvSpPr txBox="1">
            <a:spLocks/>
          </p:cNvSpPr>
          <p:nvPr/>
        </p:nvSpPr>
        <p:spPr>
          <a:xfrm>
            <a:off x="446131" y="965813"/>
            <a:ext cx="8761981" cy="673935"/>
          </a:xfrm>
          <a:prstGeom prst="rect">
            <a:avLst/>
          </a:prstGeom>
        </p:spPr>
        <p:txBody>
          <a:bodyPr vert="horz" wrap="square" lIns="0" tIns="9049"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CA" sz="2800" b="0" i="0" u="none" strike="noStrike" kern="1200" cap="none" spc="0" normalizeH="0" baseline="0" noProof="0" dirty="0">
                <a:ln>
                  <a:noFill/>
                </a:ln>
                <a:solidFill>
                  <a:prstClr val="black"/>
                </a:solidFill>
                <a:effectLst/>
                <a:uLnTx/>
                <a:uFillTx/>
                <a:latin typeface="Calibri (Body)"/>
                <a:ea typeface="+mj-ea"/>
                <a:cs typeface="+mj-cs"/>
              </a:rPr>
              <a:t>Greater use of Indigenous languages</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CA" sz="2000" b="0" i="0" u="none" strike="noStrike" kern="1200" cap="none" spc="0" normalizeH="0" baseline="0" noProof="0" dirty="0">
              <a:ln>
                <a:noFill/>
              </a:ln>
              <a:solidFill>
                <a:prstClr val="black"/>
              </a:solidFill>
              <a:effectLst/>
              <a:uLnTx/>
              <a:uFillTx/>
              <a:latin typeface="Calibri (Body)"/>
              <a:ea typeface="+mj-ea"/>
              <a:cs typeface="+mj-cs"/>
            </a:endParaRPr>
          </a:p>
        </p:txBody>
      </p:sp>
      <p:pic>
        <p:nvPicPr>
          <p:cNvPr id="8" name="Picture 7">
            <a:extLst>
              <a:ext uri="{FF2B5EF4-FFF2-40B4-BE49-F238E27FC236}">
                <a16:creationId xmlns:a16="http://schemas.microsoft.com/office/drawing/2014/main" id="{CC5F75D0-34C9-6071-129E-C3D8A14CA5F2}"/>
              </a:ext>
            </a:extLst>
          </p:cNvPr>
          <p:cNvPicPr>
            <a:picLocks noChangeAspect="1"/>
          </p:cNvPicPr>
          <p:nvPr/>
        </p:nvPicPr>
        <p:blipFill>
          <a:blip r:embed="rId2"/>
          <a:stretch>
            <a:fillRect/>
          </a:stretch>
        </p:blipFill>
        <p:spPr>
          <a:xfrm>
            <a:off x="290135" y="3240161"/>
            <a:ext cx="11130620" cy="2652026"/>
          </a:xfrm>
          <a:prstGeom prst="rect">
            <a:avLst/>
          </a:prstGeom>
        </p:spPr>
      </p:pic>
    </p:spTree>
    <p:extLst>
      <p:ext uri="{BB962C8B-B14F-4D97-AF65-F5344CB8AC3E}">
        <p14:creationId xmlns:p14="http://schemas.microsoft.com/office/powerpoint/2010/main" val="314775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F0886FD-CF3F-A44F-BCC8-303740AFB484}"/>
              </a:ext>
              <a:ext uri="{C183D7F6-B498-43B3-948B-1728B52AA6E4}">
                <adec:decorative xmlns:adec="http://schemas.microsoft.com/office/drawing/2017/decorative" val="1"/>
              </a:ext>
            </a:extLst>
          </p:cNvPr>
          <p:cNvGrpSpPr/>
          <p:nvPr/>
        </p:nvGrpSpPr>
        <p:grpSpPr>
          <a:xfrm>
            <a:off x="290135" y="294008"/>
            <a:ext cx="8854810" cy="553280"/>
            <a:chOff x="2934770" y="308836"/>
            <a:chExt cx="11219442" cy="701030"/>
          </a:xfrm>
        </p:grpSpPr>
        <p:sp>
          <p:nvSpPr>
            <p:cNvPr id="18" name="Rounded Rectangle 3">
              <a:extLst>
                <a:ext uri="{FF2B5EF4-FFF2-40B4-BE49-F238E27FC236}">
                  <a16:creationId xmlns:a16="http://schemas.microsoft.com/office/drawing/2014/main" id="{D0C372A1-3E77-E64C-94F4-74692B169925}"/>
                </a:ext>
              </a:extLst>
            </p:cNvPr>
            <p:cNvSpPr/>
            <p:nvPr/>
          </p:nvSpPr>
          <p:spPr>
            <a:xfrm>
              <a:off x="2934770" y="308836"/>
              <a:ext cx="6732240" cy="701030"/>
            </a:xfrm>
            <a:custGeom>
              <a:avLst/>
              <a:gdLst/>
              <a:ahLst/>
              <a:cxnLst/>
              <a:rect l="l" t="t" r="r" b="b"/>
              <a:pathLst>
                <a:path w="6291808" h="701030">
                  <a:moveTo>
                    <a:pt x="350515" y="0"/>
                  </a:moveTo>
                  <a:lnTo>
                    <a:pt x="6291808" y="0"/>
                  </a:lnTo>
                  <a:lnTo>
                    <a:pt x="6291808" y="701030"/>
                  </a:lnTo>
                  <a:lnTo>
                    <a:pt x="350515" y="701030"/>
                  </a:lnTo>
                  <a:cubicBezTo>
                    <a:pt x="156931" y="701030"/>
                    <a:pt x="0" y="544099"/>
                    <a:pt x="0" y="350515"/>
                  </a:cubicBezTo>
                  <a:cubicBezTo>
                    <a:pt x="0" y="156931"/>
                    <a:pt x="156931" y="0"/>
                    <a:pt x="350515" y="0"/>
                  </a:cubicBezTo>
                  <a:close/>
                </a:path>
              </a:pathLst>
            </a:cu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17A7691-D3D9-BF40-8CC6-17399561096D}"/>
                </a:ext>
              </a:extLst>
            </p:cNvPr>
            <p:cNvSpPr/>
            <p:nvPr/>
          </p:nvSpPr>
          <p:spPr>
            <a:xfrm>
              <a:off x="9152876" y="308836"/>
              <a:ext cx="5001336" cy="701030"/>
            </a:xfrm>
            <a:prstGeom prst="rect">
              <a:avLst/>
            </a:pr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grpSp>
      <p:sp>
        <p:nvSpPr>
          <p:cNvPr id="20" name="object 10">
            <a:extLst>
              <a:ext uri="{FF2B5EF4-FFF2-40B4-BE49-F238E27FC236}">
                <a16:creationId xmlns:a16="http://schemas.microsoft.com/office/drawing/2014/main" id="{E63FE541-0340-D449-A3CC-3DCBCDF41D6C}"/>
              </a:ext>
            </a:extLst>
          </p:cNvPr>
          <p:cNvSpPr txBox="1">
            <a:spLocks noGrp="1"/>
          </p:cNvSpPr>
          <p:nvPr>
            <p:ph type="title" idx="4294967295"/>
          </p:nvPr>
        </p:nvSpPr>
        <p:spPr>
          <a:xfrm>
            <a:off x="591867" y="391189"/>
            <a:ext cx="6708339" cy="378469"/>
          </a:xfrm>
          <a:prstGeom prst="rect">
            <a:avLst/>
          </a:prstGeom>
          <a:noFill/>
          <a:ln>
            <a:noFill/>
            <a:prstDash/>
          </a:ln>
          <a:effectLst/>
        </p:spPr>
        <p:txBody>
          <a:bodyPr rot="0" spcFirstLastPara="0" vertOverflow="overflow" horzOverflow="overflow" vert="horz" wrap="square" lIns="0" tIns="9049" rIns="0" bIns="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525" lvl="0" algn="l">
              <a:lnSpc>
                <a:spcPct val="100000"/>
              </a:lnSpc>
              <a:spcBef>
                <a:spcPts val="0"/>
              </a:spcBef>
              <a:defRPr/>
            </a:pPr>
            <a:r>
              <a:rPr lang="en-CA" sz="2400" b="1" cap="all" dirty="0">
                <a:solidFill>
                  <a:schemeClr val="bg1"/>
                </a:solidFill>
                <a:latin typeface="Calibri (Body)"/>
                <a:cs typeface="Calibri" panose="020F0502020204030204" pitchFamily="34" charset="0"/>
              </a:rPr>
              <a:t>Parliamentary developments</a:t>
            </a:r>
            <a:endParaRPr kumimoji="0" lang="en-CA" sz="2400" b="1" i="0" u="none" strike="noStrike" kern="1200" cap="all"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AC2378B-CF70-4C63-BCC1-11DB46D203F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0D9E4D-4A74-CA44-843D-B487B4123182}" type="slidenum">
              <a:rPr kumimoji="0" lang="en-US" sz="9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900" b="0" i="0" u="none" strike="noStrike" kern="1200" cap="none" spc="0" normalizeH="0" baseline="0" noProof="0">
              <a:ln>
                <a:noFill/>
              </a:ln>
              <a:solidFill>
                <a:prstClr val="black">
                  <a:tint val="75000"/>
                </a:prstClr>
              </a:solidFill>
              <a:effectLst/>
              <a:uLnTx/>
              <a:uFillTx/>
              <a:latin typeface="Times New Roman" pitchFamily="18" charset="0"/>
              <a:ea typeface="+mn-ea"/>
              <a:cs typeface="Arial" charset="0"/>
            </a:endParaRPr>
          </a:p>
        </p:txBody>
      </p:sp>
      <p:sp>
        <p:nvSpPr>
          <p:cNvPr id="3" name="object 10">
            <a:extLst>
              <a:ext uri="{FF2B5EF4-FFF2-40B4-BE49-F238E27FC236}">
                <a16:creationId xmlns:a16="http://schemas.microsoft.com/office/drawing/2014/main" id="{D5E155AB-503F-3C61-3F35-F38CCE38F53B}"/>
              </a:ext>
            </a:extLst>
          </p:cNvPr>
          <p:cNvSpPr txBox="1">
            <a:spLocks/>
          </p:cNvSpPr>
          <p:nvPr/>
        </p:nvSpPr>
        <p:spPr>
          <a:xfrm>
            <a:off x="446131" y="965813"/>
            <a:ext cx="8761981" cy="673935"/>
          </a:xfrm>
          <a:prstGeom prst="rect">
            <a:avLst/>
          </a:prstGeom>
        </p:spPr>
        <p:txBody>
          <a:bodyPr vert="horz" wrap="square" lIns="0" tIns="9049"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CA" sz="2800" b="0" i="0" u="none" strike="noStrike" kern="1200" cap="none" spc="0" normalizeH="0" baseline="0" noProof="0" dirty="0">
                <a:ln>
                  <a:noFill/>
                </a:ln>
                <a:solidFill>
                  <a:prstClr val="black"/>
                </a:solidFill>
                <a:effectLst/>
                <a:uLnTx/>
                <a:uFillTx/>
                <a:latin typeface="Calibri (Body)"/>
                <a:ea typeface="+mj-ea"/>
                <a:cs typeface="+mj-cs"/>
              </a:rPr>
              <a:t>Senate Ethics Quandaries – Free speech vs ethical conduct? </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CA" sz="2000" b="0" i="0" u="none" strike="noStrike" kern="1200" cap="none" spc="0" normalizeH="0" baseline="0" noProof="0" dirty="0">
              <a:ln>
                <a:noFill/>
              </a:ln>
              <a:solidFill>
                <a:prstClr val="black"/>
              </a:solidFill>
              <a:effectLst/>
              <a:uLnTx/>
              <a:uFillTx/>
              <a:latin typeface="Calibri (Body)"/>
              <a:ea typeface="+mj-ea"/>
              <a:cs typeface="+mj-cs"/>
            </a:endParaRPr>
          </a:p>
        </p:txBody>
      </p:sp>
      <p:sp>
        <p:nvSpPr>
          <p:cNvPr id="5" name="TextBox 4">
            <a:extLst>
              <a:ext uri="{FF2B5EF4-FFF2-40B4-BE49-F238E27FC236}">
                <a16:creationId xmlns:a16="http://schemas.microsoft.com/office/drawing/2014/main" id="{509C3155-447C-CCB1-F2DF-00822A1F0295}"/>
              </a:ext>
            </a:extLst>
          </p:cNvPr>
          <p:cNvSpPr txBox="1"/>
          <p:nvPr/>
        </p:nvSpPr>
        <p:spPr>
          <a:xfrm>
            <a:off x="446130" y="1545654"/>
            <a:ext cx="7747843" cy="6463308"/>
          </a:xfrm>
          <a:prstGeom prst="rect">
            <a:avLst/>
          </a:prstGeom>
          <a:noFill/>
        </p:spPr>
        <p:txBody>
          <a:bodyPr wrap="square">
            <a:spAutoFit/>
          </a:bodyPr>
          <a:lstStyle/>
          <a:p>
            <a:pPr marL="285750" indent="-285750">
              <a:buFont typeface="Arial" panose="020B0604020202020204" pitchFamily="34" charset="0"/>
              <a:buChar char="•"/>
            </a:pPr>
            <a:r>
              <a:rPr lang="en-US" dirty="0"/>
              <a:t>2019-2021: Senator Lynn </a:t>
            </a:r>
            <a:r>
              <a:rPr lang="en-US" dirty="0" err="1"/>
              <a:t>Beyak</a:t>
            </a:r>
            <a:r>
              <a:rPr lang="en-US" dirty="0"/>
              <a:t> twice suspended.</a:t>
            </a:r>
          </a:p>
          <a:p>
            <a:pPr marL="742950" lvl="1" indent="-285750">
              <a:buFont typeface="Arial" panose="020B0604020202020204" pitchFamily="34" charset="0"/>
              <a:buChar char="•"/>
            </a:pPr>
            <a:r>
              <a:rPr lang="en-US" dirty="0"/>
              <a:t>Senator </a:t>
            </a:r>
            <a:r>
              <a:rPr lang="en-US" dirty="0" err="1"/>
              <a:t>Beyak</a:t>
            </a:r>
            <a:r>
              <a:rPr lang="en-US" dirty="0"/>
              <a:t> gave a speech supportive of residential schools and was, among other things, removed from her caucus. She posted letters that supported her position on her Senate website, many of which were found highly objectionable by the Senate Ethics Officer (SEO)</a:t>
            </a:r>
          </a:p>
          <a:p>
            <a:pPr marL="742950" lvl="1" indent="-285750">
              <a:buFont typeface="Arial" panose="020B0604020202020204" pitchFamily="34" charset="0"/>
              <a:buChar char="•"/>
            </a:pPr>
            <a:r>
              <a:rPr lang="en-US" dirty="0"/>
              <a:t>She was suspended for refusing to take the letters down. Ordered to take training on various matters including the role of a senator</a:t>
            </a:r>
          </a:p>
          <a:p>
            <a:pPr marL="742950" lvl="1" indent="-285750">
              <a:buFont typeface="Arial" panose="020B0604020202020204" pitchFamily="34" charset="0"/>
              <a:buChar char="•"/>
            </a:pPr>
            <a:r>
              <a:rPr lang="en-US" dirty="0"/>
              <a:t>Training didn’t go well, </a:t>
            </a:r>
            <a:r>
              <a:rPr lang="en-US" dirty="0" err="1"/>
              <a:t>Beyak</a:t>
            </a:r>
            <a:r>
              <a:rPr lang="en-US" dirty="0"/>
              <a:t> re-suspended</a:t>
            </a:r>
          </a:p>
          <a:p>
            <a:pPr marL="742950" lvl="1" indent="-285750">
              <a:buFont typeface="Arial" panose="020B0604020202020204" pitchFamily="34" charset="0"/>
              <a:buChar char="•"/>
            </a:pPr>
            <a:r>
              <a:rPr lang="en-US" dirty="0"/>
              <a:t>Eventually resigned</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Now: Pending decision re Senator Michael MacDonald</a:t>
            </a:r>
          </a:p>
          <a:p>
            <a:pPr marL="742950" lvl="1" indent="-285750">
              <a:buFont typeface="Arial" panose="020B0604020202020204" pitchFamily="34" charset="0"/>
              <a:buChar char="•"/>
            </a:pPr>
            <a:r>
              <a:rPr lang="en-US" dirty="0"/>
              <a:t>Filmed possibly inebriated during the ‘Freedom Convoy’ – comments included some disparaging reflections on public servants</a:t>
            </a:r>
          </a:p>
          <a:p>
            <a:pPr marL="742950" lvl="1" indent="-285750">
              <a:buFont typeface="Arial" panose="020B0604020202020204" pitchFamily="34" charset="0"/>
              <a:buChar char="•"/>
            </a:pPr>
            <a:r>
              <a:rPr lang="en-US" dirty="0"/>
              <a:t>Gave half-hearted apology – that drew more ire and additional ethics complaints</a:t>
            </a:r>
          </a:p>
          <a:p>
            <a:pPr marL="742950" lvl="1" indent="-285750">
              <a:buFont typeface="Arial" panose="020B0604020202020204" pitchFamily="34" charset="0"/>
              <a:buChar char="•"/>
            </a:pPr>
            <a:r>
              <a:rPr lang="en-US" dirty="0"/>
              <a:t>He didn’t cooperate with the SEO and the issue dragged on for two years</a:t>
            </a:r>
          </a:p>
          <a:p>
            <a:pPr marL="742950" lvl="1" indent="-285750">
              <a:buFont typeface="Arial" panose="020B0604020202020204" pitchFamily="34" charset="0"/>
              <a:buChar char="•"/>
            </a:pPr>
            <a:r>
              <a:rPr lang="en-US" dirty="0"/>
              <a:t>SEO found Macdonald in breach of the Code in August 2023</a:t>
            </a:r>
          </a:p>
          <a:p>
            <a:pPr marL="742950" lvl="1" indent="-285750">
              <a:buFont typeface="Arial" panose="020B0604020202020204" pitchFamily="34" charset="0"/>
              <a:buChar char="•"/>
            </a:pPr>
            <a:r>
              <a:rPr lang="en-US" dirty="0"/>
              <a:t>Ethics committee is (at the time of this writing) – meeting to recommend sanctions to the Senate</a:t>
            </a:r>
          </a:p>
          <a:p>
            <a:pPr lvl="1"/>
            <a:endParaRPr lang="en-US" dirty="0"/>
          </a:p>
          <a:p>
            <a:endParaRPr lang="en-US" dirty="0"/>
          </a:p>
          <a:p>
            <a:r>
              <a:rPr lang="en-US" dirty="0"/>
              <a:t>s</a:t>
            </a:r>
          </a:p>
          <a:p>
            <a:endParaRPr lang="en-US" dirty="0"/>
          </a:p>
        </p:txBody>
      </p:sp>
    </p:spTree>
    <p:extLst>
      <p:ext uri="{BB962C8B-B14F-4D97-AF65-F5344CB8AC3E}">
        <p14:creationId xmlns:p14="http://schemas.microsoft.com/office/powerpoint/2010/main" val="116806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2BB159B1-6258-1248-8DFA-8955A726CBA3}"/>
              </a:ext>
            </a:extLst>
          </p:cNvPr>
          <p:cNvSpPr txBox="1">
            <a:spLocks/>
          </p:cNvSpPr>
          <p:nvPr/>
        </p:nvSpPr>
        <p:spPr>
          <a:xfrm>
            <a:off x="488498" y="1163749"/>
            <a:ext cx="8761981" cy="341536"/>
          </a:xfrm>
          <a:prstGeom prst="rect">
            <a:avLst/>
          </a:prstGeom>
        </p:spPr>
        <p:txBody>
          <a:bodyPr vert="horz" wrap="square" lIns="0" tIns="9049"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Calibri (Body)"/>
                <a:ea typeface="+mj-ea"/>
                <a:cs typeface="+mj-cs"/>
              </a:rPr>
              <a:t>Online Harm – The bill</a:t>
            </a:r>
            <a:r>
              <a:rPr lang="en-CA" sz="2400" b="1" dirty="0">
                <a:solidFill>
                  <a:prstClr val="black"/>
                </a:solidFill>
                <a:latin typeface="Calibri (Body)"/>
              </a:rPr>
              <a:t>! (TBD)</a:t>
            </a:r>
            <a:endParaRPr kumimoji="0" lang="en-CA" sz="2400" b="1" i="0" u="none" strike="noStrike" kern="1200" cap="none" spc="0" normalizeH="0" baseline="0" noProof="0" dirty="0">
              <a:ln>
                <a:noFill/>
              </a:ln>
              <a:solidFill>
                <a:prstClr val="black"/>
              </a:solidFill>
              <a:effectLst/>
              <a:uLnTx/>
              <a:uFillTx/>
              <a:latin typeface="Calibri (Body)"/>
              <a:ea typeface="+mj-ea"/>
              <a:cs typeface="+mj-cs"/>
            </a:endParaRPr>
          </a:p>
        </p:txBody>
      </p:sp>
      <p:grpSp>
        <p:nvGrpSpPr>
          <p:cNvPr id="17" name="Group 16">
            <a:extLst>
              <a:ext uri="{FF2B5EF4-FFF2-40B4-BE49-F238E27FC236}">
                <a16:creationId xmlns:a16="http://schemas.microsoft.com/office/drawing/2014/main" id="{DF0886FD-CF3F-A44F-BCC8-303740AFB484}"/>
              </a:ext>
              <a:ext uri="{C183D7F6-B498-43B3-948B-1728B52AA6E4}">
                <adec:decorative xmlns:adec="http://schemas.microsoft.com/office/drawing/2017/decorative" val="1"/>
              </a:ext>
            </a:extLst>
          </p:cNvPr>
          <p:cNvGrpSpPr/>
          <p:nvPr/>
        </p:nvGrpSpPr>
        <p:grpSpPr>
          <a:xfrm>
            <a:off x="290135" y="294008"/>
            <a:ext cx="8854810" cy="553280"/>
            <a:chOff x="2934770" y="308836"/>
            <a:chExt cx="11219442" cy="701030"/>
          </a:xfrm>
        </p:grpSpPr>
        <p:sp>
          <p:nvSpPr>
            <p:cNvPr id="18" name="Rounded Rectangle 3">
              <a:extLst>
                <a:ext uri="{FF2B5EF4-FFF2-40B4-BE49-F238E27FC236}">
                  <a16:creationId xmlns:a16="http://schemas.microsoft.com/office/drawing/2014/main" id="{D0C372A1-3E77-E64C-94F4-74692B169925}"/>
                </a:ext>
              </a:extLst>
            </p:cNvPr>
            <p:cNvSpPr/>
            <p:nvPr/>
          </p:nvSpPr>
          <p:spPr>
            <a:xfrm>
              <a:off x="2934770" y="308836"/>
              <a:ext cx="6732240" cy="701030"/>
            </a:xfrm>
            <a:custGeom>
              <a:avLst/>
              <a:gdLst/>
              <a:ahLst/>
              <a:cxnLst/>
              <a:rect l="l" t="t" r="r" b="b"/>
              <a:pathLst>
                <a:path w="6291808" h="701030">
                  <a:moveTo>
                    <a:pt x="350515" y="0"/>
                  </a:moveTo>
                  <a:lnTo>
                    <a:pt x="6291808" y="0"/>
                  </a:lnTo>
                  <a:lnTo>
                    <a:pt x="6291808" y="701030"/>
                  </a:lnTo>
                  <a:lnTo>
                    <a:pt x="350515" y="701030"/>
                  </a:lnTo>
                  <a:cubicBezTo>
                    <a:pt x="156931" y="701030"/>
                    <a:pt x="0" y="544099"/>
                    <a:pt x="0" y="350515"/>
                  </a:cubicBezTo>
                  <a:cubicBezTo>
                    <a:pt x="0" y="156931"/>
                    <a:pt x="156931" y="0"/>
                    <a:pt x="350515" y="0"/>
                  </a:cubicBezTo>
                  <a:close/>
                </a:path>
              </a:pathLst>
            </a:cu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17A7691-D3D9-BF40-8CC6-17399561096D}"/>
                </a:ext>
              </a:extLst>
            </p:cNvPr>
            <p:cNvSpPr/>
            <p:nvPr/>
          </p:nvSpPr>
          <p:spPr>
            <a:xfrm>
              <a:off x="9152876" y="308836"/>
              <a:ext cx="5001336" cy="701030"/>
            </a:xfrm>
            <a:prstGeom prst="rect">
              <a:avLst/>
            </a:pr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grpSp>
      <p:sp>
        <p:nvSpPr>
          <p:cNvPr id="20" name="object 10">
            <a:extLst>
              <a:ext uri="{FF2B5EF4-FFF2-40B4-BE49-F238E27FC236}">
                <a16:creationId xmlns:a16="http://schemas.microsoft.com/office/drawing/2014/main" id="{E63FE541-0340-D449-A3CC-3DCBCDF41D6C}"/>
              </a:ext>
            </a:extLst>
          </p:cNvPr>
          <p:cNvSpPr txBox="1">
            <a:spLocks noGrp="1"/>
          </p:cNvSpPr>
          <p:nvPr>
            <p:ph type="title" idx="4294967295"/>
          </p:nvPr>
        </p:nvSpPr>
        <p:spPr>
          <a:xfrm>
            <a:off x="591867" y="391189"/>
            <a:ext cx="6708339" cy="378469"/>
          </a:xfrm>
          <a:prstGeom prst="rect">
            <a:avLst/>
          </a:prstGeom>
          <a:noFill/>
          <a:ln>
            <a:noFill/>
            <a:prstDash/>
          </a:ln>
          <a:effectLst/>
        </p:spPr>
        <p:txBody>
          <a:bodyPr rot="0" spcFirstLastPara="0" vertOverflow="overflow" horzOverflow="overflow" vert="horz" wrap="square" lIns="0" tIns="9049" rIns="0" bIns="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525" lvl="0" algn="l">
              <a:lnSpc>
                <a:spcPct val="100000"/>
              </a:lnSpc>
              <a:spcBef>
                <a:spcPts val="0"/>
              </a:spcBef>
              <a:defRPr/>
            </a:pPr>
            <a:r>
              <a:rPr kumimoji="0" lang="en-CA" sz="2400" b="1" i="0" u="none" strike="noStrike" kern="1200" cap="all" spc="0" normalizeH="0" baseline="0" noProof="0" dirty="0">
                <a:ln>
                  <a:noFill/>
                </a:ln>
                <a:solidFill>
                  <a:schemeClr val="bg1"/>
                </a:solidFill>
                <a:effectLst/>
                <a:uLnTx/>
                <a:uFillTx/>
                <a:latin typeface="Calibri (Body)"/>
                <a:cs typeface="Calibri" panose="020F0502020204030204" pitchFamily="34" charset="0"/>
              </a:rPr>
              <a:t>On the horizon</a:t>
            </a:r>
            <a:endParaRPr kumimoji="0" lang="en-CA" sz="2400" b="1" i="0" u="none" strike="noStrike" kern="1200" cap="all"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AC2378B-CF70-4C63-BCC1-11DB46D203F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0D9E4D-4A74-CA44-843D-B487B4123182}" type="slidenum">
              <a:rPr kumimoji="0" lang="en-US" sz="9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900" b="0" i="0" u="none" strike="noStrike" kern="1200" cap="none" spc="0" normalizeH="0" baseline="0" noProof="0">
              <a:ln>
                <a:noFill/>
              </a:ln>
              <a:solidFill>
                <a:prstClr val="black">
                  <a:tint val="75000"/>
                </a:prstClr>
              </a:solidFill>
              <a:effectLst/>
              <a:uLnTx/>
              <a:uFillTx/>
              <a:latin typeface="Times New Roman" pitchFamily="18" charset="0"/>
              <a:ea typeface="+mn-ea"/>
              <a:cs typeface="Arial" charset="0"/>
            </a:endParaRPr>
          </a:p>
        </p:txBody>
      </p:sp>
      <p:pic>
        <p:nvPicPr>
          <p:cNvPr id="4" name="Picture 3">
            <a:extLst>
              <a:ext uri="{FF2B5EF4-FFF2-40B4-BE49-F238E27FC236}">
                <a16:creationId xmlns:a16="http://schemas.microsoft.com/office/drawing/2014/main" id="{70A2015F-8738-CB49-D5BE-D890FA9FFCB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8497" y="1801037"/>
            <a:ext cx="8513615" cy="4665773"/>
          </a:xfrm>
          <a:prstGeom prst="rect">
            <a:avLst/>
          </a:prstGeom>
        </p:spPr>
      </p:pic>
      <p:sp>
        <p:nvSpPr>
          <p:cNvPr id="5" name="TextBox 4">
            <a:extLst>
              <a:ext uri="{FF2B5EF4-FFF2-40B4-BE49-F238E27FC236}">
                <a16:creationId xmlns:a16="http://schemas.microsoft.com/office/drawing/2014/main" id="{0B5385B1-CE58-DB35-CF0D-D17C1E7D3E56}"/>
              </a:ext>
            </a:extLst>
          </p:cNvPr>
          <p:cNvSpPr txBox="1"/>
          <p:nvPr/>
        </p:nvSpPr>
        <p:spPr>
          <a:xfrm>
            <a:off x="488498" y="1505285"/>
            <a:ext cx="7349216" cy="369332"/>
          </a:xfrm>
          <a:prstGeom prst="rect">
            <a:avLst/>
          </a:prstGeom>
          <a:noFill/>
        </p:spPr>
        <p:txBody>
          <a:bodyPr wrap="square" rtlCol="0">
            <a:spAutoFit/>
          </a:bodyPr>
          <a:lstStyle/>
          <a:p>
            <a:r>
              <a:rPr lang="en-US" dirty="0"/>
              <a:t>Child sexual exploitation to racism to terrorist propaganda…  </a:t>
            </a:r>
          </a:p>
        </p:txBody>
      </p:sp>
    </p:spTree>
    <p:extLst>
      <p:ext uri="{BB962C8B-B14F-4D97-AF65-F5344CB8AC3E}">
        <p14:creationId xmlns:p14="http://schemas.microsoft.com/office/powerpoint/2010/main" val="3263519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F0886FD-CF3F-A44F-BCC8-303740AFB484}"/>
              </a:ext>
              <a:ext uri="{C183D7F6-B498-43B3-948B-1728B52AA6E4}">
                <adec:decorative xmlns:adec="http://schemas.microsoft.com/office/drawing/2017/decorative" val="1"/>
              </a:ext>
            </a:extLst>
          </p:cNvPr>
          <p:cNvGrpSpPr/>
          <p:nvPr/>
        </p:nvGrpSpPr>
        <p:grpSpPr>
          <a:xfrm>
            <a:off x="290135" y="294008"/>
            <a:ext cx="8854810" cy="553280"/>
            <a:chOff x="2934770" y="308836"/>
            <a:chExt cx="11219442" cy="701030"/>
          </a:xfrm>
        </p:grpSpPr>
        <p:sp>
          <p:nvSpPr>
            <p:cNvPr id="18" name="Rounded Rectangle 3">
              <a:extLst>
                <a:ext uri="{FF2B5EF4-FFF2-40B4-BE49-F238E27FC236}">
                  <a16:creationId xmlns:a16="http://schemas.microsoft.com/office/drawing/2014/main" id="{D0C372A1-3E77-E64C-94F4-74692B169925}"/>
                </a:ext>
              </a:extLst>
            </p:cNvPr>
            <p:cNvSpPr/>
            <p:nvPr/>
          </p:nvSpPr>
          <p:spPr>
            <a:xfrm>
              <a:off x="2934770" y="308836"/>
              <a:ext cx="6732240" cy="701030"/>
            </a:xfrm>
            <a:custGeom>
              <a:avLst/>
              <a:gdLst/>
              <a:ahLst/>
              <a:cxnLst/>
              <a:rect l="l" t="t" r="r" b="b"/>
              <a:pathLst>
                <a:path w="6291808" h="701030">
                  <a:moveTo>
                    <a:pt x="350515" y="0"/>
                  </a:moveTo>
                  <a:lnTo>
                    <a:pt x="6291808" y="0"/>
                  </a:lnTo>
                  <a:lnTo>
                    <a:pt x="6291808" y="701030"/>
                  </a:lnTo>
                  <a:lnTo>
                    <a:pt x="350515" y="701030"/>
                  </a:lnTo>
                  <a:cubicBezTo>
                    <a:pt x="156931" y="701030"/>
                    <a:pt x="0" y="544099"/>
                    <a:pt x="0" y="350515"/>
                  </a:cubicBezTo>
                  <a:cubicBezTo>
                    <a:pt x="0" y="156931"/>
                    <a:pt x="156931" y="0"/>
                    <a:pt x="350515" y="0"/>
                  </a:cubicBezTo>
                  <a:close/>
                </a:path>
              </a:pathLst>
            </a:cu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17A7691-D3D9-BF40-8CC6-17399561096D}"/>
                </a:ext>
              </a:extLst>
            </p:cNvPr>
            <p:cNvSpPr/>
            <p:nvPr/>
          </p:nvSpPr>
          <p:spPr>
            <a:xfrm>
              <a:off x="9152876" y="308836"/>
              <a:ext cx="5001336" cy="701030"/>
            </a:xfrm>
            <a:prstGeom prst="rect">
              <a:avLst/>
            </a:pr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grpSp>
      <p:sp>
        <p:nvSpPr>
          <p:cNvPr id="20" name="object 10">
            <a:extLst>
              <a:ext uri="{FF2B5EF4-FFF2-40B4-BE49-F238E27FC236}">
                <a16:creationId xmlns:a16="http://schemas.microsoft.com/office/drawing/2014/main" id="{E63FE541-0340-D449-A3CC-3DCBCDF41D6C}"/>
              </a:ext>
            </a:extLst>
          </p:cNvPr>
          <p:cNvSpPr txBox="1">
            <a:spLocks noGrp="1"/>
          </p:cNvSpPr>
          <p:nvPr>
            <p:ph type="title" idx="4294967295"/>
          </p:nvPr>
        </p:nvSpPr>
        <p:spPr>
          <a:xfrm>
            <a:off x="591867" y="391189"/>
            <a:ext cx="6708339" cy="378469"/>
          </a:xfrm>
          <a:prstGeom prst="rect">
            <a:avLst/>
          </a:prstGeom>
          <a:noFill/>
          <a:ln>
            <a:noFill/>
            <a:prstDash/>
          </a:ln>
          <a:effectLst/>
        </p:spPr>
        <p:txBody>
          <a:bodyPr rot="0" spcFirstLastPara="0" vertOverflow="overflow" horzOverflow="overflow" vert="horz" wrap="square" lIns="0" tIns="9049" rIns="0" bIns="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525" lvl="0" algn="l">
              <a:lnSpc>
                <a:spcPct val="100000"/>
              </a:lnSpc>
              <a:spcBef>
                <a:spcPts val="0"/>
              </a:spcBef>
              <a:defRPr/>
            </a:pPr>
            <a:r>
              <a:rPr kumimoji="0" lang="en-CA" sz="2400" b="1" i="0" u="none" strike="noStrike" kern="1200" cap="all" spc="0" normalizeH="0" baseline="0" noProof="0" dirty="0">
                <a:ln>
                  <a:noFill/>
                </a:ln>
                <a:solidFill>
                  <a:schemeClr val="bg1"/>
                </a:solidFill>
                <a:effectLst/>
                <a:uLnTx/>
                <a:uFillTx/>
                <a:latin typeface="Calibri (Body)"/>
                <a:cs typeface="Calibri" panose="020F0502020204030204" pitchFamily="34" charset="0"/>
              </a:rPr>
              <a:t>On the horizon</a:t>
            </a:r>
            <a:endParaRPr kumimoji="0" lang="en-CA" sz="2400" b="1" i="0" u="none" strike="noStrike" kern="1200" cap="all"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AC2378B-CF70-4C63-BCC1-11DB46D203F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0D9E4D-4A74-CA44-843D-B487B4123182}" type="slidenum">
              <a:rPr kumimoji="0" lang="en-US" sz="9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900" b="0" i="0" u="none" strike="noStrike" kern="1200" cap="none" spc="0" normalizeH="0" baseline="0" noProof="0">
              <a:ln>
                <a:noFill/>
              </a:ln>
              <a:solidFill>
                <a:prstClr val="black">
                  <a:tint val="75000"/>
                </a:prstClr>
              </a:solidFill>
              <a:effectLst/>
              <a:uLnTx/>
              <a:uFillTx/>
              <a:latin typeface="Times New Roman" pitchFamily="18" charset="0"/>
              <a:ea typeface="+mn-ea"/>
              <a:cs typeface="Arial" charset="0"/>
            </a:endParaRPr>
          </a:p>
        </p:txBody>
      </p:sp>
      <p:sp>
        <p:nvSpPr>
          <p:cNvPr id="7" name="TextBox 6">
            <a:extLst>
              <a:ext uri="{FF2B5EF4-FFF2-40B4-BE49-F238E27FC236}">
                <a16:creationId xmlns:a16="http://schemas.microsoft.com/office/drawing/2014/main" id="{93809FE8-AD29-7F5D-6A51-D5060D92BFEA}"/>
              </a:ext>
            </a:extLst>
          </p:cNvPr>
          <p:cNvSpPr txBox="1"/>
          <p:nvPr/>
        </p:nvSpPr>
        <p:spPr>
          <a:xfrm>
            <a:off x="324459" y="1078123"/>
            <a:ext cx="8629536" cy="954107"/>
          </a:xfrm>
          <a:prstGeom prst="rect">
            <a:avLst/>
          </a:prstGeom>
          <a:noFill/>
        </p:spPr>
        <p:txBody>
          <a:bodyPr wrap="square">
            <a:spAutoFit/>
          </a:bodyPr>
          <a:lstStyle/>
          <a:p>
            <a:r>
              <a:rPr lang="en-US" sz="2800" i="1" dirty="0"/>
              <a:t>Attorney General of Canada v. Joseph Power</a:t>
            </a:r>
          </a:p>
          <a:p>
            <a:r>
              <a:rPr lang="en-US" sz="2800" dirty="0"/>
              <a:t>(SCC Docket 40241)</a:t>
            </a:r>
          </a:p>
        </p:txBody>
      </p:sp>
      <p:sp>
        <p:nvSpPr>
          <p:cNvPr id="9" name="TextBox 8">
            <a:extLst>
              <a:ext uri="{FF2B5EF4-FFF2-40B4-BE49-F238E27FC236}">
                <a16:creationId xmlns:a16="http://schemas.microsoft.com/office/drawing/2014/main" id="{EB21ECD8-9BEE-A2A2-BCBC-939563AB8EBE}"/>
              </a:ext>
            </a:extLst>
          </p:cNvPr>
          <p:cNvSpPr txBox="1"/>
          <p:nvPr/>
        </p:nvSpPr>
        <p:spPr>
          <a:xfrm>
            <a:off x="531295" y="2263065"/>
            <a:ext cx="8422700" cy="2862322"/>
          </a:xfrm>
          <a:prstGeom prst="rect">
            <a:avLst/>
          </a:prstGeom>
          <a:noFill/>
        </p:spPr>
        <p:txBody>
          <a:bodyPr wrap="square">
            <a:spAutoFit/>
          </a:bodyPr>
          <a:lstStyle/>
          <a:p>
            <a:pPr marL="342900" indent="-342900" algn="l">
              <a:buAutoNum type="arabicPeriod"/>
            </a:pPr>
            <a:r>
              <a:rPr lang="en-US" b="0" i="0" dirty="0">
                <a:solidFill>
                  <a:srgbClr val="000000"/>
                </a:solidFill>
                <a:effectLst/>
                <a:latin typeface="Verdana" panose="020B0604030504040204" pitchFamily="34" charset="0"/>
              </a:rPr>
              <a:t>Can the Crown, in its executive capacity, be held liable in damages for government officials and Ministers preparing and drafting a proposed Bill that was later enacted by Parliament, and subsequently declared invalid by a court pursuant to s. 52(1) of the </a:t>
            </a:r>
            <a:r>
              <a:rPr lang="en-US" b="0" i="1" dirty="0">
                <a:solidFill>
                  <a:srgbClr val="000000"/>
                </a:solidFill>
                <a:effectLst/>
                <a:latin typeface="Verdana" panose="020B0604030504040204" pitchFamily="34" charset="0"/>
              </a:rPr>
              <a:t>Constitution Act, 1982</a:t>
            </a:r>
            <a:r>
              <a:rPr lang="en-US" b="0" i="0" dirty="0">
                <a:solidFill>
                  <a:srgbClr val="000000"/>
                </a:solidFill>
                <a:effectLst/>
                <a:latin typeface="Verdana" panose="020B0604030504040204" pitchFamily="34" charset="0"/>
              </a:rPr>
              <a:t>? </a:t>
            </a:r>
          </a:p>
          <a:p>
            <a:pPr marL="342900" indent="-342900" algn="l">
              <a:buAutoNum type="arabicPeriod"/>
            </a:pPr>
            <a:endParaRPr lang="en-US" b="0" i="0" dirty="0">
              <a:solidFill>
                <a:srgbClr val="000000"/>
              </a:solidFill>
              <a:effectLst/>
              <a:latin typeface="Verdana" panose="020B0604030504040204" pitchFamily="34" charset="0"/>
            </a:endParaRPr>
          </a:p>
          <a:p>
            <a:pPr marL="342900" indent="-342900" algn="l">
              <a:buAutoNum type="arabicPeriod"/>
            </a:pPr>
            <a:r>
              <a:rPr lang="en-US" b="0" i="0" dirty="0">
                <a:solidFill>
                  <a:srgbClr val="000000"/>
                </a:solidFill>
                <a:effectLst/>
                <a:latin typeface="Verdana" panose="020B0604030504040204" pitchFamily="34" charset="0"/>
              </a:rPr>
              <a:t>Can the Crown, in its executive capacity, be held liable in damages for Parliament enacting a Bill into law, which legislation was later declared invalid by a court pursuant to s. 52(1) of the </a:t>
            </a:r>
            <a:r>
              <a:rPr lang="en-US" b="0" i="1" dirty="0">
                <a:solidFill>
                  <a:srgbClr val="000000"/>
                </a:solidFill>
                <a:effectLst/>
                <a:latin typeface="Verdana" panose="020B0604030504040204" pitchFamily="34" charset="0"/>
              </a:rPr>
              <a:t>Constitution Act, 1982</a:t>
            </a:r>
            <a:r>
              <a:rPr lang="en-US" b="0" i="0" dirty="0">
                <a:solidFill>
                  <a:srgbClr val="000000"/>
                </a:solidFill>
                <a:effectLst/>
                <a:latin typeface="Verdana" panose="020B0604030504040204" pitchFamily="34" charset="0"/>
              </a:rPr>
              <a:t>?</a:t>
            </a:r>
          </a:p>
        </p:txBody>
      </p:sp>
      <p:sp>
        <p:nvSpPr>
          <p:cNvPr id="10" name="TextBox 9">
            <a:extLst>
              <a:ext uri="{FF2B5EF4-FFF2-40B4-BE49-F238E27FC236}">
                <a16:creationId xmlns:a16="http://schemas.microsoft.com/office/drawing/2014/main" id="{7BF46883-387E-4BAA-710C-3025CCDC025D}"/>
              </a:ext>
            </a:extLst>
          </p:cNvPr>
          <p:cNvSpPr txBox="1"/>
          <p:nvPr/>
        </p:nvSpPr>
        <p:spPr>
          <a:xfrm>
            <a:off x="3946036" y="5433021"/>
            <a:ext cx="4833257" cy="923330"/>
          </a:xfrm>
          <a:prstGeom prst="rect">
            <a:avLst/>
          </a:prstGeom>
          <a:noFill/>
        </p:spPr>
        <p:txBody>
          <a:bodyPr wrap="square" rtlCol="0">
            <a:spAutoFit/>
          </a:bodyPr>
          <a:lstStyle/>
          <a:p>
            <a:r>
              <a:rPr lang="en-US" b="1" dirty="0"/>
              <a:t>Are there consequences for parliament expressing itself legislatively if the content of that expression is unconstitutional? </a:t>
            </a:r>
          </a:p>
        </p:txBody>
      </p:sp>
    </p:spTree>
    <p:extLst>
      <p:ext uri="{BB962C8B-B14F-4D97-AF65-F5344CB8AC3E}">
        <p14:creationId xmlns:p14="http://schemas.microsoft.com/office/powerpoint/2010/main" val="43682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64" name="Rectangle 10263">
            <a:extLst>
              <a:ext uri="{FF2B5EF4-FFF2-40B4-BE49-F238E27FC236}">
                <a16:creationId xmlns:a16="http://schemas.microsoft.com/office/drawing/2014/main" id="{9F6F39C2-8746-4599-843B-CED156C40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66" name="Rectangle 10265">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3333122"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49558" y="767258"/>
            <a:ext cx="2407001" cy="5323484"/>
          </a:xfrm>
        </p:spPr>
        <p:txBody>
          <a:bodyPr vert="horz" lIns="91440" tIns="45720" rIns="91440" bIns="45720" rtlCol="0" anchor="ctr">
            <a:normAutofit/>
          </a:bodyPr>
          <a:lstStyle/>
          <a:p>
            <a:pPr defTabSz="914400">
              <a:defRPr/>
            </a:pPr>
            <a:r>
              <a:rPr lang="en-US" sz="2400" dirty="0">
                <a:solidFill>
                  <a:schemeClr val="bg1"/>
                </a:solidFill>
              </a:rPr>
              <a:t>My Research / Things I like to chat about</a:t>
            </a:r>
            <a:endParaRPr lang="en-US" sz="2400" kern="1200" dirty="0">
              <a:solidFill>
                <a:schemeClr val="bg1"/>
              </a:solidFill>
              <a:latin typeface="+mj-lt"/>
              <a:ea typeface="+mj-ea"/>
              <a:cs typeface="+mj-cs"/>
            </a:endParaRPr>
          </a:p>
        </p:txBody>
      </p:sp>
      <p:sp>
        <p:nvSpPr>
          <p:cNvPr id="10268" name="Rectangle 10267">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9882"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79" name="Rectangle 10269">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46" name="Slide Number Placeholder 5"/>
          <p:cNvSpPr>
            <a:spLocks noGrp="1"/>
          </p:cNvSpPr>
          <p:nvPr>
            <p:ph type="sldNum" sz="quarter" idx="16"/>
          </p:nvPr>
        </p:nvSpPr>
        <p:spPr bwMode="auto">
          <a:xfrm>
            <a:off x="6457950" y="6356350"/>
            <a:ext cx="2057400" cy="365125"/>
          </a:xfrm>
          <a:prstGeom prst="ellipse">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eaLnBrk="0" hangingPunct="0">
              <a:spcBef>
                <a:spcPct val="20000"/>
              </a:spcBef>
              <a:buClr>
                <a:schemeClr val="bg2"/>
              </a:buClr>
              <a:buSzPct val="120000"/>
              <a:buChar char="•"/>
              <a:defRPr sz="2200" b="1">
                <a:solidFill>
                  <a:srgbClr val="000000"/>
                </a:solidFill>
                <a:latin typeface="Arial" charset="0"/>
                <a:cs typeface="Arial" charset="0"/>
              </a:defRPr>
            </a:lvl1pPr>
            <a:lvl2pPr marL="742950" indent="-285750" eaLnBrk="0" hangingPunct="0">
              <a:spcBef>
                <a:spcPct val="20000"/>
              </a:spcBef>
              <a:buClr>
                <a:schemeClr val="bg2"/>
              </a:buClr>
              <a:buSzPct val="90000"/>
              <a:buFont typeface="Wingdings" pitchFamily="2" charset="2"/>
              <a:buChar char="Ø"/>
              <a:defRPr b="1">
                <a:solidFill>
                  <a:srgbClr val="000000"/>
                </a:solidFill>
                <a:latin typeface="Arial" charset="0"/>
                <a:cs typeface="Arial" charset="0"/>
              </a:defRPr>
            </a:lvl2pPr>
            <a:lvl3pPr marL="1143000" indent="-228600" eaLnBrk="0" hangingPunct="0">
              <a:spcBef>
                <a:spcPct val="20000"/>
              </a:spcBef>
              <a:buSzPct val="80000"/>
              <a:buFont typeface="Courier New" pitchFamily="49" charset="0"/>
              <a:buChar char="o"/>
              <a:defRPr sz="1600">
                <a:solidFill>
                  <a:srgbClr val="000000"/>
                </a:solidFill>
                <a:latin typeface="Arial" charset="0"/>
                <a:cs typeface="Arial" charset="0"/>
              </a:defRPr>
            </a:lvl3pPr>
            <a:lvl4pPr marL="1600200" indent="-228600" eaLnBrk="0" hangingPunct="0">
              <a:spcBef>
                <a:spcPct val="20000"/>
              </a:spcBef>
              <a:buClr>
                <a:schemeClr val="tx1"/>
              </a:buClr>
              <a:buSzPct val="120000"/>
              <a:buChar char="•"/>
              <a:defRPr sz="1400">
                <a:solidFill>
                  <a:srgbClr val="000000"/>
                </a:solidFill>
                <a:latin typeface="Arial" charset="0"/>
                <a:cs typeface="Arial" charset="0"/>
              </a:defRPr>
            </a:lvl4pPr>
            <a:lvl5pPr marL="2057400" indent="-228600" eaLnBrk="0" hangingPunct="0">
              <a:spcBef>
                <a:spcPct val="20000"/>
              </a:spcBef>
              <a:buClr>
                <a:schemeClr val="tx1"/>
              </a:buClr>
              <a:buFont typeface="Wingdings" pitchFamily="2" charset="2"/>
              <a:buChar char="§"/>
              <a:defRPr sz="1300">
                <a:solidFill>
                  <a:srgbClr val="000000"/>
                </a:solidFill>
                <a:latin typeface="Arial" charset="0"/>
                <a:cs typeface="Arial" charset="0"/>
              </a:defRPr>
            </a:lvl5pPr>
            <a:lvl6pPr marL="2514600" indent="-228600" eaLnBrk="0" fontAlgn="base" hangingPunct="0">
              <a:spcBef>
                <a:spcPct val="20000"/>
              </a:spcBef>
              <a:spcAft>
                <a:spcPct val="0"/>
              </a:spcAft>
              <a:buClr>
                <a:schemeClr val="tx1"/>
              </a:buClr>
              <a:buFont typeface="Wingdings" pitchFamily="2" charset="2"/>
              <a:buChar char="§"/>
              <a:defRPr sz="1300">
                <a:solidFill>
                  <a:srgbClr val="000000"/>
                </a:solidFill>
                <a:latin typeface="Arial" charset="0"/>
                <a:cs typeface="Arial" charset="0"/>
              </a:defRPr>
            </a:lvl6pPr>
            <a:lvl7pPr marL="2971800" indent="-228600" eaLnBrk="0" fontAlgn="base" hangingPunct="0">
              <a:spcBef>
                <a:spcPct val="20000"/>
              </a:spcBef>
              <a:spcAft>
                <a:spcPct val="0"/>
              </a:spcAft>
              <a:buClr>
                <a:schemeClr val="tx1"/>
              </a:buClr>
              <a:buFont typeface="Wingdings" pitchFamily="2" charset="2"/>
              <a:buChar char="§"/>
              <a:defRPr sz="1300">
                <a:solidFill>
                  <a:srgbClr val="000000"/>
                </a:solidFill>
                <a:latin typeface="Arial" charset="0"/>
                <a:cs typeface="Arial" charset="0"/>
              </a:defRPr>
            </a:lvl7pPr>
            <a:lvl8pPr marL="3429000" indent="-228600" eaLnBrk="0" fontAlgn="base" hangingPunct="0">
              <a:spcBef>
                <a:spcPct val="20000"/>
              </a:spcBef>
              <a:spcAft>
                <a:spcPct val="0"/>
              </a:spcAft>
              <a:buClr>
                <a:schemeClr val="tx1"/>
              </a:buClr>
              <a:buFont typeface="Wingdings" pitchFamily="2" charset="2"/>
              <a:buChar char="§"/>
              <a:defRPr sz="1300">
                <a:solidFill>
                  <a:srgbClr val="000000"/>
                </a:solidFill>
                <a:latin typeface="Arial" charset="0"/>
                <a:cs typeface="Arial" charset="0"/>
              </a:defRPr>
            </a:lvl8pPr>
            <a:lvl9pPr marL="3886200" indent="-228600" eaLnBrk="0" fontAlgn="base" hangingPunct="0">
              <a:spcBef>
                <a:spcPct val="20000"/>
              </a:spcBef>
              <a:spcAft>
                <a:spcPct val="0"/>
              </a:spcAft>
              <a:buClr>
                <a:schemeClr val="tx1"/>
              </a:buClr>
              <a:buFont typeface="Wingdings" pitchFamily="2" charset="2"/>
              <a:buChar char="§"/>
              <a:defRPr sz="1300">
                <a:solidFill>
                  <a:srgbClr val="000000"/>
                </a:solidFill>
                <a:latin typeface="Arial" charset="0"/>
                <a:cs typeface="Arial" charset="0"/>
              </a:defRPr>
            </a:lvl9pPr>
          </a:lstStyle>
          <a:p>
            <a:pPr marL="0" marR="0" lvl="0" indent="0" algn="r" defTabSz="914400" rtl="0" eaLnBrk="1" fontAlgn="base" latinLnBrk="0" hangingPunct="1">
              <a:lnSpc>
                <a:spcPct val="90000"/>
              </a:lnSpc>
              <a:spcBef>
                <a:spcPct val="0"/>
              </a:spcBef>
              <a:spcAft>
                <a:spcPts val="600"/>
              </a:spcAft>
              <a:buClrTx/>
              <a:buSzTx/>
              <a:buFontTx/>
              <a:buNone/>
              <a:tabLst/>
              <a:defRPr/>
            </a:pPr>
            <a:fld id="{1C727861-69D4-4C52-A10C-936F807A68F4}" type="slidenum">
              <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rPr>
              <a:pPr marL="0" marR="0" lvl="0" indent="0" algn="r" defTabSz="914400" rtl="0" eaLnBrk="1" fontAlgn="base" latinLnBrk="0" hangingPunct="1">
                <a:lnSpc>
                  <a:spcPct val="90000"/>
                </a:lnSpc>
                <a:spcBef>
                  <a:spcPct val="0"/>
                </a:spcBef>
                <a:spcAft>
                  <a:spcPts val="600"/>
                </a:spcAft>
                <a:buClrTx/>
                <a:buSzTx/>
                <a:buFontTx/>
                <a:buNone/>
                <a:tabLst/>
                <a:defRPr/>
              </a:pPr>
              <a:t>17</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3" name="TextBox 2">
            <a:extLst>
              <a:ext uri="{FF2B5EF4-FFF2-40B4-BE49-F238E27FC236}">
                <a16:creationId xmlns:a16="http://schemas.microsoft.com/office/drawing/2014/main" id="{94DDCBF4-187A-C560-59FD-808FA9F705E0}"/>
              </a:ext>
            </a:extLst>
          </p:cNvPr>
          <p:cNvSpPr txBox="1"/>
          <p:nvPr/>
        </p:nvSpPr>
        <p:spPr>
          <a:xfrm>
            <a:off x="3893775" y="870158"/>
            <a:ext cx="4495800" cy="6370975"/>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Legislative mechanics – with a focus on constitutional</a:t>
            </a:r>
            <a:r>
              <a:rPr kumimoji="0" lang="en-US" sz="24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checks within the parliamentary process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Supreme Court of Canada citation of Hansard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small write-up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out in </a:t>
            </a: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Canadian Parliamentary Review</a:t>
            </a:r>
            <a:r>
              <a:rPr kumimoji="0" lang="en-US" sz="2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Serious: Addressing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harassment in legislatures / ethics regimes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Silly: When legislators propose marriage to someone during proceedings…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15740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F0886FD-CF3F-A44F-BCC8-303740AFB484}"/>
              </a:ext>
              <a:ext uri="{C183D7F6-B498-43B3-948B-1728B52AA6E4}">
                <adec:decorative xmlns:adec="http://schemas.microsoft.com/office/drawing/2017/decorative" val="1"/>
              </a:ext>
            </a:extLst>
          </p:cNvPr>
          <p:cNvGrpSpPr/>
          <p:nvPr/>
        </p:nvGrpSpPr>
        <p:grpSpPr>
          <a:xfrm>
            <a:off x="290135" y="294008"/>
            <a:ext cx="8854810" cy="553280"/>
            <a:chOff x="2934770" y="308836"/>
            <a:chExt cx="11219442" cy="701030"/>
          </a:xfrm>
        </p:grpSpPr>
        <p:sp>
          <p:nvSpPr>
            <p:cNvPr id="18" name="Rounded Rectangle 3">
              <a:extLst>
                <a:ext uri="{FF2B5EF4-FFF2-40B4-BE49-F238E27FC236}">
                  <a16:creationId xmlns:a16="http://schemas.microsoft.com/office/drawing/2014/main" id="{D0C372A1-3E77-E64C-94F4-74692B169925}"/>
                </a:ext>
              </a:extLst>
            </p:cNvPr>
            <p:cNvSpPr/>
            <p:nvPr/>
          </p:nvSpPr>
          <p:spPr>
            <a:xfrm>
              <a:off x="2934770" y="308836"/>
              <a:ext cx="6732240" cy="701030"/>
            </a:xfrm>
            <a:custGeom>
              <a:avLst/>
              <a:gdLst/>
              <a:ahLst/>
              <a:cxnLst/>
              <a:rect l="l" t="t" r="r" b="b"/>
              <a:pathLst>
                <a:path w="6291808" h="701030">
                  <a:moveTo>
                    <a:pt x="350515" y="0"/>
                  </a:moveTo>
                  <a:lnTo>
                    <a:pt x="6291808" y="0"/>
                  </a:lnTo>
                  <a:lnTo>
                    <a:pt x="6291808" y="701030"/>
                  </a:lnTo>
                  <a:lnTo>
                    <a:pt x="350515" y="701030"/>
                  </a:lnTo>
                  <a:cubicBezTo>
                    <a:pt x="156931" y="701030"/>
                    <a:pt x="0" y="544099"/>
                    <a:pt x="0" y="350515"/>
                  </a:cubicBezTo>
                  <a:cubicBezTo>
                    <a:pt x="0" y="156931"/>
                    <a:pt x="156931" y="0"/>
                    <a:pt x="350515" y="0"/>
                  </a:cubicBezTo>
                  <a:close/>
                </a:path>
              </a:pathLst>
            </a:cu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17A7691-D3D9-BF40-8CC6-17399561096D}"/>
                </a:ext>
              </a:extLst>
            </p:cNvPr>
            <p:cNvSpPr/>
            <p:nvPr/>
          </p:nvSpPr>
          <p:spPr>
            <a:xfrm>
              <a:off x="9152876" y="308836"/>
              <a:ext cx="5001336" cy="701030"/>
            </a:xfrm>
            <a:prstGeom prst="rect">
              <a:avLst/>
            </a:pr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grpSp>
      <p:sp>
        <p:nvSpPr>
          <p:cNvPr id="20" name="object 10">
            <a:extLst>
              <a:ext uri="{FF2B5EF4-FFF2-40B4-BE49-F238E27FC236}">
                <a16:creationId xmlns:a16="http://schemas.microsoft.com/office/drawing/2014/main" id="{E63FE541-0340-D449-A3CC-3DCBCDF41D6C}"/>
              </a:ext>
            </a:extLst>
          </p:cNvPr>
          <p:cNvSpPr txBox="1">
            <a:spLocks noGrp="1"/>
          </p:cNvSpPr>
          <p:nvPr>
            <p:ph type="title" idx="4294967295"/>
          </p:nvPr>
        </p:nvSpPr>
        <p:spPr>
          <a:xfrm>
            <a:off x="591867" y="391189"/>
            <a:ext cx="6708339" cy="378469"/>
          </a:xfrm>
          <a:prstGeom prst="rect">
            <a:avLst/>
          </a:prstGeom>
          <a:noFill/>
          <a:ln>
            <a:noFill/>
            <a:prstDash/>
          </a:ln>
          <a:effectLst/>
        </p:spPr>
        <p:txBody>
          <a:bodyPr rot="0" spcFirstLastPara="0" vertOverflow="overflow" horzOverflow="overflow" vert="horz" wrap="square" lIns="0" tIns="9049" rIns="0" bIns="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525" lvl="0" algn="l">
              <a:lnSpc>
                <a:spcPct val="100000"/>
              </a:lnSpc>
              <a:spcBef>
                <a:spcPts val="0"/>
              </a:spcBef>
              <a:defRPr/>
            </a:pPr>
            <a:r>
              <a:rPr kumimoji="0" lang="en-CA" sz="2400" b="1" i="0" u="none" strike="noStrike" kern="1200" cap="all" spc="0" normalizeH="0" baseline="0" noProof="0" dirty="0">
                <a:ln>
                  <a:noFill/>
                </a:ln>
                <a:solidFill>
                  <a:schemeClr val="bg1"/>
                </a:solidFill>
                <a:effectLst/>
                <a:uLnTx/>
                <a:uFillTx/>
                <a:latin typeface="Calibri (Body)"/>
                <a:cs typeface="Calibri" panose="020F0502020204030204" pitchFamily="34" charset="0"/>
              </a:rPr>
              <a:t>To close</a:t>
            </a:r>
            <a:endParaRPr kumimoji="0" lang="en-CA" sz="2400" b="1" i="0" u="none" strike="noStrike" kern="1200" cap="all"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AC2378B-CF70-4C63-BCC1-11DB46D203F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0D9E4D-4A74-CA44-843D-B487B4123182}" type="slidenum">
              <a:rPr kumimoji="0" lang="en-US" sz="9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900" b="0" i="0" u="none" strike="noStrike" kern="1200" cap="none" spc="0" normalizeH="0" baseline="0" noProof="0">
              <a:ln>
                <a:noFill/>
              </a:ln>
              <a:solidFill>
                <a:prstClr val="black">
                  <a:tint val="75000"/>
                </a:prstClr>
              </a:solidFill>
              <a:effectLst/>
              <a:uLnTx/>
              <a:uFillTx/>
              <a:latin typeface="Times New Roman" pitchFamily="18" charset="0"/>
              <a:ea typeface="+mn-ea"/>
              <a:cs typeface="Arial" charset="0"/>
            </a:endParaRPr>
          </a:p>
        </p:txBody>
      </p:sp>
      <p:pic>
        <p:nvPicPr>
          <p:cNvPr id="4" name="Picture 3">
            <a:extLst>
              <a:ext uri="{FF2B5EF4-FFF2-40B4-BE49-F238E27FC236}">
                <a16:creationId xmlns:a16="http://schemas.microsoft.com/office/drawing/2014/main" id="{F628427B-984B-53D7-190A-9F1E86B058D4}"/>
              </a:ext>
            </a:extLst>
          </p:cNvPr>
          <p:cNvPicPr>
            <a:picLocks noChangeAspect="1"/>
          </p:cNvPicPr>
          <p:nvPr/>
        </p:nvPicPr>
        <p:blipFill>
          <a:blip r:embed="rId2"/>
          <a:stretch>
            <a:fillRect/>
          </a:stretch>
        </p:blipFill>
        <p:spPr>
          <a:xfrm>
            <a:off x="2419741" y="0"/>
            <a:ext cx="6970931" cy="6858000"/>
          </a:xfrm>
          <a:prstGeom prst="rect">
            <a:avLst/>
          </a:prstGeom>
        </p:spPr>
      </p:pic>
      <p:sp>
        <p:nvSpPr>
          <p:cNvPr id="6" name="TextBox 5">
            <a:extLst>
              <a:ext uri="{FF2B5EF4-FFF2-40B4-BE49-F238E27FC236}">
                <a16:creationId xmlns:a16="http://schemas.microsoft.com/office/drawing/2014/main" id="{3F6174D5-C7D7-1D6A-C3E5-DD1C3BBE1912}"/>
              </a:ext>
            </a:extLst>
          </p:cNvPr>
          <p:cNvSpPr txBox="1"/>
          <p:nvPr/>
        </p:nvSpPr>
        <p:spPr>
          <a:xfrm>
            <a:off x="336224" y="1050368"/>
            <a:ext cx="2037429" cy="646331"/>
          </a:xfrm>
          <a:prstGeom prst="rect">
            <a:avLst/>
          </a:prstGeom>
          <a:noFill/>
        </p:spPr>
        <p:txBody>
          <a:bodyPr wrap="square">
            <a:spAutoFit/>
          </a:bodyPr>
          <a:lstStyle/>
          <a:p>
            <a:pPr algn="l"/>
            <a:r>
              <a:rPr lang="en-US" b="0" i="1" dirty="0">
                <a:solidFill>
                  <a:srgbClr val="212529"/>
                </a:solidFill>
                <a:effectLst/>
                <a:latin typeface="Open Sans" panose="020B0606030504020204" pitchFamily="34" charset="0"/>
              </a:rPr>
              <a:t>R. c. Epstein, </a:t>
            </a:r>
          </a:p>
          <a:p>
            <a:pPr algn="l"/>
            <a:r>
              <a:rPr lang="en-US" b="0" i="0" dirty="0">
                <a:solidFill>
                  <a:srgbClr val="212529"/>
                </a:solidFill>
                <a:effectLst/>
                <a:latin typeface="Open Sans" panose="020B0606030504020204" pitchFamily="34" charset="0"/>
              </a:rPr>
              <a:t>2023 QCCQ 630 </a:t>
            </a:r>
          </a:p>
        </p:txBody>
      </p:sp>
    </p:spTree>
    <p:extLst>
      <p:ext uri="{BB962C8B-B14F-4D97-AF65-F5344CB8AC3E}">
        <p14:creationId xmlns:p14="http://schemas.microsoft.com/office/powerpoint/2010/main" val="274671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6" name="Picture 10" descr="http://www.parl.gc.ca/About/Parliament/Education/OurCountryOurParliament/TeacherGuide/images/cover-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35655" y="-1"/>
            <a:ext cx="5516228" cy="3795165"/>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descr="http://www.parl.gc.ca/About/Parliament/SenatorEugeneForsey/book/assets/img/_photos/ch2d_Canadiancharter_of_Rights.jp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434545" y="3083064"/>
            <a:ext cx="4847017" cy="3774935"/>
          </a:xfrm>
          <a:prstGeom prst="rect">
            <a:avLst/>
          </a:prstGeom>
          <a:noFill/>
          <a:extLst>
            <a:ext uri="{909E8E84-426E-40DD-AFC4-6F175D3DCCD1}">
              <a14:hiddenFill xmlns:a14="http://schemas.microsoft.com/office/drawing/2010/main">
                <a:solidFill>
                  <a:srgbClr val="FFFFFF"/>
                </a:solidFill>
              </a14:hiddenFill>
            </a:ext>
          </a:extLst>
        </p:spPr>
      </p:pic>
      <p:pic>
        <p:nvPicPr>
          <p:cNvPr id="39942" name="Picture 6" descr="http://www.scc-csc.gc.ca/vis/images/gal-buil-edi-4.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9024" y="3083064"/>
            <a:ext cx="4793570" cy="3774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9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i="1" dirty="0"/>
              <a:t>Hello / Bonjour</a:t>
            </a:r>
          </a:p>
        </p:txBody>
      </p:sp>
      <p:sp>
        <p:nvSpPr>
          <p:cNvPr id="3" name="Content Placeholder 2"/>
          <p:cNvSpPr>
            <a:spLocks noGrp="1"/>
          </p:cNvSpPr>
          <p:nvPr>
            <p:ph idx="1"/>
          </p:nvPr>
        </p:nvSpPr>
        <p:spPr>
          <a:xfrm>
            <a:off x="457200" y="1468438"/>
            <a:ext cx="8229600" cy="5076295"/>
          </a:xfrm>
        </p:spPr>
        <p:txBody>
          <a:bodyPr>
            <a:normAutofit lnSpcReduction="10000"/>
          </a:bodyPr>
          <a:lstStyle/>
          <a:p>
            <a:r>
              <a:rPr lang="en-US" dirty="0"/>
              <a:t>I’m Charlie – a parliament nerd delighted to be here in Australia! (Next stops: Canberra, Sydney, Brisbane… Wellington, NZ)</a:t>
            </a:r>
          </a:p>
          <a:p>
            <a:r>
              <a:rPr lang="en-US" dirty="0"/>
              <a:t>Currently: CSPG President and Legislative Counsel (Department of Justice). Previously: Senate, House of Commons, Library of Parliament. (Views today are my own)</a:t>
            </a:r>
          </a:p>
          <a:p>
            <a:r>
              <a:rPr lang="en-US" dirty="0"/>
              <a:t>Federally, Canada has two official languages— English and French – but don’t worry: I’ll only be speaking one today</a:t>
            </a:r>
          </a:p>
          <a:p>
            <a:endParaRPr lang="en-US" dirty="0"/>
          </a:p>
          <a:p>
            <a:endParaRPr lang="en-CA" dirty="0">
              <a:solidFill>
                <a:schemeClr val="accent6">
                  <a:lumMod val="50000"/>
                </a:schemeClr>
              </a:solidFill>
            </a:endParaRPr>
          </a:p>
        </p:txBody>
      </p:sp>
    </p:spTree>
    <p:extLst>
      <p:ext uri="{BB962C8B-B14F-4D97-AF65-F5344CB8AC3E}">
        <p14:creationId xmlns:p14="http://schemas.microsoft.com/office/powerpoint/2010/main" val="321267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64" name="Rectangle 10263">
            <a:extLst>
              <a:ext uri="{FF2B5EF4-FFF2-40B4-BE49-F238E27FC236}">
                <a16:creationId xmlns:a16="http://schemas.microsoft.com/office/drawing/2014/main" id="{9F6F39C2-8746-4599-843B-CED156C40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66" name="Rectangle 10265">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3333122"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49558" y="767258"/>
            <a:ext cx="2407001" cy="5323484"/>
          </a:xfrm>
        </p:spPr>
        <p:txBody>
          <a:bodyPr vert="horz" lIns="91440" tIns="45720" rIns="91440" bIns="45720" rtlCol="0" anchor="ctr">
            <a:normAutofit/>
          </a:bodyPr>
          <a:lstStyle/>
          <a:p>
            <a:pPr defTabSz="914400">
              <a:defRPr/>
            </a:pPr>
            <a:r>
              <a:rPr lang="en-US" sz="2400" kern="1200" dirty="0">
                <a:solidFill>
                  <a:schemeClr val="bg1"/>
                </a:solidFill>
                <a:latin typeface="+mj-lt"/>
                <a:ea typeface="+mj-ea"/>
                <a:cs typeface="+mj-cs"/>
              </a:rPr>
              <a:t>Orders of the Day</a:t>
            </a:r>
          </a:p>
        </p:txBody>
      </p:sp>
      <p:sp>
        <p:nvSpPr>
          <p:cNvPr id="10268" name="Rectangle 10267">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9882"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79" name="Rectangle 10269">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46" name="Slide Number Placeholder 5"/>
          <p:cNvSpPr>
            <a:spLocks noGrp="1"/>
          </p:cNvSpPr>
          <p:nvPr>
            <p:ph type="sldNum" sz="quarter" idx="16"/>
          </p:nvPr>
        </p:nvSpPr>
        <p:spPr bwMode="auto">
          <a:xfrm>
            <a:off x="6457950" y="6356350"/>
            <a:ext cx="2057400" cy="365125"/>
          </a:xfrm>
          <a:prstGeom prst="ellipse">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eaLnBrk="0" hangingPunct="0">
              <a:spcBef>
                <a:spcPct val="20000"/>
              </a:spcBef>
              <a:buClr>
                <a:schemeClr val="bg2"/>
              </a:buClr>
              <a:buSzPct val="120000"/>
              <a:buChar char="•"/>
              <a:defRPr sz="2200" b="1">
                <a:solidFill>
                  <a:srgbClr val="000000"/>
                </a:solidFill>
                <a:latin typeface="Arial" charset="0"/>
                <a:cs typeface="Arial" charset="0"/>
              </a:defRPr>
            </a:lvl1pPr>
            <a:lvl2pPr marL="742950" indent="-285750" eaLnBrk="0" hangingPunct="0">
              <a:spcBef>
                <a:spcPct val="20000"/>
              </a:spcBef>
              <a:buClr>
                <a:schemeClr val="bg2"/>
              </a:buClr>
              <a:buSzPct val="90000"/>
              <a:buFont typeface="Wingdings" pitchFamily="2" charset="2"/>
              <a:buChar char="Ø"/>
              <a:defRPr b="1">
                <a:solidFill>
                  <a:srgbClr val="000000"/>
                </a:solidFill>
                <a:latin typeface="Arial" charset="0"/>
                <a:cs typeface="Arial" charset="0"/>
              </a:defRPr>
            </a:lvl2pPr>
            <a:lvl3pPr marL="1143000" indent="-228600" eaLnBrk="0" hangingPunct="0">
              <a:spcBef>
                <a:spcPct val="20000"/>
              </a:spcBef>
              <a:buSzPct val="80000"/>
              <a:buFont typeface="Courier New" pitchFamily="49" charset="0"/>
              <a:buChar char="o"/>
              <a:defRPr sz="1600">
                <a:solidFill>
                  <a:srgbClr val="000000"/>
                </a:solidFill>
                <a:latin typeface="Arial" charset="0"/>
                <a:cs typeface="Arial" charset="0"/>
              </a:defRPr>
            </a:lvl3pPr>
            <a:lvl4pPr marL="1600200" indent="-228600" eaLnBrk="0" hangingPunct="0">
              <a:spcBef>
                <a:spcPct val="20000"/>
              </a:spcBef>
              <a:buClr>
                <a:schemeClr val="tx1"/>
              </a:buClr>
              <a:buSzPct val="120000"/>
              <a:buChar char="•"/>
              <a:defRPr sz="1400">
                <a:solidFill>
                  <a:srgbClr val="000000"/>
                </a:solidFill>
                <a:latin typeface="Arial" charset="0"/>
                <a:cs typeface="Arial" charset="0"/>
              </a:defRPr>
            </a:lvl4pPr>
            <a:lvl5pPr marL="2057400" indent="-228600" eaLnBrk="0" hangingPunct="0">
              <a:spcBef>
                <a:spcPct val="20000"/>
              </a:spcBef>
              <a:buClr>
                <a:schemeClr val="tx1"/>
              </a:buClr>
              <a:buFont typeface="Wingdings" pitchFamily="2" charset="2"/>
              <a:buChar char="§"/>
              <a:defRPr sz="1300">
                <a:solidFill>
                  <a:srgbClr val="000000"/>
                </a:solidFill>
                <a:latin typeface="Arial" charset="0"/>
                <a:cs typeface="Arial" charset="0"/>
              </a:defRPr>
            </a:lvl5pPr>
            <a:lvl6pPr marL="2514600" indent="-228600" eaLnBrk="0" fontAlgn="base" hangingPunct="0">
              <a:spcBef>
                <a:spcPct val="20000"/>
              </a:spcBef>
              <a:spcAft>
                <a:spcPct val="0"/>
              </a:spcAft>
              <a:buClr>
                <a:schemeClr val="tx1"/>
              </a:buClr>
              <a:buFont typeface="Wingdings" pitchFamily="2" charset="2"/>
              <a:buChar char="§"/>
              <a:defRPr sz="1300">
                <a:solidFill>
                  <a:srgbClr val="000000"/>
                </a:solidFill>
                <a:latin typeface="Arial" charset="0"/>
                <a:cs typeface="Arial" charset="0"/>
              </a:defRPr>
            </a:lvl6pPr>
            <a:lvl7pPr marL="2971800" indent="-228600" eaLnBrk="0" fontAlgn="base" hangingPunct="0">
              <a:spcBef>
                <a:spcPct val="20000"/>
              </a:spcBef>
              <a:spcAft>
                <a:spcPct val="0"/>
              </a:spcAft>
              <a:buClr>
                <a:schemeClr val="tx1"/>
              </a:buClr>
              <a:buFont typeface="Wingdings" pitchFamily="2" charset="2"/>
              <a:buChar char="§"/>
              <a:defRPr sz="1300">
                <a:solidFill>
                  <a:srgbClr val="000000"/>
                </a:solidFill>
                <a:latin typeface="Arial" charset="0"/>
                <a:cs typeface="Arial" charset="0"/>
              </a:defRPr>
            </a:lvl7pPr>
            <a:lvl8pPr marL="3429000" indent="-228600" eaLnBrk="0" fontAlgn="base" hangingPunct="0">
              <a:spcBef>
                <a:spcPct val="20000"/>
              </a:spcBef>
              <a:spcAft>
                <a:spcPct val="0"/>
              </a:spcAft>
              <a:buClr>
                <a:schemeClr val="tx1"/>
              </a:buClr>
              <a:buFont typeface="Wingdings" pitchFamily="2" charset="2"/>
              <a:buChar char="§"/>
              <a:defRPr sz="1300">
                <a:solidFill>
                  <a:srgbClr val="000000"/>
                </a:solidFill>
                <a:latin typeface="Arial" charset="0"/>
                <a:cs typeface="Arial" charset="0"/>
              </a:defRPr>
            </a:lvl8pPr>
            <a:lvl9pPr marL="3886200" indent="-228600" eaLnBrk="0" fontAlgn="base" hangingPunct="0">
              <a:spcBef>
                <a:spcPct val="20000"/>
              </a:spcBef>
              <a:spcAft>
                <a:spcPct val="0"/>
              </a:spcAft>
              <a:buClr>
                <a:schemeClr val="tx1"/>
              </a:buClr>
              <a:buFont typeface="Wingdings" pitchFamily="2" charset="2"/>
              <a:buChar char="§"/>
              <a:defRPr sz="1300">
                <a:solidFill>
                  <a:srgbClr val="000000"/>
                </a:solidFill>
                <a:latin typeface="Arial" charset="0"/>
                <a:cs typeface="Arial" charset="0"/>
              </a:defRPr>
            </a:lvl9pPr>
          </a:lstStyle>
          <a:p>
            <a:pPr marL="0" marR="0" lvl="0" indent="0" algn="r" defTabSz="914400" rtl="0" eaLnBrk="1" fontAlgn="base" latinLnBrk="0" hangingPunct="1">
              <a:lnSpc>
                <a:spcPct val="90000"/>
              </a:lnSpc>
              <a:spcBef>
                <a:spcPct val="0"/>
              </a:spcBef>
              <a:spcAft>
                <a:spcPts val="600"/>
              </a:spcAft>
              <a:buClrTx/>
              <a:buSzTx/>
              <a:buFontTx/>
              <a:buNone/>
              <a:tabLst/>
              <a:defRPr/>
            </a:pPr>
            <a:fld id="{1C727861-69D4-4C52-A10C-936F807A68F4}" type="slidenum">
              <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rPr>
              <a:pPr marL="0" marR="0" lvl="0" indent="0" algn="r" defTabSz="914400" rtl="0" eaLnBrk="1" fontAlgn="base" latinLnBrk="0" hangingPunct="1">
                <a:lnSpc>
                  <a:spcPct val="90000"/>
                </a:lnSpc>
                <a:spcBef>
                  <a:spcPct val="0"/>
                </a:spcBef>
                <a:spcAft>
                  <a:spcPts val="600"/>
                </a:spcAft>
                <a:buClrTx/>
                <a:buSzTx/>
                <a:buFontTx/>
                <a:buNone/>
                <a:tabLst/>
                <a:defRPr/>
              </a:pPr>
              <a:t>3</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graphicFrame>
        <p:nvGraphicFramePr>
          <p:cNvPr id="10248" name="Text Placeholder 3">
            <a:extLst>
              <a:ext uri="{FF2B5EF4-FFF2-40B4-BE49-F238E27FC236}">
                <a16:creationId xmlns:a16="http://schemas.microsoft.com/office/drawing/2014/main" id="{4DC3C163-FEBE-F39A-6594-1346CE9BE51D}"/>
              </a:ext>
            </a:extLst>
          </p:cNvPr>
          <p:cNvGraphicFramePr/>
          <p:nvPr>
            <p:extLst>
              <p:ext uri="{D42A27DB-BD31-4B8C-83A1-F6EECF244321}">
                <p14:modId xmlns:p14="http://schemas.microsoft.com/office/powerpoint/2010/main" val="2667418261"/>
              </p:ext>
            </p:extLst>
          </p:nvPr>
        </p:nvGraphicFramePr>
        <p:xfrm>
          <a:off x="3932187" y="1005298"/>
          <a:ext cx="4817176" cy="5085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476099-85C1-0DEA-B6DD-560FCA75C37B}"/>
              </a:ext>
            </a:extLst>
          </p:cNvPr>
          <p:cNvSpPr>
            <a:spLocks noGrp="1"/>
          </p:cNvSpPr>
          <p:nvPr>
            <p:ph type="title"/>
          </p:nvPr>
        </p:nvSpPr>
        <p:spPr/>
        <p:txBody>
          <a:bodyPr/>
          <a:lstStyle/>
          <a:p>
            <a:r>
              <a:rPr lang="en-US" dirty="0"/>
              <a:t>The </a:t>
            </a:r>
            <a:r>
              <a:rPr lang="en-US" i="1" dirty="0"/>
              <a:t>Canadian Charter of Rights and Freedoms</a:t>
            </a:r>
            <a:br>
              <a:rPr lang="en-US" i="1" dirty="0"/>
            </a:br>
            <a:r>
              <a:rPr lang="en-US" dirty="0"/>
              <a:t>(part of the </a:t>
            </a:r>
            <a:r>
              <a:rPr lang="en-US" i="1" dirty="0"/>
              <a:t>Constitution Acts</a:t>
            </a:r>
            <a:r>
              <a:rPr lang="en-US" dirty="0"/>
              <a:t>, 1867-1982)</a:t>
            </a:r>
          </a:p>
        </p:txBody>
      </p:sp>
      <p:sp>
        <p:nvSpPr>
          <p:cNvPr id="8" name="Text Placeholder 7">
            <a:extLst>
              <a:ext uri="{FF2B5EF4-FFF2-40B4-BE49-F238E27FC236}">
                <a16:creationId xmlns:a16="http://schemas.microsoft.com/office/drawing/2014/main" id="{41C5F014-A5A4-97BA-040B-B46674EFEE29}"/>
              </a:ext>
            </a:extLst>
          </p:cNvPr>
          <p:cNvSpPr>
            <a:spLocks noGrp="1"/>
          </p:cNvSpPr>
          <p:nvPr>
            <p:ph type="body" idx="1"/>
          </p:nvPr>
        </p:nvSpPr>
        <p:spPr>
          <a:xfrm>
            <a:off x="404211" y="1182400"/>
            <a:ext cx="3868340" cy="823912"/>
          </a:xfrm>
        </p:spPr>
        <p:txBody>
          <a:bodyPr/>
          <a:lstStyle/>
          <a:p>
            <a:r>
              <a:rPr lang="en-US" dirty="0"/>
              <a:t>Paragraph 2(b)</a:t>
            </a:r>
          </a:p>
        </p:txBody>
      </p:sp>
      <p:sp>
        <p:nvSpPr>
          <p:cNvPr id="9" name="Content Placeholder 8">
            <a:extLst>
              <a:ext uri="{FF2B5EF4-FFF2-40B4-BE49-F238E27FC236}">
                <a16:creationId xmlns:a16="http://schemas.microsoft.com/office/drawing/2014/main" id="{CC074976-9B17-D135-663D-D0956942B3CC}"/>
              </a:ext>
            </a:extLst>
          </p:cNvPr>
          <p:cNvSpPr>
            <a:spLocks noGrp="1"/>
          </p:cNvSpPr>
          <p:nvPr>
            <p:ph sz="half" idx="2"/>
          </p:nvPr>
        </p:nvSpPr>
        <p:spPr>
          <a:xfrm>
            <a:off x="404211" y="2006312"/>
            <a:ext cx="3868340" cy="2845377"/>
          </a:xfrm>
        </p:spPr>
        <p:txBody>
          <a:bodyPr/>
          <a:lstStyle/>
          <a:p>
            <a:pPr marL="0" indent="0" algn="l">
              <a:buNone/>
            </a:pPr>
            <a:r>
              <a:rPr lang="en-US" b="0" i="0" dirty="0">
                <a:solidFill>
                  <a:srgbClr val="333333"/>
                </a:solidFill>
                <a:effectLst/>
                <a:latin typeface="Noto Sans" panose="020B0502040504020204" pitchFamily="34" charset="0"/>
              </a:rPr>
              <a:t>2. Everyone has the following fundamental freedoms:</a:t>
            </a:r>
          </a:p>
          <a:p>
            <a:pPr marL="0" indent="0" algn="l">
              <a:buNone/>
            </a:pPr>
            <a:r>
              <a:rPr lang="en-US" b="0" i="0" dirty="0">
                <a:solidFill>
                  <a:srgbClr val="333333"/>
                </a:solidFill>
                <a:effectLst/>
                <a:latin typeface="Noto Sans" panose="020B0502040504020204" pitchFamily="34" charset="0"/>
              </a:rPr>
              <a:t>b) freedom of thought, belief, opinion and expression, including freedom of the press and other media of communication.</a:t>
            </a:r>
          </a:p>
          <a:p>
            <a:endParaRPr lang="en-US" dirty="0"/>
          </a:p>
        </p:txBody>
      </p:sp>
      <p:sp>
        <p:nvSpPr>
          <p:cNvPr id="10" name="Text Placeholder 9">
            <a:extLst>
              <a:ext uri="{FF2B5EF4-FFF2-40B4-BE49-F238E27FC236}">
                <a16:creationId xmlns:a16="http://schemas.microsoft.com/office/drawing/2014/main" id="{F7BDBBE8-3660-C130-B0BF-0592DDE76616}"/>
              </a:ext>
            </a:extLst>
          </p:cNvPr>
          <p:cNvSpPr>
            <a:spLocks noGrp="1"/>
          </p:cNvSpPr>
          <p:nvPr>
            <p:ph type="body" sz="quarter" idx="3"/>
          </p:nvPr>
        </p:nvSpPr>
        <p:spPr>
          <a:xfrm>
            <a:off x="4626768" y="1182400"/>
            <a:ext cx="3887391" cy="823912"/>
          </a:xfrm>
        </p:spPr>
        <p:txBody>
          <a:bodyPr/>
          <a:lstStyle/>
          <a:p>
            <a:r>
              <a:rPr lang="en-US" dirty="0"/>
              <a:t>Section 1</a:t>
            </a:r>
          </a:p>
        </p:txBody>
      </p:sp>
      <p:sp>
        <p:nvSpPr>
          <p:cNvPr id="11" name="Content Placeholder 10">
            <a:extLst>
              <a:ext uri="{FF2B5EF4-FFF2-40B4-BE49-F238E27FC236}">
                <a16:creationId xmlns:a16="http://schemas.microsoft.com/office/drawing/2014/main" id="{8EB9E270-8EFD-3B3C-0CE2-FCC189075719}"/>
              </a:ext>
            </a:extLst>
          </p:cNvPr>
          <p:cNvSpPr>
            <a:spLocks noGrp="1"/>
          </p:cNvSpPr>
          <p:nvPr>
            <p:ph sz="quarter" idx="4"/>
          </p:nvPr>
        </p:nvSpPr>
        <p:spPr>
          <a:xfrm>
            <a:off x="4626768" y="2006312"/>
            <a:ext cx="4514850" cy="3684588"/>
          </a:xfrm>
        </p:spPr>
        <p:txBody>
          <a:bodyPr/>
          <a:lstStyle/>
          <a:p>
            <a:pPr marL="0" indent="0">
              <a:buNone/>
            </a:pPr>
            <a:r>
              <a:rPr lang="en-US" b="0" i="0" dirty="0">
                <a:solidFill>
                  <a:srgbClr val="333333"/>
                </a:solidFill>
                <a:effectLst/>
                <a:latin typeface="Noto Sans" panose="020B0502040504020204" pitchFamily="34" charset="0"/>
              </a:rPr>
              <a:t>1. The </a:t>
            </a:r>
            <a:r>
              <a:rPr lang="en-US" b="0" i="1" dirty="0">
                <a:solidFill>
                  <a:srgbClr val="333333"/>
                </a:solidFill>
                <a:effectLst/>
                <a:latin typeface="Noto Sans" panose="020B0502040504020204" pitchFamily="34" charset="0"/>
              </a:rPr>
              <a:t>Canadian Charter of Rights and Freedoms</a:t>
            </a:r>
            <a:r>
              <a:rPr lang="en-US" b="0" i="0" dirty="0">
                <a:solidFill>
                  <a:srgbClr val="333333"/>
                </a:solidFill>
                <a:effectLst/>
                <a:latin typeface="Noto Sans" panose="020B0502040504020204" pitchFamily="34" charset="0"/>
              </a:rPr>
              <a:t> guarantees the rights and freedoms set out in it </a:t>
            </a:r>
            <a:r>
              <a:rPr lang="en-US" b="1" i="0" dirty="0">
                <a:solidFill>
                  <a:srgbClr val="333333"/>
                </a:solidFill>
                <a:effectLst/>
                <a:latin typeface="Noto Sans" panose="020B0502040504020204" pitchFamily="34" charset="0"/>
              </a:rPr>
              <a:t>subject only to such reasonable limits prescribed by law as can be demonstrably justified in a free and democratic society.</a:t>
            </a:r>
            <a:endParaRPr lang="en-US" b="1" dirty="0"/>
          </a:p>
        </p:txBody>
      </p:sp>
      <p:sp>
        <p:nvSpPr>
          <p:cNvPr id="6" name="Slide Number Placeholder 5">
            <a:extLst>
              <a:ext uri="{FF2B5EF4-FFF2-40B4-BE49-F238E27FC236}">
                <a16:creationId xmlns:a16="http://schemas.microsoft.com/office/drawing/2014/main" id="{84D523E4-DE2E-042D-ACCB-B021C6FD6558}"/>
              </a:ext>
            </a:extLst>
          </p:cNvPr>
          <p:cNvSpPr>
            <a:spLocks noGrp="1"/>
          </p:cNvSpPr>
          <p:nvPr>
            <p:ph type="sldNum" sz="quarter" idx="12"/>
          </p:nvPr>
        </p:nvSpPr>
        <p:spPr/>
        <p:txBody>
          <a:bodyPr/>
          <a:lstStyle/>
          <a:p>
            <a:pPr>
              <a:defRPr/>
            </a:pPr>
            <a:fld id="{1B1AFE4A-78E7-478F-9AA3-679E018571A0}" type="slidenum">
              <a:rPr lang="en-CA" smtClean="0"/>
              <a:pPr>
                <a:defRPr/>
              </a:pPr>
              <a:t>4</a:t>
            </a:fld>
            <a:endParaRPr lang="en-CA" dirty="0"/>
          </a:p>
        </p:txBody>
      </p:sp>
      <p:sp>
        <p:nvSpPr>
          <p:cNvPr id="13" name="TextBox 12">
            <a:extLst>
              <a:ext uri="{FF2B5EF4-FFF2-40B4-BE49-F238E27FC236}">
                <a16:creationId xmlns:a16="http://schemas.microsoft.com/office/drawing/2014/main" id="{B81F0D86-7416-5F6A-D079-01F588D845BA}"/>
              </a:ext>
            </a:extLst>
          </p:cNvPr>
          <p:cNvSpPr txBox="1"/>
          <p:nvPr/>
        </p:nvSpPr>
        <p:spPr>
          <a:xfrm>
            <a:off x="404211" y="4851689"/>
            <a:ext cx="8109948" cy="923330"/>
          </a:xfrm>
          <a:prstGeom prst="rect">
            <a:avLst/>
          </a:prstGeom>
          <a:noFill/>
        </p:spPr>
        <p:txBody>
          <a:bodyPr wrap="square" rtlCol="0">
            <a:spAutoFit/>
          </a:bodyPr>
          <a:lstStyle/>
          <a:p>
            <a:r>
              <a:rPr lang="en-US" b="1" i="0" dirty="0">
                <a:solidFill>
                  <a:srgbClr val="202122"/>
                </a:solidFill>
                <a:effectLst/>
                <a:latin typeface="Arial" panose="020B0604020202020204" pitchFamily="34" charset="0"/>
              </a:rPr>
              <a:t>Subsection 33 (1) Parliament […] may expressly declare in an Act of Parliament […] shall operate notwithstanding a provision included in section 2 or sections 7 to 15.</a:t>
            </a:r>
            <a:endParaRPr lang="en-US" b="1" dirty="0"/>
          </a:p>
        </p:txBody>
      </p:sp>
    </p:spTree>
    <p:extLst>
      <p:ext uri="{BB962C8B-B14F-4D97-AF65-F5344CB8AC3E}">
        <p14:creationId xmlns:p14="http://schemas.microsoft.com/office/powerpoint/2010/main" val="401340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2BB159B1-6258-1248-8DFA-8955A726CBA3}"/>
              </a:ext>
            </a:extLst>
          </p:cNvPr>
          <p:cNvSpPr txBox="1">
            <a:spLocks/>
          </p:cNvSpPr>
          <p:nvPr/>
        </p:nvSpPr>
        <p:spPr>
          <a:xfrm>
            <a:off x="6472433" y="1706963"/>
            <a:ext cx="2671567" cy="4607319"/>
          </a:xfrm>
          <a:prstGeom prst="rect">
            <a:avLst/>
          </a:prstGeom>
        </p:spPr>
        <p:txBody>
          <a:bodyPr vert="horz" wrap="square" lIns="0" tIns="9049"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i="1" dirty="0">
                <a:solidFill>
                  <a:srgbClr val="000000"/>
                </a:solidFill>
                <a:latin typeface="Arial" panose="020B0604020202020204" pitchFamily="34" charset="0"/>
              </a:rPr>
              <a:t>W</a:t>
            </a:r>
            <a:r>
              <a:rPr lang="en-US" sz="2400" b="0" i="1" u="none" strike="noStrike" dirty="0">
                <a:solidFill>
                  <a:srgbClr val="000000"/>
                </a:solidFill>
                <a:effectLst/>
                <a:latin typeface="Arial" panose="020B0604020202020204" pitchFamily="34" charset="0"/>
              </a:rPr>
              <a:t>ard v. Quebec (Commission des droits de la </a:t>
            </a:r>
            <a:r>
              <a:rPr lang="en-US" sz="2400" b="0" i="1" u="none" strike="noStrike" dirty="0" err="1">
                <a:solidFill>
                  <a:srgbClr val="000000"/>
                </a:solidFill>
                <a:effectLst/>
                <a:latin typeface="Arial" panose="020B0604020202020204" pitchFamily="34" charset="0"/>
              </a:rPr>
              <a:t>personne</a:t>
            </a:r>
            <a:r>
              <a:rPr lang="en-US" sz="2400" b="0" i="1" u="none" strike="noStrike" dirty="0">
                <a:solidFill>
                  <a:srgbClr val="000000"/>
                </a:solidFill>
                <a:effectLst/>
                <a:latin typeface="Arial" panose="020B0604020202020204" pitchFamily="34" charset="0"/>
              </a:rPr>
              <a:t> et des droits de la jeunesse)</a:t>
            </a:r>
          </a:p>
          <a:p>
            <a:pPr algn="l"/>
            <a:endParaRPr lang="en-US" sz="2400" dirty="0">
              <a:solidFill>
                <a:srgbClr val="000000"/>
              </a:solidFill>
              <a:latin typeface="Arial" panose="020B0604020202020204" pitchFamily="34" charset="0"/>
            </a:endParaRPr>
          </a:p>
          <a:p>
            <a:pPr algn="l"/>
            <a:r>
              <a:rPr lang="en-US" sz="2400" b="0" u="none" strike="noStrike" dirty="0">
                <a:solidFill>
                  <a:srgbClr val="000000"/>
                </a:solidFill>
                <a:effectLst/>
                <a:latin typeface="Arial" panose="020B0604020202020204" pitchFamily="34" charset="0"/>
              </a:rPr>
              <a:t>2021 SCC 43</a:t>
            </a:r>
          </a:p>
          <a:p>
            <a:pPr algn="l"/>
            <a:endParaRPr lang="en-US" sz="2400" dirty="0">
              <a:solidFill>
                <a:srgbClr val="000000"/>
              </a:solidFill>
              <a:latin typeface="Arial" panose="020B0604020202020204" pitchFamily="34" charset="0"/>
            </a:endParaRPr>
          </a:p>
          <a:p>
            <a:pPr algn="l"/>
            <a:r>
              <a:rPr lang="en-US" sz="2400" b="0" u="none" strike="noStrike" dirty="0">
                <a:solidFill>
                  <a:srgbClr val="000000"/>
                </a:solidFill>
                <a:effectLst/>
                <a:latin typeface="Arial" panose="020B0604020202020204" pitchFamily="34" charset="0"/>
              </a:rPr>
              <a:t>Did Mike Ward’s joke violate </a:t>
            </a:r>
            <a:r>
              <a:rPr lang="en-US" sz="2400" b="0" u="none" strike="noStrike" dirty="0" err="1">
                <a:solidFill>
                  <a:srgbClr val="000000"/>
                </a:solidFill>
                <a:effectLst/>
                <a:latin typeface="Arial" panose="020B0604020202020204" pitchFamily="34" charset="0"/>
              </a:rPr>
              <a:t>Jérémy</a:t>
            </a:r>
            <a:r>
              <a:rPr lang="en-US" sz="2400" b="0" u="none" strike="noStrike" dirty="0">
                <a:solidFill>
                  <a:srgbClr val="000000"/>
                </a:solidFill>
                <a:effectLst/>
                <a:latin typeface="Arial" panose="020B0604020202020204" pitchFamily="34" charset="0"/>
              </a:rPr>
              <a:t> Gabriel’s human dignity? No (5-4)</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CA" sz="2000" b="0" i="0" u="none" strike="noStrike" kern="1200" cap="none" spc="0" normalizeH="0" baseline="0" noProof="0" dirty="0">
              <a:ln>
                <a:noFill/>
              </a:ln>
              <a:solidFill>
                <a:prstClr val="black"/>
              </a:solidFill>
              <a:effectLst/>
              <a:uLnTx/>
              <a:uFillTx/>
              <a:latin typeface="Calibri (Body)"/>
              <a:ea typeface="+mj-ea"/>
              <a:cs typeface="+mj-cs"/>
            </a:endParaRPr>
          </a:p>
        </p:txBody>
      </p:sp>
      <p:grpSp>
        <p:nvGrpSpPr>
          <p:cNvPr id="17" name="Group 16">
            <a:extLst>
              <a:ext uri="{FF2B5EF4-FFF2-40B4-BE49-F238E27FC236}">
                <a16:creationId xmlns:a16="http://schemas.microsoft.com/office/drawing/2014/main" id="{DF0886FD-CF3F-A44F-BCC8-303740AFB484}"/>
              </a:ext>
              <a:ext uri="{C183D7F6-B498-43B3-948B-1728B52AA6E4}">
                <adec:decorative xmlns:adec="http://schemas.microsoft.com/office/drawing/2017/decorative" val="1"/>
              </a:ext>
            </a:extLst>
          </p:cNvPr>
          <p:cNvGrpSpPr/>
          <p:nvPr/>
        </p:nvGrpSpPr>
        <p:grpSpPr>
          <a:xfrm>
            <a:off x="290135" y="294008"/>
            <a:ext cx="8854810" cy="553280"/>
            <a:chOff x="2934770" y="308836"/>
            <a:chExt cx="11219442" cy="701030"/>
          </a:xfrm>
        </p:grpSpPr>
        <p:sp>
          <p:nvSpPr>
            <p:cNvPr id="18" name="Rounded Rectangle 3">
              <a:extLst>
                <a:ext uri="{FF2B5EF4-FFF2-40B4-BE49-F238E27FC236}">
                  <a16:creationId xmlns:a16="http://schemas.microsoft.com/office/drawing/2014/main" id="{D0C372A1-3E77-E64C-94F4-74692B169925}"/>
                </a:ext>
              </a:extLst>
            </p:cNvPr>
            <p:cNvSpPr/>
            <p:nvPr/>
          </p:nvSpPr>
          <p:spPr>
            <a:xfrm>
              <a:off x="2934770" y="308836"/>
              <a:ext cx="6732240" cy="701030"/>
            </a:xfrm>
            <a:custGeom>
              <a:avLst/>
              <a:gdLst/>
              <a:ahLst/>
              <a:cxnLst/>
              <a:rect l="l" t="t" r="r" b="b"/>
              <a:pathLst>
                <a:path w="6291808" h="701030">
                  <a:moveTo>
                    <a:pt x="350515" y="0"/>
                  </a:moveTo>
                  <a:lnTo>
                    <a:pt x="6291808" y="0"/>
                  </a:lnTo>
                  <a:lnTo>
                    <a:pt x="6291808" y="701030"/>
                  </a:lnTo>
                  <a:lnTo>
                    <a:pt x="350515" y="701030"/>
                  </a:lnTo>
                  <a:cubicBezTo>
                    <a:pt x="156931" y="701030"/>
                    <a:pt x="0" y="544099"/>
                    <a:pt x="0" y="350515"/>
                  </a:cubicBezTo>
                  <a:cubicBezTo>
                    <a:pt x="0" y="156931"/>
                    <a:pt x="156931" y="0"/>
                    <a:pt x="350515" y="0"/>
                  </a:cubicBezTo>
                  <a:close/>
                </a:path>
              </a:pathLst>
            </a:cu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17A7691-D3D9-BF40-8CC6-17399561096D}"/>
                </a:ext>
              </a:extLst>
            </p:cNvPr>
            <p:cNvSpPr/>
            <p:nvPr/>
          </p:nvSpPr>
          <p:spPr>
            <a:xfrm>
              <a:off x="9152876" y="308836"/>
              <a:ext cx="5001336" cy="701030"/>
            </a:xfrm>
            <a:prstGeom prst="rect">
              <a:avLst/>
            </a:pr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grpSp>
      <p:sp>
        <p:nvSpPr>
          <p:cNvPr id="20" name="object 10">
            <a:extLst>
              <a:ext uri="{FF2B5EF4-FFF2-40B4-BE49-F238E27FC236}">
                <a16:creationId xmlns:a16="http://schemas.microsoft.com/office/drawing/2014/main" id="{E63FE541-0340-D449-A3CC-3DCBCDF41D6C}"/>
              </a:ext>
            </a:extLst>
          </p:cNvPr>
          <p:cNvSpPr txBox="1">
            <a:spLocks noGrp="1"/>
          </p:cNvSpPr>
          <p:nvPr>
            <p:ph type="title" idx="4294967295"/>
          </p:nvPr>
        </p:nvSpPr>
        <p:spPr>
          <a:xfrm>
            <a:off x="591867" y="391189"/>
            <a:ext cx="6708339" cy="378469"/>
          </a:xfrm>
          <a:prstGeom prst="rect">
            <a:avLst/>
          </a:prstGeom>
          <a:noFill/>
          <a:ln>
            <a:noFill/>
            <a:prstDash/>
          </a:ln>
          <a:effectLst/>
        </p:spPr>
        <p:txBody>
          <a:bodyPr rot="0" spcFirstLastPara="0" vertOverflow="overflow" horzOverflow="overflow" vert="horz" wrap="square" lIns="0" tIns="9049" rIns="0" bIns="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525" lvl="0" algn="l">
              <a:lnSpc>
                <a:spcPct val="100000"/>
              </a:lnSpc>
              <a:spcBef>
                <a:spcPts val="0"/>
              </a:spcBef>
              <a:defRPr/>
            </a:pPr>
            <a:r>
              <a:rPr lang="en-CA" sz="2400" b="1" cap="all" dirty="0">
                <a:solidFill>
                  <a:schemeClr val="bg1"/>
                </a:solidFill>
                <a:latin typeface="Calibri (Body)"/>
                <a:cs typeface="Calibri" panose="020F0502020204030204" pitchFamily="34" charset="0"/>
              </a:rPr>
              <a:t>Recent jurisprudence of note (Case 1 of 5)</a:t>
            </a:r>
            <a:endParaRPr kumimoji="0" lang="en-CA" sz="2400" b="1" i="0" u="none" strike="noStrike" kern="1200" cap="all"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AC2378B-CF70-4C63-BCC1-11DB46D203F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0D9E4D-4A74-CA44-843D-B487B4123182}" type="slidenum">
              <a:rPr kumimoji="0" lang="en-US" sz="9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900" b="0" i="0" u="none" strike="noStrike" kern="1200" cap="none" spc="0" normalizeH="0" baseline="0" noProof="0">
              <a:ln>
                <a:noFill/>
              </a:ln>
              <a:solidFill>
                <a:prstClr val="black">
                  <a:tint val="75000"/>
                </a:prstClr>
              </a:solidFill>
              <a:effectLst/>
              <a:uLnTx/>
              <a:uFillTx/>
              <a:latin typeface="Times New Roman" pitchFamily="18" charset="0"/>
              <a:ea typeface="+mn-ea"/>
              <a:cs typeface="Arial" charset="0"/>
            </a:endParaRPr>
          </a:p>
        </p:txBody>
      </p:sp>
      <p:pic>
        <p:nvPicPr>
          <p:cNvPr id="6" name="Picture 5">
            <a:extLst>
              <a:ext uri="{FF2B5EF4-FFF2-40B4-BE49-F238E27FC236}">
                <a16:creationId xmlns:a16="http://schemas.microsoft.com/office/drawing/2014/main" id="{20D02A6F-0EC8-9C1B-B491-E78D67B2BE1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124855"/>
            <a:ext cx="6472433" cy="5439137"/>
          </a:xfrm>
          <a:prstGeom prst="rect">
            <a:avLst/>
          </a:prstGeom>
        </p:spPr>
      </p:pic>
    </p:spTree>
    <p:extLst>
      <p:ext uri="{BB962C8B-B14F-4D97-AF65-F5344CB8AC3E}">
        <p14:creationId xmlns:p14="http://schemas.microsoft.com/office/powerpoint/2010/main" val="1513556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2BB159B1-6258-1248-8DFA-8955A726CBA3}"/>
              </a:ext>
            </a:extLst>
          </p:cNvPr>
          <p:cNvSpPr txBox="1">
            <a:spLocks/>
          </p:cNvSpPr>
          <p:nvPr/>
        </p:nvSpPr>
        <p:spPr>
          <a:xfrm>
            <a:off x="269072" y="1086862"/>
            <a:ext cx="8605856" cy="1948130"/>
          </a:xfrm>
          <a:prstGeom prst="rect">
            <a:avLst/>
          </a:prstGeom>
        </p:spPr>
        <p:txBody>
          <a:bodyPr vert="horz" wrap="square" lIns="0" tIns="9049"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i="1" dirty="0">
                <a:solidFill>
                  <a:srgbClr val="000000"/>
                </a:solidFill>
                <a:latin typeface="Arial" panose="020B0604020202020204" pitchFamily="34" charset="0"/>
              </a:rPr>
              <a:t>Peterson v College of Psychologists of Ontario</a:t>
            </a:r>
          </a:p>
          <a:p>
            <a:pPr algn="l"/>
            <a:r>
              <a:rPr lang="en-US" sz="2400" dirty="0">
                <a:solidFill>
                  <a:srgbClr val="000000"/>
                </a:solidFill>
                <a:latin typeface="Arial" panose="020B0604020202020204" pitchFamily="34" charset="0"/>
              </a:rPr>
              <a:t>2023 ONSC 4685 </a:t>
            </a:r>
          </a:p>
          <a:p>
            <a:pPr algn="l"/>
            <a:endParaRPr lang="en-US" sz="2400" dirty="0">
              <a:solidFill>
                <a:srgbClr val="000000"/>
              </a:solidFill>
              <a:latin typeface="Arial" panose="020B0604020202020204" pitchFamily="34" charset="0"/>
            </a:endParaRPr>
          </a:p>
          <a:p>
            <a:pPr algn="l"/>
            <a:r>
              <a:rPr lang="en-US" sz="2400" dirty="0">
                <a:solidFill>
                  <a:srgbClr val="000000"/>
                </a:solidFill>
                <a:latin typeface="Arial" panose="020B0604020202020204" pitchFamily="34" charset="0"/>
              </a:rPr>
              <a:t>Can a professional order require training re social media comments of a member? Yes (3-0)</a:t>
            </a:r>
            <a:endParaRPr lang="en-US" sz="2400" b="0" u="none" strike="noStrike" dirty="0">
              <a:solidFill>
                <a:srgbClr val="000000"/>
              </a:solidFill>
              <a:effectLst/>
              <a:latin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CA" sz="2000" b="0" i="0" u="none" strike="noStrike" kern="1200" cap="none" spc="0" normalizeH="0" baseline="0" noProof="0" dirty="0">
              <a:ln>
                <a:noFill/>
              </a:ln>
              <a:solidFill>
                <a:prstClr val="black"/>
              </a:solidFill>
              <a:effectLst/>
              <a:uLnTx/>
              <a:uFillTx/>
              <a:latin typeface="Calibri (Body)"/>
              <a:ea typeface="+mj-ea"/>
              <a:cs typeface="+mj-cs"/>
            </a:endParaRPr>
          </a:p>
        </p:txBody>
      </p:sp>
      <p:grpSp>
        <p:nvGrpSpPr>
          <p:cNvPr id="17" name="Group 16">
            <a:extLst>
              <a:ext uri="{FF2B5EF4-FFF2-40B4-BE49-F238E27FC236}">
                <a16:creationId xmlns:a16="http://schemas.microsoft.com/office/drawing/2014/main" id="{DF0886FD-CF3F-A44F-BCC8-303740AFB484}"/>
              </a:ext>
              <a:ext uri="{C183D7F6-B498-43B3-948B-1728B52AA6E4}">
                <adec:decorative xmlns:adec="http://schemas.microsoft.com/office/drawing/2017/decorative" val="1"/>
              </a:ext>
            </a:extLst>
          </p:cNvPr>
          <p:cNvGrpSpPr/>
          <p:nvPr/>
        </p:nvGrpSpPr>
        <p:grpSpPr>
          <a:xfrm>
            <a:off x="290135" y="294008"/>
            <a:ext cx="8854810" cy="553280"/>
            <a:chOff x="2934770" y="308836"/>
            <a:chExt cx="11219442" cy="701030"/>
          </a:xfrm>
        </p:grpSpPr>
        <p:sp>
          <p:nvSpPr>
            <p:cNvPr id="18" name="Rounded Rectangle 3">
              <a:extLst>
                <a:ext uri="{FF2B5EF4-FFF2-40B4-BE49-F238E27FC236}">
                  <a16:creationId xmlns:a16="http://schemas.microsoft.com/office/drawing/2014/main" id="{D0C372A1-3E77-E64C-94F4-74692B169925}"/>
                </a:ext>
              </a:extLst>
            </p:cNvPr>
            <p:cNvSpPr/>
            <p:nvPr/>
          </p:nvSpPr>
          <p:spPr>
            <a:xfrm>
              <a:off x="2934770" y="308836"/>
              <a:ext cx="6732240" cy="701030"/>
            </a:xfrm>
            <a:custGeom>
              <a:avLst/>
              <a:gdLst/>
              <a:ahLst/>
              <a:cxnLst/>
              <a:rect l="l" t="t" r="r" b="b"/>
              <a:pathLst>
                <a:path w="6291808" h="701030">
                  <a:moveTo>
                    <a:pt x="350515" y="0"/>
                  </a:moveTo>
                  <a:lnTo>
                    <a:pt x="6291808" y="0"/>
                  </a:lnTo>
                  <a:lnTo>
                    <a:pt x="6291808" y="701030"/>
                  </a:lnTo>
                  <a:lnTo>
                    <a:pt x="350515" y="701030"/>
                  </a:lnTo>
                  <a:cubicBezTo>
                    <a:pt x="156931" y="701030"/>
                    <a:pt x="0" y="544099"/>
                    <a:pt x="0" y="350515"/>
                  </a:cubicBezTo>
                  <a:cubicBezTo>
                    <a:pt x="0" y="156931"/>
                    <a:pt x="156931" y="0"/>
                    <a:pt x="350515" y="0"/>
                  </a:cubicBezTo>
                  <a:close/>
                </a:path>
              </a:pathLst>
            </a:cu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17A7691-D3D9-BF40-8CC6-17399561096D}"/>
                </a:ext>
              </a:extLst>
            </p:cNvPr>
            <p:cNvSpPr/>
            <p:nvPr/>
          </p:nvSpPr>
          <p:spPr>
            <a:xfrm>
              <a:off x="9152876" y="308836"/>
              <a:ext cx="5001336" cy="701030"/>
            </a:xfrm>
            <a:prstGeom prst="rect">
              <a:avLst/>
            </a:pr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grpSp>
      <p:sp>
        <p:nvSpPr>
          <p:cNvPr id="20" name="object 10">
            <a:extLst>
              <a:ext uri="{FF2B5EF4-FFF2-40B4-BE49-F238E27FC236}">
                <a16:creationId xmlns:a16="http://schemas.microsoft.com/office/drawing/2014/main" id="{E63FE541-0340-D449-A3CC-3DCBCDF41D6C}"/>
              </a:ext>
            </a:extLst>
          </p:cNvPr>
          <p:cNvSpPr txBox="1">
            <a:spLocks noGrp="1"/>
          </p:cNvSpPr>
          <p:nvPr>
            <p:ph type="title" idx="4294967295"/>
          </p:nvPr>
        </p:nvSpPr>
        <p:spPr>
          <a:xfrm>
            <a:off x="591867" y="391189"/>
            <a:ext cx="6708339" cy="378469"/>
          </a:xfrm>
          <a:prstGeom prst="rect">
            <a:avLst/>
          </a:prstGeom>
          <a:noFill/>
          <a:ln>
            <a:noFill/>
            <a:prstDash/>
          </a:ln>
          <a:effectLst/>
        </p:spPr>
        <p:txBody>
          <a:bodyPr rot="0" spcFirstLastPara="0" vertOverflow="overflow" horzOverflow="overflow" vert="horz" wrap="square" lIns="0" tIns="9049" rIns="0" bIns="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525" lvl="0" algn="l">
              <a:lnSpc>
                <a:spcPct val="100000"/>
              </a:lnSpc>
              <a:spcBef>
                <a:spcPts val="0"/>
              </a:spcBef>
              <a:defRPr/>
            </a:pPr>
            <a:r>
              <a:rPr lang="en-CA" sz="2400" b="1" cap="all" dirty="0">
                <a:solidFill>
                  <a:schemeClr val="bg1"/>
                </a:solidFill>
                <a:latin typeface="Calibri (Body)"/>
                <a:cs typeface="Calibri" panose="020F0502020204030204" pitchFamily="34" charset="0"/>
              </a:rPr>
              <a:t>Recent jurisprudence of note (Case 2 of 5)</a:t>
            </a:r>
            <a:endParaRPr kumimoji="0" lang="en-CA" sz="2400" b="1" i="0" u="none" strike="noStrike" kern="1200" cap="all"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AC2378B-CF70-4C63-BCC1-11DB46D203F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0D9E4D-4A74-CA44-843D-B487B4123182}" type="slidenum">
              <a:rPr kumimoji="0" lang="en-US" sz="9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900" b="0" i="0" u="none" strike="noStrike" kern="1200" cap="none" spc="0" normalizeH="0" baseline="0" noProof="0">
              <a:ln>
                <a:noFill/>
              </a:ln>
              <a:solidFill>
                <a:prstClr val="black">
                  <a:tint val="75000"/>
                </a:prstClr>
              </a:solidFill>
              <a:effectLst/>
              <a:uLnTx/>
              <a:uFillTx/>
              <a:latin typeface="Times New Roman" pitchFamily="18" charset="0"/>
              <a:ea typeface="+mn-ea"/>
              <a:cs typeface="Arial" charset="0"/>
            </a:endParaRPr>
          </a:p>
        </p:txBody>
      </p:sp>
      <p:pic>
        <p:nvPicPr>
          <p:cNvPr id="3" name="Picture 2">
            <a:extLst>
              <a:ext uri="{FF2B5EF4-FFF2-40B4-BE49-F238E27FC236}">
                <a16:creationId xmlns:a16="http://schemas.microsoft.com/office/drawing/2014/main" id="{9877305D-AB32-2ABE-4473-C89D993972F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4804" y="2788624"/>
            <a:ext cx="8253351" cy="3932852"/>
          </a:xfrm>
          <a:prstGeom prst="rect">
            <a:avLst/>
          </a:prstGeom>
        </p:spPr>
      </p:pic>
    </p:spTree>
    <p:extLst>
      <p:ext uri="{BB962C8B-B14F-4D97-AF65-F5344CB8AC3E}">
        <p14:creationId xmlns:p14="http://schemas.microsoft.com/office/powerpoint/2010/main" val="1017705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2BB159B1-6258-1248-8DFA-8955A726CBA3}"/>
              </a:ext>
            </a:extLst>
          </p:cNvPr>
          <p:cNvSpPr txBox="1">
            <a:spLocks/>
          </p:cNvSpPr>
          <p:nvPr/>
        </p:nvSpPr>
        <p:spPr>
          <a:xfrm>
            <a:off x="290135" y="944469"/>
            <a:ext cx="8605856" cy="4736585"/>
          </a:xfrm>
          <a:prstGeom prst="rect">
            <a:avLst/>
          </a:prstGeom>
        </p:spPr>
        <p:txBody>
          <a:bodyPr vert="horz" wrap="square" lIns="0" tIns="9049"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lgn="l">
              <a:spcBef>
                <a:spcPts val="0"/>
              </a:spcBef>
              <a:spcAft>
                <a:spcPts val="0"/>
              </a:spcAft>
            </a:pPr>
            <a:r>
              <a:rPr lang="en-US" sz="2400" i="1" dirty="0">
                <a:solidFill>
                  <a:srgbClr val="000000"/>
                </a:solidFill>
                <a:latin typeface="Arial" panose="020B0604020202020204" pitchFamily="34" charset="0"/>
              </a:rPr>
              <a:t>Saskatchewan (Human Rights Commission) v. </a:t>
            </a:r>
            <a:r>
              <a:rPr lang="en-US" sz="2400" i="1" dirty="0" err="1">
                <a:solidFill>
                  <a:srgbClr val="000000"/>
                </a:solidFill>
                <a:latin typeface="Arial" panose="020B0604020202020204" pitchFamily="34" charset="0"/>
              </a:rPr>
              <a:t>Whatcott</a:t>
            </a:r>
            <a:endParaRPr lang="en-US" sz="2400" dirty="0">
              <a:solidFill>
                <a:srgbClr val="000000"/>
              </a:solidFill>
              <a:latin typeface="Arial" panose="020B0604020202020204" pitchFamily="34" charset="0"/>
            </a:endParaRPr>
          </a:p>
          <a:p>
            <a:pPr marL="0" marR="0" algn="just">
              <a:spcBef>
                <a:spcPts val="0"/>
              </a:spcBef>
              <a:spcAft>
                <a:spcPts val="3600"/>
              </a:spcAft>
            </a:pPr>
            <a:r>
              <a:rPr lang="en-US" sz="2400" dirty="0">
                <a:solidFill>
                  <a:srgbClr val="000000"/>
                </a:solidFill>
                <a:latin typeface="Arial" panose="020B0604020202020204" pitchFamily="34" charset="0"/>
              </a:rPr>
              <a:t>2013 SCC 11</a:t>
            </a:r>
          </a:p>
          <a:p>
            <a:pPr algn="l"/>
            <a:r>
              <a:rPr lang="en-US" sz="2400" b="0" u="none" strike="noStrike" dirty="0">
                <a:solidFill>
                  <a:srgbClr val="000000"/>
                </a:solidFill>
                <a:effectLst/>
                <a:latin typeface="Arial" panose="020B0604020202020204" pitchFamily="34" charset="0"/>
              </a:rPr>
              <a:t>Did anti-gay </a:t>
            </a:r>
            <a:r>
              <a:rPr lang="en-US" sz="2400" dirty="0">
                <a:solidFill>
                  <a:srgbClr val="000000"/>
                </a:solidFill>
                <a:latin typeface="Arial" panose="020B0604020202020204" pitchFamily="34" charset="0"/>
              </a:rPr>
              <a:t>fliers violate provincial human rights legislation that prohibited hate speech? Yes 9-0 </a:t>
            </a:r>
          </a:p>
          <a:p>
            <a:pPr algn="l"/>
            <a:endParaRPr lang="en-US" sz="2400" b="0" u="none" strike="noStrike" dirty="0">
              <a:solidFill>
                <a:srgbClr val="000000"/>
              </a:solidFill>
              <a:effectLst/>
              <a:latin typeface="Arial" panose="020B0604020202020204" pitchFamily="34" charset="0"/>
            </a:endParaRPr>
          </a:p>
          <a:p>
            <a:pPr algn="l"/>
            <a:r>
              <a:rPr lang="en-US" sz="2400" dirty="0">
                <a:solidFill>
                  <a:srgbClr val="000000"/>
                </a:solidFill>
                <a:latin typeface="Arial" panose="020B0604020202020204" pitchFamily="34" charset="0"/>
              </a:rPr>
              <a:t>NB: Not all fliers violated, not all provisions of the law constitutional (very mixed outcome)</a:t>
            </a:r>
          </a:p>
          <a:p>
            <a:pPr algn="l"/>
            <a:endParaRPr lang="en-US" sz="2400" b="0" u="none" strike="noStrike" dirty="0">
              <a:solidFill>
                <a:srgbClr val="000000"/>
              </a:solidFill>
              <a:effectLst/>
              <a:latin typeface="Arial" panose="020B0604020202020204" pitchFamily="34" charset="0"/>
            </a:endParaRPr>
          </a:p>
          <a:p>
            <a:pPr algn="l"/>
            <a:r>
              <a:rPr lang="en-US" sz="2400" b="0" u="none" strike="noStrike" dirty="0">
                <a:solidFill>
                  <a:srgbClr val="000000"/>
                </a:solidFill>
                <a:effectLst/>
                <a:latin typeface="Arial" panose="020B0604020202020204" pitchFamily="34" charset="0"/>
              </a:rPr>
              <a:t>Key </a:t>
            </a:r>
            <a:r>
              <a:rPr lang="en-US" sz="2400" dirty="0">
                <a:solidFill>
                  <a:srgbClr val="000000"/>
                </a:solidFill>
                <a:latin typeface="Arial" panose="020B0604020202020204" pitchFamily="34" charset="0"/>
              </a:rPr>
              <a:t>takeaway: Freedom of expression</a:t>
            </a:r>
          </a:p>
          <a:p>
            <a:pPr algn="l"/>
            <a:r>
              <a:rPr lang="en-US" sz="2400" dirty="0">
                <a:solidFill>
                  <a:srgbClr val="000000"/>
                </a:solidFill>
                <a:latin typeface="Arial" panose="020B0604020202020204" pitchFamily="34" charset="0"/>
              </a:rPr>
              <a:t>can be validly restricted when in conflict</a:t>
            </a:r>
          </a:p>
          <a:p>
            <a:pPr algn="l"/>
            <a:r>
              <a:rPr lang="en-US" sz="2400" dirty="0">
                <a:solidFill>
                  <a:srgbClr val="000000"/>
                </a:solidFill>
                <a:latin typeface="Arial" panose="020B0604020202020204" pitchFamily="34" charset="0"/>
              </a:rPr>
              <a:t>with other </a:t>
            </a:r>
            <a:r>
              <a:rPr lang="en-US" sz="2400" i="1" dirty="0">
                <a:solidFill>
                  <a:srgbClr val="000000"/>
                </a:solidFill>
                <a:latin typeface="Arial" panose="020B0604020202020204" pitchFamily="34" charset="0"/>
              </a:rPr>
              <a:t>Charter </a:t>
            </a:r>
            <a:r>
              <a:rPr lang="en-US" sz="2400" dirty="0">
                <a:solidFill>
                  <a:srgbClr val="000000"/>
                </a:solidFill>
                <a:latin typeface="Arial" panose="020B0604020202020204" pitchFamily="34" charset="0"/>
              </a:rPr>
              <a:t>protections, including </a:t>
            </a:r>
          </a:p>
          <a:p>
            <a:pPr algn="l"/>
            <a:r>
              <a:rPr lang="en-US" sz="2400" b="0" u="none" strike="noStrike" dirty="0">
                <a:solidFill>
                  <a:srgbClr val="000000"/>
                </a:solidFill>
                <a:effectLst/>
                <a:latin typeface="Arial" panose="020B0604020202020204" pitchFamily="34" charset="0"/>
              </a:rPr>
              <a:t>that of equality.</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CA" sz="2000" b="0" i="0" u="none" strike="noStrike" kern="1200" cap="none" spc="0" normalizeH="0" baseline="0" noProof="0" dirty="0">
              <a:ln>
                <a:noFill/>
              </a:ln>
              <a:solidFill>
                <a:prstClr val="black"/>
              </a:solidFill>
              <a:effectLst/>
              <a:uLnTx/>
              <a:uFillTx/>
              <a:latin typeface="Calibri (Body)"/>
              <a:ea typeface="+mj-ea"/>
              <a:cs typeface="+mj-cs"/>
            </a:endParaRPr>
          </a:p>
        </p:txBody>
      </p:sp>
      <p:grpSp>
        <p:nvGrpSpPr>
          <p:cNvPr id="17" name="Group 16">
            <a:extLst>
              <a:ext uri="{FF2B5EF4-FFF2-40B4-BE49-F238E27FC236}">
                <a16:creationId xmlns:a16="http://schemas.microsoft.com/office/drawing/2014/main" id="{DF0886FD-CF3F-A44F-BCC8-303740AFB484}"/>
              </a:ext>
              <a:ext uri="{C183D7F6-B498-43B3-948B-1728B52AA6E4}">
                <adec:decorative xmlns:adec="http://schemas.microsoft.com/office/drawing/2017/decorative" val="1"/>
              </a:ext>
            </a:extLst>
          </p:cNvPr>
          <p:cNvGrpSpPr/>
          <p:nvPr/>
        </p:nvGrpSpPr>
        <p:grpSpPr>
          <a:xfrm>
            <a:off x="290135" y="294008"/>
            <a:ext cx="8854810" cy="553280"/>
            <a:chOff x="2934770" y="308836"/>
            <a:chExt cx="11219442" cy="701030"/>
          </a:xfrm>
        </p:grpSpPr>
        <p:sp>
          <p:nvSpPr>
            <p:cNvPr id="18" name="Rounded Rectangle 3">
              <a:extLst>
                <a:ext uri="{FF2B5EF4-FFF2-40B4-BE49-F238E27FC236}">
                  <a16:creationId xmlns:a16="http://schemas.microsoft.com/office/drawing/2014/main" id="{D0C372A1-3E77-E64C-94F4-74692B169925}"/>
                </a:ext>
              </a:extLst>
            </p:cNvPr>
            <p:cNvSpPr/>
            <p:nvPr/>
          </p:nvSpPr>
          <p:spPr>
            <a:xfrm>
              <a:off x="2934770" y="308836"/>
              <a:ext cx="6732240" cy="701030"/>
            </a:xfrm>
            <a:custGeom>
              <a:avLst/>
              <a:gdLst/>
              <a:ahLst/>
              <a:cxnLst/>
              <a:rect l="l" t="t" r="r" b="b"/>
              <a:pathLst>
                <a:path w="6291808" h="701030">
                  <a:moveTo>
                    <a:pt x="350515" y="0"/>
                  </a:moveTo>
                  <a:lnTo>
                    <a:pt x="6291808" y="0"/>
                  </a:lnTo>
                  <a:lnTo>
                    <a:pt x="6291808" y="701030"/>
                  </a:lnTo>
                  <a:lnTo>
                    <a:pt x="350515" y="701030"/>
                  </a:lnTo>
                  <a:cubicBezTo>
                    <a:pt x="156931" y="701030"/>
                    <a:pt x="0" y="544099"/>
                    <a:pt x="0" y="350515"/>
                  </a:cubicBezTo>
                  <a:cubicBezTo>
                    <a:pt x="0" y="156931"/>
                    <a:pt x="156931" y="0"/>
                    <a:pt x="350515" y="0"/>
                  </a:cubicBezTo>
                  <a:close/>
                </a:path>
              </a:pathLst>
            </a:cu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17A7691-D3D9-BF40-8CC6-17399561096D}"/>
                </a:ext>
              </a:extLst>
            </p:cNvPr>
            <p:cNvSpPr/>
            <p:nvPr/>
          </p:nvSpPr>
          <p:spPr>
            <a:xfrm>
              <a:off x="9152876" y="308836"/>
              <a:ext cx="5001336" cy="701030"/>
            </a:xfrm>
            <a:prstGeom prst="rect">
              <a:avLst/>
            </a:pr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grpSp>
      <p:sp>
        <p:nvSpPr>
          <p:cNvPr id="20" name="object 10">
            <a:extLst>
              <a:ext uri="{FF2B5EF4-FFF2-40B4-BE49-F238E27FC236}">
                <a16:creationId xmlns:a16="http://schemas.microsoft.com/office/drawing/2014/main" id="{E63FE541-0340-D449-A3CC-3DCBCDF41D6C}"/>
              </a:ext>
            </a:extLst>
          </p:cNvPr>
          <p:cNvSpPr txBox="1">
            <a:spLocks noGrp="1"/>
          </p:cNvSpPr>
          <p:nvPr>
            <p:ph type="title" idx="4294967295"/>
          </p:nvPr>
        </p:nvSpPr>
        <p:spPr>
          <a:xfrm>
            <a:off x="591867" y="391189"/>
            <a:ext cx="6708339" cy="378469"/>
          </a:xfrm>
          <a:prstGeom prst="rect">
            <a:avLst/>
          </a:prstGeom>
          <a:noFill/>
          <a:ln>
            <a:noFill/>
            <a:prstDash/>
          </a:ln>
          <a:effectLst/>
        </p:spPr>
        <p:txBody>
          <a:bodyPr rot="0" spcFirstLastPara="0" vertOverflow="overflow" horzOverflow="overflow" vert="horz" wrap="square" lIns="0" tIns="9049" rIns="0" bIns="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525" lvl="0" algn="l">
              <a:lnSpc>
                <a:spcPct val="100000"/>
              </a:lnSpc>
              <a:spcBef>
                <a:spcPts val="0"/>
              </a:spcBef>
              <a:defRPr/>
            </a:pPr>
            <a:r>
              <a:rPr lang="en-CA" sz="2400" b="1" cap="all" dirty="0">
                <a:solidFill>
                  <a:schemeClr val="bg1"/>
                </a:solidFill>
                <a:latin typeface="Calibri (Body)"/>
                <a:cs typeface="Calibri" panose="020F0502020204030204" pitchFamily="34" charset="0"/>
              </a:rPr>
              <a:t>Recent jurisprudence of note (Case 3 of 5)</a:t>
            </a:r>
            <a:endParaRPr kumimoji="0" lang="en-CA" sz="2400" b="1" i="0" u="none" strike="noStrike" kern="1200" cap="all"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AC2378B-CF70-4C63-BCC1-11DB46D203F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0D9E4D-4A74-CA44-843D-B487B4123182}" type="slidenum">
              <a:rPr kumimoji="0" lang="en-US" sz="9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900" b="0" i="0" u="none" strike="noStrike" kern="1200" cap="none" spc="0" normalizeH="0" baseline="0" noProof="0">
              <a:ln>
                <a:noFill/>
              </a:ln>
              <a:solidFill>
                <a:prstClr val="black">
                  <a:tint val="75000"/>
                </a:prstClr>
              </a:solidFill>
              <a:effectLst/>
              <a:uLnTx/>
              <a:uFillTx/>
              <a:latin typeface="Times New Roman" pitchFamily="18" charset="0"/>
              <a:ea typeface="+mn-ea"/>
              <a:cs typeface="Arial" charset="0"/>
            </a:endParaRPr>
          </a:p>
        </p:txBody>
      </p:sp>
      <p:pic>
        <p:nvPicPr>
          <p:cNvPr id="7" name="Picture 6">
            <a:extLst>
              <a:ext uri="{FF2B5EF4-FFF2-40B4-BE49-F238E27FC236}">
                <a16:creationId xmlns:a16="http://schemas.microsoft.com/office/drawing/2014/main" id="{40C79F3E-D544-253C-4806-6A6CC4F382C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78587" y="3638218"/>
            <a:ext cx="3096341" cy="3083258"/>
          </a:xfrm>
          <a:prstGeom prst="rect">
            <a:avLst/>
          </a:prstGeom>
        </p:spPr>
      </p:pic>
    </p:spTree>
    <p:extLst>
      <p:ext uri="{BB962C8B-B14F-4D97-AF65-F5344CB8AC3E}">
        <p14:creationId xmlns:p14="http://schemas.microsoft.com/office/powerpoint/2010/main" val="419228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2BB159B1-6258-1248-8DFA-8955A726CBA3}"/>
              </a:ext>
            </a:extLst>
          </p:cNvPr>
          <p:cNvSpPr txBox="1">
            <a:spLocks/>
          </p:cNvSpPr>
          <p:nvPr/>
        </p:nvSpPr>
        <p:spPr>
          <a:xfrm>
            <a:off x="548299" y="1016064"/>
            <a:ext cx="8047401" cy="3610123"/>
          </a:xfrm>
          <a:prstGeom prst="rect">
            <a:avLst/>
          </a:prstGeom>
        </p:spPr>
        <p:txBody>
          <a:bodyPr vert="horz" wrap="square" lIns="0" tIns="9049"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lgn="l">
              <a:spcBef>
                <a:spcPts val="0"/>
              </a:spcBef>
              <a:spcAft>
                <a:spcPts val="0"/>
              </a:spcAft>
            </a:pPr>
            <a:r>
              <a:rPr lang="en-US" sz="2400" i="1" dirty="0">
                <a:solidFill>
                  <a:srgbClr val="000000"/>
                </a:solidFill>
                <a:latin typeface="Arial" panose="020B0604020202020204" pitchFamily="34" charset="0"/>
              </a:rPr>
              <a:t>CCLA v. Attorney General of Ontario, 2020 ONSC 4838 </a:t>
            </a:r>
          </a:p>
          <a:p>
            <a:pPr marL="0" marR="0" algn="l">
              <a:spcBef>
                <a:spcPts val="0"/>
              </a:spcBef>
              <a:spcAft>
                <a:spcPts val="0"/>
              </a:spcAft>
            </a:pPr>
            <a:endParaRPr lang="en-US" sz="2400" b="0" i="1" u="none" strike="noStrike" dirty="0">
              <a:solidFill>
                <a:srgbClr val="000000"/>
              </a:solidFill>
              <a:effectLst/>
              <a:latin typeface="Arial" panose="020B0604020202020204" pitchFamily="34" charset="0"/>
            </a:endParaRPr>
          </a:p>
          <a:p>
            <a:pPr marL="0" marR="0" algn="l">
              <a:spcBef>
                <a:spcPts val="0"/>
              </a:spcBef>
              <a:spcAft>
                <a:spcPts val="0"/>
              </a:spcAft>
            </a:pPr>
            <a:r>
              <a:rPr lang="en-US" sz="2400" b="0" u="none" strike="noStrike" dirty="0">
                <a:solidFill>
                  <a:srgbClr val="000000"/>
                </a:solidFill>
                <a:effectLst/>
                <a:latin typeface="Arial" panose="020B0604020202020204" pitchFamily="34" charset="0"/>
              </a:rPr>
              <a:t>“[79]  A government or political party can, in the words of Ontario’s Minister of Energy, “stick it to” another tier of government or political party as a matter of free speech in an election campaign or otherwise. But a government cannot legislate a requirement that private retailers post a Sticker designed to accomplish that task. The mandatory fuel pump Sticker is an unconstitutional attempt to do just that.</a:t>
            </a:r>
            <a:endParaRPr lang="en-US" sz="2400" dirty="0">
              <a:solidFill>
                <a:srgbClr val="000000"/>
              </a:solidFill>
              <a:latin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CA" sz="2000" b="0" i="0" u="none" strike="noStrike" kern="1200" cap="none" spc="0" normalizeH="0" baseline="0" noProof="0" dirty="0">
              <a:ln>
                <a:noFill/>
              </a:ln>
              <a:solidFill>
                <a:prstClr val="black"/>
              </a:solidFill>
              <a:effectLst/>
              <a:uLnTx/>
              <a:uFillTx/>
              <a:latin typeface="Calibri (Body)"/>
              <a:ea typeface="+mj-ea"/>
              <a:cs typeface="+mj-cs"/>
            </a:endParaRPr>
          </a:p>
        </p:txBody>
      </p:sp>
      <p:grpSp>
        <p:nvGrpSpPr>
          <p:cNvPr id="17" name="Group 16">
            <a:extLst>
              <a:ext uri="{FF2B5EF4-FFF2-40B4-BE49-F238E27FC236}">
                <a16:creationId xmlns:a16="http://schemas.microsoft.com/office/drawing/2014/main" id="{DF0886FD-CF3F-A44F-BCC8-303740AFB484}"/>
              </a:ext>
              <a:ext uri="{C183D7F6-B498-43B3-948B-1728B52AA6E4}">
                <adec:decorative xmlns:adec="http://schemas.microsoft.com/office/drawing/2017/decorative" val="1"/>
              </a:ext>
            </a:extLst>
          </p:cNvPr>
          <p:cNvGrpSpPr/>
          <p:nvPr/>
        </p:nvGrpSpPr>
        <p:grpSpPr>
          <a:xfrm>
            <a:off x="290135" y="294008"/>
            <a:ext cx="8854810" cy="553280"/>
            <a:chOff x="2934770" y="308836"/>
            <a:chExt cx="11219442" cy="701030"/>
          </a:xfrm>
        </p:grpSpPr>
        <p:sp>
          <p:nvSpPr>
            <p:cNvPr id="18" name="Rounded Rectangle 3">
              <a:extLst>
                <a:ext uri="{FF2B5EF4-FFF2-40B4-BE49-F238E27FC236}">
                  <a16:creationId xmlns:a16="http://schemas.microsoft.com/office/drawing/2014/main" id="{D0C372A1-3E77-E64C-94F4-74692B169925}"/>
                </a:ext>
              </a:extLst>
            </p:cNvPr>
            <p:cNvSpPr/>
            <p:nvPr/>
          </p:nvSpPr>
          <p:spPr>
            <a:xfrm>
              <a:off x="2934770" y="308836"/>
              <a:ext cx="6732240" cy="701030"/>
            </a:xfrm>
            <a:custGeom>
              <a:avLst/>
              <a:gdLst/>
              <a:ahLst/>
              <a:cxnLst/>
              <a:rect l="l" t="t" r="r" b="b"/>
              <a:pathLst>
                <a:path w="6291808" h="701030">
                  <a:moveTo>
                    <a:pt x="350515" y="0"/>
                  </a:moveTo>
                  <a:lnTo>
                    <a:pt x="6291808" y="0"/>
                  </a:lnTo>
                  <a:lnTo>
                    <a:pt x="6291808" y="701030"/>
                  </a:lnTo>
                  <a:lnTo>
                    <a:pt x="350515" y="701030"/>
                  </a:lnTo>
                  <a:cubicBezTo>
                    <a:pt x="156931" y="701030"/>
                    <a:pt x="0" y="544099"/>
                    <a:pt x="0" y="350515"/>
                  </a:cubicBezTo>
                  <a:cubicBezTo>
                    <a:pt x="0" y="156931"/>
                    <a:pt x="156931" y="0"/>
                    <a:pt x="350515" y="0"/>
                  </a:cubicBezTo>
                  <a:close/>
                </a:path>
              </a:pathLst>
            </a:cu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17A7691-D3D9-BF40-8CC6-17399561096D}"/>
                </a:ext>
              </a:extLst>
            </p:cNvPr>
            <p:cNvSpPr/>
            <p:nvPr/>
          </p:nvSpPr>
          <p:spPr>
            <a:xfrm>
              <a:off x="9152876" y="308836"/>
              <a:ext cx="5001336" cy="701030"/>
            </a:xfrm>
            <a:prstGeom prst="rect">
              <a:avLst/>
            </a:pr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grpSp>
      <p:sp>
        <p:nvSpPr>
          <p:cNvPr id="20" name="object 10">
            <a:extLst>
              <a:ext uri="{FF2B5EF4-FFF2-40B4-BE49-F238E27FC236}">
                <a16:creationId xmlns:a16="http://schemas.microsoft.com/office/drawing/2014/main" id="{E63FE541-0340-D449-A3CC-3DCBCDF41D6C}"/>
              </a:ext>
            </a:extLst>
          </p:cNvPr>
          <p:cNvSpPr txBox="1">
            <a:spLocks noGrp="1"/>
          </p:cNvSpPr>
          <p:nvPr>
            <p:ph type="title" idx="4294967295"/>
          </p:nvPr>
        </p:nvSpPr>
        <p:spPr>
          <a:xfrm>
            <a:off x="591867" y="391189"/>
            <a:ext cx="6708339" cy="378469"/>
          </a:xfrm>
          <a:prstGeom prst="rect">
            <a:avLst/>
          </a:prstGeom>
          <a:noFill/>
          <a:ln>
            <a:noFill/>
            <a:prstDash/>
          </a:ln>
          <a:effectLst/>
        </p:spPr>
        <p:txBody>
          <a:bodyPr rot="0" spcFirstLastPara="0" vertOverflow="overflow" horzOverflow="overflow" vert="horz" wrap="square" lIns="0" tIns="9049" rIns="0" bIns="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525" lvl="0" algn="l">
              <a:lnSpc>
                <a:spcPct val="100000"/>
              </a:lnSpc>
              <a:spcBef>
                <a:spcPts val="0"/>
              </a:spcBef>
              <a:defRPr/>
            </a:pPr>
            <a:r>
              <a:rPr lang="en-CA" sz="2400" b="1" cap="all" dirty="0">
                <a:solidFill>
                  <a:schemeClr val="bg1"/>
                </a:solidFill>
                <a:latin typeface="Calibri (Body)"/>
                <a:cs typeface="Calibri" panose="020F0502020204030204" pitchFamily="34" charset="0"/>
              </a:rPr>
              <a:t>Recent jurisprudence of note (Case 4 of 5)</a:t>
            </a:r>
            <a:endParaRPr kumimoji="0" lang="en-CA" sz="2400" b="1" i="0" u="none" strike="noStrike" kern="1200" cap="all"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AC2378B-CF70-4C63-BCC1-11DB46D203F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0D9E4D-4A74-CA44-843D-B487B4123182}" type="slidenum">
              <a:rPr kumimoji="0" lang="en-US" sz="9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900" b="0" i="0" u="none" strike="noStrike" kern="1200" cap="none" spc="0" normalizeH="0" baseline="0" noProof="0">
              <a:ln>
                <a:noFill/>
              </a:ln>
              <a:solidFill>
                <a:prstClr val="black">
                  <a:tint val="75000"/>
                </a:prstClr>
              </a:solidFill>
              <a:effectLst/>
              <a:uLnTx/>
              <a:uFillTx/>
              <a:latin typeface="Times New Roman" pitchFamily="18" charset="0"/>
              <a:ea typeface="+mn-ea"/>
              <a:cs typeface="Arial" charset="0"/>
            </a:endParaRPr>
          </a:p>
        </p:txBody>
      </p:sp>
      <p:pic>
        <p:nvPicPr>
          <p:cNvPr id="1026" name="Picture 2" descr="Liberal staffers removing Ontario anti-carbon tax stickers, energy minister  charges | CBC News">
            <a:extLst>
              <a:ext uri="{FF2B5EF4-FFF2-40B4-BE49-F238E27FC236}">
                <a16:creationId xmlns:a16="http://schemas.microsoft.com/office/drawing/2014/main" id="{006D1955-E61A-4769-BD31-4F03C1D31A8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66968" y="4160533"/>
            <a:ext cx="3611755" cy="24034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ug Ford's gas pump stickers: misleading, partisan and unconstitutional -  Greenpeace Canada">
            <a:extLst>
              <a:ext uri="{FF2B5EF4-FFF2-40B4-BE49-F238E27FC236}">
                <a16:creationId xmlns:a16="http://schemas.microsoft.com/office/drawing/2014/main" id="{04F63E69-CE2B-E75E-B9C9-FC404F7621A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67678" y="4160533"/>
            <a:ext cx="1939067" cy="256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349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F0886FD-CF3F-A44F-BCC8-303740AFB484}"/>
              </a:ext>
              <a:ext uri="{C183D7F6-B498-43B3-948B-1728B52AA6E4}">
                <adec:decorative xmlns:adec="http://schemas.microsoft.com/office/drawing/2017/decorative" val="1"/>
              </a:ext>
            </a:extLst>
          </p:cNvPr>
          <p:cNvGrpSpPr/>
          <p:nvPr/>
        </p:nvGrpSpPr>
        <p:grpSpPr>
          <a:xfrm>
            <a:off x="290135" y="294008"/>
            <a:ext cx="8854810" cy="553280"/>
            <a:chOff x="2934770" y="308836"/>
            <a:chExt cx="11219442" cy="701030"/>
          </a:xfrm>
        </p:grpSpPr>
        <p:sp>
          <p:nvSpPr>
            <p:cNvPr id="18" name="Rounded Rectangle 3">
              <a:extLst>
                <a:ext uri="{FF2B5EF4-FFF2-40B4-BE49-F238E27FC236}">
                  <a16:creationId xmlns:a16="http://schemas.microsoft.com/office/drawing/2014/main" id="{D0C372A1-3E77-E64C-94F4-74692B169925}"/>
                </a:ext>
              </a:extLst>
            </p:cNvPr>
            <p:cNvSpPr/>
            <p:nvPr/>
          </p:nvSpPr>
          <p:spPr>
            <a:xfrm>
              <a:off x="2934770" y="308836"/>
              <a:ext cx="6732240" cy="701030"/>
            </a:xfrm>
            <a:custGeom>
              <a:avLst/>
              <a:gdLst/>
              <a:ahLst/>
              <a:cxnLst/>
              <a:rect l="l" t="t" r="r" b="b"/>
              <a:pathLst>
                <a:path w="6291808" h="701030">
                  <a:moveTo>
                    <a:pt x="350515" y="0"/>
                  </a:moveTo>
                  <a:lnTo>
                    <a:pt x="6291808" y="0"/>
                  </a:lnTo>
                  <a:lnTo>
                    <a:pt x="6291808" y="701030"/>
                  </a:lnTo>
                  <a:lnTo>
                    <a:pt x="350515" y="701030"/>
                  </a:lnTo>
                  <a:cubicBezTo>
                    <a:pt x="156931" y="701030"/>
                    <a:pt x="0" y="544099"/>
                    <a:pt x="0" y="350515"/>
                  </a:cubicBezTo>
                  <a:cubicBezTo>
                    <a:pt x="0" y="156931"/>
                    <a:pt x="156931" y="0"/>
                    <a:pt x="350515" y="0"/>
                  </a:cubicBezTo>
                  <a:close/>
                </a:path>
              </a:pathLst>
            </a:cu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17A7691-D3D9-BF40-8CC6-17399561096D}"/>
                </a:ext>
              </a:extLst>
            </p:cNvPr>
            <p:cNvSpPr/>
            <p:nvPr/>
          </p:nvSpPr>
          <p:spPr>
            <a:xfrm>
              <a:off x="9152876" y="308836"/>
              <a:ext cx="5001336" cy="701030"/>
            </a:xfrm>
            <a:prstGeom prst="rect">
              <a:avLst/>
            </a:pr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grpSp>
      <p:sp>
        <p:nvSpPr>
          <p:cNvPr id="20" name="object 10">
            <a:extLst>
              <a:ext uri="{FF2B5EF4-FFF2-40B4-BE49-F238E27FC236}">
                <a16:creationId xmlns:a16="http://schemas.microsoft.com/office/drawing/2014/main" id="{E63FE541-0340-D449-A3CC-3DCBCDF41D6C}"/>
              </a:ext>
            </a:extLst>
          </p:cNvPr>
          <p:cNvSpPr txBox="1">
            <a:spLocks noGrp="1"/>
          </p:cNvSpPr>
          <p:nvPr>
            <p:ph type="title" idx="4294967295"/>
          </p:nvPr>
        </p:nvSpPr>
        <p:spPr>
          <a:xfrm>
            <a:off x="591867" y="391189"/>
            <a:ext cx="6708339" cy="378469"/>
          </a:xfrm>
          <a:prstGeom prst="rect">
            <a:avLst/>
          </a:prstGeom>
          <a:noFill/>
          <a:ln>
            <a:noFill/>
            <a:prstDash/>
          </a:ln>
          <a:effectLst/>
        </p:spPr>
        <p:txBody>
          <a:bodyPr rot="0" spcFirstLastPara="0" vertOverflow="overflow" horzOverflow="overflow" vert="horz" wrap="square" lIns="0" tIns="9049" rIns="0" bIns="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525" lvl="0" algn="l">
              <a:lnSpc>
                <a:spcPct val="100000"/>
              </a:lnSpc>
              <a:spcBef>
                <a:spcPts val="0"/>
              </a:spcBef>
              <a:defRPr/>
            </a:pPr>
            <a:r>
              <a:rPr lang="en-CA" sz="2400" b="1" cap="all" dirty="0">
                <a:solidFill>
                  <a:schemeClr val="bg1"/>
                </a:solidFill>
                <a:latin typeface="Calibri (Body)"/>
                <a:cs typeface="Calibri" panose="020F0502020204030204" pitchFamily="34" charset="0"/>
              </a:rPr>
              <a:t>Recent jurisprudence of note (Case 5 of 5)</a:t>
            </a:r>
            <a:endParaRPr kumimoji="0" lang="en-CA" sz="2400" b="1" i="0" u="none" strike="noStrike" kern="1200" cap="all"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AC2378B-CF70-4C63-BCC1-11DB46D203F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0D9E4D-4A74-CA44-843D-B487B4123182}" type="slidenum">
              <a:rPr kumimoji="0" lang="en-US" sz="9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900" b="0" i="0" u="none" strike="noStrike" kern="1200" cap="none" spc="0" normalizeH="0" baseline="0" noProof="0">
              <a:ln>
                <a:noFill/>
              </a:ln>
              <a:solidFill>
                <a:prstClr val="black">
                  <a:tint val="75000"/>
                </a:prstClr>
              </a:solidFill>
              <a:effectLst/>
              <a:uLnTx/>
              <a:uFillTx/>
              <a:latin typeface="Times New Roman" pitchFamily="18" charset="0"/>
              <a:ea typeface="+mn-ea"/>
              <a:cs typeface="Arial" charset="0"/>
            </a:endParaRPr>
          </a:p>
        </p:txBody>
      </p:sp>
      <p:pic>
        <p:nvPicPr>
          <p:cNvPr id="5" name="Picture 4">
            <a:extLst>
              <a:ext uri="{FF2B5EF4-FFF2-40B4-BE49-F238E27FC236}">
                <a16:creationId xmlns:a16="http://schemas.microsoft.com/office/drawing/2014/main" id="{AC8726CF-4909-41D5-02C2-35C10F6735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8987" y="847288"/>
            <a:ext cx="7772400" cy="3704143"/>
          </a:xfrm>
          <a:prstGeom prst="rect">
            <a:avLst/>
          </a:prstGeom>
        </p:spPr>
      </p:pic>
      <p:sp>
        <p:nvSpPr>
          <p:cNvPr id="6" name="TextBox 5">
            <a:extLst>
              <a:ext uri="{FF2B5EF4-FFF2-40B4-BE49-F238E27FC236}">
                <a16:creationId xmlns:a16="http://schemas.microsoft.com/office/drawing/2014/main" id="{20AEFCAB-CE77-41E5-0E23-252ECA518972}"/>
              </a:ext>
            </a:extLst>
          </p:cNvPr>
          <p:cNvSpPr txBox="1"/>
          <p:nvPr/>
        </p:nvSpPr>
        <p:spPr>
          <a:xfrm>
            <a:off x="855024" y="4551431"/>
            <a:ext cx="7660326" cy="2308324"/>
          </a:xfrm>
          <a:prstGeom prst="rect">
            <a:avLst/>
          </a:prstGeom>
          <a:noFill/>
        </p:spPr>
        <p:txBody>
          <a:bodyPr wrap="square" rtlCol="0">
            <a:spAutoFit/>
          </a:bodyPr>
          <a:lstStyle/>
          <a:p>
            <a:r>
              <a:rPr lang="en-US" dirty="0"/>
              <a:t>Federally, the </a:t>
            </a:r>
            <a:r>
              <a:rPr lang="en-US" i="1" dirty="0"/>
              <a:t>Canadian Human Rights Act </a:t>
            </a:r>
            <a:r>
              <a:rPr lang="en-US" dirty="0"/>
              <a:t>includes “gender identity and gender expression” as a prohibited grounds of discrimination (no explicit mention of pronouns)</a:t>
            </a:r>
          </a:p>
          <a:p>
            <a:endParaRPr lang="en-US" dirty="0"/>
          </a:p>
          <a:p>
            <a:r>
              <a:rPr lang="en-US" dirty="0"/>
              <a:t>So far, relevant cases are provincial human rights complaints mostly in the context of employer-employee relations. </a:t>
            </a:r>
          </a:p>
          <a:p>
            <a:r>
              <a:rPr lang="en-US" b="0" dirty="0">
                <a:solidFill>
                  <a:srgbClr val="333132"/>
                </a:solidFill>
                <a:effectLst/>
                <a:latin typeface="Gordita"/>
              </a:rPr>
              <a:t>EN v. Gallagher’s Bar and Lounge</a:t>
            </a:r>
            <a:r>
              <a:rPr lang="en-US" b="0" i="0" dirty="0">
                <a:solidFill>
                  <a:srgbClr val="333132"/>
                </a:solidFill>
                <a:effectLst/>
                <a:latin typeface="Gordita"/>
              </a:rPr>
              <a:t>, 2021 HRTO 240 </a:t>
            </a:r>
            <a:r>
              <a:rPr lang="en-US" i="1" dirty="0"/>
              <a:t>Nelson v. </a:t>
            </a:r>
            <a:r>
              <a:rPr lang="en-US" i="1" dirty="0" err="1"/>
              <a:t>Goodberry</a:t>
            </a:r>
            <a:r>
              <a:rPr lang="en-US" i="1" dirty="0"/>
              <a:t> Restaurant Group </a:t>
            </a:r>
            <a:r>
              <a:rPr lang="en-US" i="1" dirty="0" err="1"/>
              <a:t>Ltd.dba</a:t>
            </a:r>
            <a:r>
              <a:rPr lang="en-US" i="1" dirty="0"/>
              <a:t> </a:t>
            </a:r>
            <a:r>
              <a:rPr lang="en-US" i="1" dirty="0" err="1"/>
              <a:t>Buono</a:t>
            </a:r>
            <a:r>
              <a:rPr lang="en-US" i="1" dirty="0"/>
              <a:t> Osteria and others</a:t>
            </a:r>
            <a:r>
              <a:rPr lang="en-US" dirty="0"/>
              <a:t>, 2021 BCHRT 137.</a:t>
            </a:r>
          </a:p>
        </p:txBody>
      </p:sp>
    </p:spTree>
    <p:extLst>
      <p:ext uri="{BB962C8B-B14F-4D97-AF65-F5344CB8AC3E}">
        <p14:creationId xmlns:p14="http://schemas.microsoft.com/office/powerpoint/2010/main" val="353376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1078</TotalTime>
  <Words>1424</Words>
  <Application>Microsoft Macintosh PowerPoint</Application>
  <PresentationFormat>On-screen Show (4:3)</PresentationFormat>
  <Paragraphs>132</Paragraphs>
  <Slides>19</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Arial</vt:lpstr>
      <vt:lpstr>Calibri</vt:lpstr>
      <vt:lpstr>Calibri (Body)</vt:lpstr>
      <vt:lpstr>Calibri Light</vt:lpstr>
      <vt:lpstr>Gordita</vt:lpstr>
      <vt:lpstr>Helvetica Neue</vt:lpstr>
      <vt:lpstr>Noto Sans</vt:lpstr>
      <vt:lpstr>Open Sans</vt:lpstr>
      <vt:lpstr>Times New Roman</vt:lpstr>
      <vt:lpstr>Verdana</vt:lpstr>
      <vt:lpstr>1_Office Theme</vt:lpstr>
      <vt:lpstr>Office Theme</vt:lpstr>
      <vt:lpstr>2_Office Theme</vt:lpstr>
      <vt:lpstr>PowerPoint Presentation</vt:lpstr>
      <vt:lpstr>Hello / Bonjour</vt:lpstr>
      <vt:lpstr>Orders of the Day</vt:lpstr>
      <vt:lpstr>The Canadian Charter of Rights and Freedoms (part of the Constitution Acts, 1867-1982)</vt:lpstr>
      <vt:lpstr>Recent jurisprudence of note (Case 1 of 5)</vt:lpstr>
      <vt:lpstr>Recent jurisprudence of note (Case 2 of 5)</vt:lpstr>
      <vt:lpstr>Recent jurisprudence of note (Case 3 of 5)</vt:lpstr>
      <vt:lpstr>Recent jurisprudence of note (Case 4 of 5)</vt:lpstr>
      <vt:lpstr>Recent jurisprudence of note (Case 5 of 5)</vt:lpstr>
      <vt:lpstr>Recent Federal Legislation of note (1 of 3)</vt:lpstr>
      <vt:lpstr>Recent Federal Legislation of note (2 of 3)</vt:lpstr>
      <vt:lpstr>Recent Federal Legislation of note (3 of 3)</vt:lpstr>
      <vt:lpstr>Parliamentary developments</vt:lpstr>
      <vt:lpstr>Parliamentary developments</vt:lpstr>
      <vt:lpstr>On the horizon</vt:lpstr>
      <vt:lpstr>On the horizon</vt:lpstr>
      <vt:lpstr>My Research / Things I like to chat about</vt:lpstr>
      <vt:lpstr>To close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Charlie Feldman</dc:creator>
  <cp:lastModifiedBy>Charles Feldman</cp:lastModifiedBy>
  <cp:revision>83</cp:revision>
  <cp:lastPrinted>2015-03-12T22:43:25Z</cp:lastPrinted>
  <dcterms:created xsi:type="dcterms:W3CDTF">2015-09-09T22:04:17Z</dcterms:created>
  <dcterms:modified xsi:type="dcterms:W3CDTF">2023-09-14T11:32:46Z</dcterms:modified>
</cp:coreProperties>
</file>