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6" r:id="rId5"/>
  </p:sldMasterIdLst>
  <p:handoutMasterIdLst>
    <p:handoutMasterId r:id="rId30"/>
  </p:handoutMasterIdLst>
  <p:sldIdLst>
    <p:sldId id="258" r:id="rId6"/>
    <p:sldId id="257" r:id="rId7"/>
    <p:sldId id="271" r:id="rId8"/>
    <p:sldId id="304" r:id="rId9"/>
    <p:sldId id="263" r:id="rId10"/>
    <p:sldId id="272" r:id="rId11"/>
    <p:sldId id="306" r:id="rId12"/>
    <p:sldId id="276" r:id="rId13"/>
    <p:sldId id="270" r:id="rId14"/>
    <p:sldId id="277" r:id="rId15"/>
    <p:sldId id="312" r:id="rId16"/>
    <p:sldId id="311" r:id="rId17"/>
    <p:sldId id="314" r:id="rId18"/>
    <p:sldId id="279" r:id="rId19"/>
    <p:sldId id="307" r:id="rId20"/>
    <p:sldId id="297" r:id="rId21"/>
    <p:sldId id="288" r:id="rId22"/>
    <p:sldId id="298" r:id="rId23"/>
    <p:sldId id="310" r:id="rId24"/>
    <p:sldId id="299" r:id="rId25"/>
    <p:sldId id="281" r:id="rId26"/>
    <p:sldId id="262" r:id="rId27"/>
    <p:sldId id="265" r:id="rId28"/>
    <p:sldId id="269" r:id="rId2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B28FE11-D18B-2956-C593-70B90AE308F5}" name="Frances Arguelles" initials="FA" userId="S::Frances.Arguelles@parliament.nsw.gov.au::7cb1cd55-eb80-4f8b-9d93-43a73ca1bb50" providerId="AD"/>
  <p188:author id="{C98ABB83-822D-2884-BD1F-25959CE35290}" name="Kate Mihaljek" initials="KM" userId="S::Kate.Mihaljek@parliament.nsw.gov.au::6ae356c2-6699-424b-9da0-a58406949c8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0040"/>
    <a:srgbClr val="EED2D8"/>
    <a:srgbClr val="191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732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es Arguelles" userId="7cb1cd55-eb80-4f8b-9d93-43a73ca1bb50" providerId="ADAL" clId="{C08D9B92-5BD4-4E37-9E9F-BDCF2356D344}"/>
    <pc:docChg chg="modSld">
      <pc:chgData name="Frances Arguelles" userId="7cb1cd55-eb80-4f8b-9d93-43a73ca1bb50" providerId="ADAL" clId="{C08D9B92-5BD4-4E37-9E9F-BDCF2356D344}" dt="2023-09-25T07:26:25.493" v="1" actId="20577"/>
      <pc:docMkLst>
        <pc:docMk/>
      </pc:docMkLst>
      <pc:sldChg chg="modSp mod">
        <pc:chgData name="Frances Arguelles" userId="7cb1cd55-eb80-4f8b-9d93-43a73ca1bb50" providerId="ADAL" clId="{C08D9B92-5BD4-4E37-9E9F-BDCF2356D344}" dt="2023-09-25T07:26:25.493" v="1" actId="20577"/>
        <pc:sldMkLst>
          <pc:docMk/>
          <pc:sldMk cId="3110650090" sldId="314"/>
        </pc:sldMkLst>
        <pc:spChg chg="mod">
          <ac:chgData name="Frances Arguelles" userId="7cb1cd55-eb80-4f8b-9d93-43a73ca1bb50" providerId="ADAL" clId="{C08D9B92-5BD4-4E37-9E9F-BDCF2356D344}" dt="2023-09-25T07:26:25.493" v="1" actId="20577"/>
          <ac:spMkLst>
            <pc:docMk/>
            <pc:sldMk cId="3110650090" sldId="314"/>
            <ac:spMk id="3" creationId="{DC219D1C-ED80-C945-A60B-5A6C9613F95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53AA72E-6B8C-EC9D-8726-3E6392C7F4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DA2658-F6E0-60DE-BA13-A987CA862D9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6E112F-0C49-4387-9250-FA1B51D665A5}" type="datetimeFigureOut">
              <a:rPr lang="en-AU" smtClean="0"/>
              <a:t>4/10/2023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589415-4E8D-D3D8-6814-EAB48A029F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ACA28-F8BF-D747-6E5A-411188209C7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0355F3-EF5D-42A5-BF93-6C0F31CF88B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389722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brief 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F900840-6D8E-A8A4-B8E3-586B3A7A69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7" b="12447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9DE90EB-9CD2-5886-3CC3-8638F2ACCD27}"/>
              </a:ext>
            </a:extLst>
          </p:cNvPr>
          <p:cNvSpPr txBox="1">
            <a:spLocks/>
          </p:cNvSpPr>
          <p:nvPr userDrawn="1"/>
        </p:nvSpPr>
        <p:spPr>
          <a:xfrm>
            <a:off x="0" y="2039606"/>
            <a:ext cx="9144000" cy="849644"/>
          </a:xfrm>
          <a:prstGeom prst="rect">
            <a:avLst/>
          </a:prstGeom>
          <a:gradFill flip="none" rotWithShape="1">
            <a:gsLst>
              <a:gs pos="0">
                <a:srgbClr val="7C0040"/>
              </a:gs>
              <a:gs pos="100000">
                <a:srgbClr val="EED2D8"/>
              </a:gs>
              <a:gs pos="84000">
                <a:srgbClr val="7C004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3200" dirty="0">
                <a:solidFill>
                  <a:schemeClr val="bg1">
                    <a:lumMod val="95000"/>
                  </a:schemeClr>
                </a:solidFill>
                <a:effectLst/>
                <a:latin typeface="Candara" panose="020E0502030303020204" pitchFamily="34" charset="0"/>
              </a:rPr>
              <a:t>Privileges committees and the freedom of speech and debate</a:t>
            </a:r>
            <a:endParaRPr lang="en-AU" sz="3200" dirty="0">
              <a:solidFill>
                <a:schemeClr val="bg1">
                  <a:lumMod val="9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A830DB-22B6-404B-B5F0-BADA5E23CDC5}"/>
              </a:ext>
            </a:extLst>
          </p:cNvPr>
          <p:cNvSpPr/>
          <p:nvPr userDrawn="1"/>
        </p:nvSpPr>
        <p:spPr>
          <a:xfrm>
            <a:off x="4024993" y="-2"/>
            <a:ext cx="1094014" cy="1763488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5" name="Picture 1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DBDF70CB-9EB9-3C9A-092A-0842C52652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344" y="779806"/>
            <a:ext cx="585311" cy="8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41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C525A0-34E7-F293-26B3-C4BD22AC33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6" r="24966"/>
          <a:stretch/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13160" y="1038618"/>
            <a:ext cx="3410144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>
                <a:solidFill>
                  <a:srgbClr val="7C0040"/>
                </a:solidFill>
                <a:latin typeface="Candara" panose="020E05020303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16183" y="2829318"/>
            <a:ext cx="3407121" cy="12418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7C004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96167C-C76F-33CF-9DB6-7ED173283981}"/>
              </a:ext>
            </a:extLst>
          </p:cNvPr>
          <p:cNvSpPr/>
          <p:nvPr userDrawn="1"/>
        </p:nvSpPr>
        <p:spPr>
          <a:xfrm>
            <a:off x="8864464" y="-1"/>
            <a:ext cx="279536" cy="5143499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1784FC-65EF-4534-AF1B-FDDCDC9C802B}"/>
              </a:ext>
            </a:extLst>
          </p:cNvPr>
          <p:cNvSpPr/>
          <p:nvPr userDrawn="1"/>
        </p:nvSpPr>
        <p:spPr>
          <a:xfrm>
            <a:off x="0" y="-2"/>
            <a:ext cx="502920" cy="5143502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101820-CD82-F741-AF53-C0CB8E2EB63A}"/>
              </a:ext>
            </a:extLst>
          </p:cNvPr>
          <p:cNvSpPr/>
          <p:nvPr userDrawn="1"/>
        </p:nvSpPr>
        <p:spPr>
          <a:xfrm>
            <a:off x="502920" y="3"/>
            <a:ext cx="4069080" cy="5143497"/>
          </a:xfrm>
          <a:prstGeom prst="rect">
            <a:avLst/>
          </a:prstGeom>
          <a:solidFill>
            <a:schemeClr val="tx1">
              <a:alpha val="20000"/>
            </a:schemeClr>
          </a:solidFill>
          <a:ln w="184150"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1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2187E8-650C-8D06-A1EC-49964EFE0973}"/>
              </a:ext>
            </a:extLst>
          </p:cNvPr>
          <p:cNvCxnSpPr>
            <a:cxnSpLocks/>
          </p:cNvCxnSpPr>
          <p:nvPr userDrawn="1"/>
        </p:nvCxnSpPr>
        <p:spPr>
          <a:xfrm>
            <a:off x="0" y="4936520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8AD6F648-5E4B-163A-3D37-F96E24BDB6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4" y="402633"/>
            <a:ext cx="585311" cy="8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96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imal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wall, interior design, window treatment&#10;&#10;Description automatically generated">
            <a:extLst>
              <a:ext uri="{FF2B5EF4-FFF2-40B4-BE49-F238E27FC236}">
                <a16:creationId xmlns:a16="http://schemas.microsoft.com/office/drawing/2014/main" id="{108FD066-1AEC-843A-0CFE-95BE20454B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b="-10989"/>
          <a:stretch/>
        </p:blipFill>
        <p:spPr>
          <a:xfrm>
            <a:off x="0" y="-1"/>
            <a:ext cx="9144000" cy="58133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E5CA0C-62B3-3D9B-EFBB-0F2290C36E07}"/>
              </a:ext>
            </a:extLst>
          </p:cNvPr>
          <p:cNvSpPr/>
          <p:nvPr userDrawn="1"/>
        </p:nvSpPr>
        <p:spPr>
          <a:xfrm>
            <a:off x="0" y="-1"/>
            <a:ext cx="9144000" cy="5143501"/>
          </a:xfrm>
          <a:prstGeom prst="rect">
            <a:avLst/>
          </a:prstGeom>
          <a:solidFill>
            <a:srgbClr val="191919">
              <a:alpha val="50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241880-DC38-0C85-CE25-B6EE49EF5F19}"/>
              </a:ext>
            </a:extLst>
          </p:cNvPr>
          <p:cNvSpPr/>
          <p:nvPr userDrawn="1"/>
        </p:nvSpPr>
        <p:spPr>
          <a:xfrm>
            <a:off x="0" y="1264741"/>
            <a:ext cx="9144000" cy="2614017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A58DE2D-31E2-B93F-884F-2260282D5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3509" y="2254303"/>
            <a:ext cx="7716982" cy="123712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5B07E64-CCE9-08BB-A73E-27B2485D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509" y="1734666"/>
            <a:ext cx="7716982" cy="519636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F3F643-D3C7-ED99-B4EB-C6D95FC9824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184150">
            <a:solidFill>
              <a:schemeClr val="bg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100" dirty="0"/>
          </a:p>
        </p:txBody>
      </p:sp>
    </p:spTree>
    <p:extLst>
      <p:ext uri="{BB962C8B-B14F-4D97-AF65-F5344CB8AC3E}">
        <p14:creationId xmlns:p14="http://schemas.microsoft.com/office/powerpoint/2010/main" val="539113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tatue, crest, text, sign&#10;&#10;Description automatically generated">
            <a:extLst>
              <a:ext uri="{FF2B5EF4-FFF2-40B4-BE49-F238E27FC236}">
                <a16:creationId xmlns:a16="http://schemas.microsoft.com/office/drawing/2014/main" id="{EFF19E40-B75B-B7CF-B43A-F6028777F8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4" b="52503"/>
          <a:stretch/>
        </p:blipFill>
        <p:spPr>
          <a:xfrm>
            <a:off x="0" y="0"/>
            <a:ext cx="9144000" cy="2460568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A58DE2D-31E2-B93F-884F-2260282D5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1881" y="2690198"/>
            <a:ext cx="7216833" cy="183919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7C0040"/>
                </a:solidFill>
              </a:defRPr>
            </a:lvl1pPr>
            <a:lvl2pPr algn="l">
              <a:defRPr>
                <a:solidFill>
                  <a:srgbClr val="7C0040"/>
                </a:solidFill>
              </a:defRPr>
            </a:lvl2pPr>
            <a:lvl3pPr algn="l">
              <a:defRPr>
                <a:solidFill>
                  <a:srgbClr val="7C0040"/>
                </a:solidFill>
              </a:defRPr>
            </a:lvl3pPr>
            <a:lvl4pPr algn="l">
              <a:defRPr>
                <a:solidFill>
                  <a:srgbClr val="7C0040"/>
                </a:solidFill>
              </a:defRPr>
            </a:lvl4pPr>
            <a:lvl5pPr algn="l">
              <a:defRPr>
                <a:solidFill>
                  <a:srgbClr val="7C0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5B65C2-A6BD-D57E-A928-970A28D9A03C}"/>
              </a:ext>
            </a:extLst>
          </p:cNvPr>
          <p:cNvSpPr/>
          <p:nvPr userDrawn="1"/>
        </p:nvSpPr>
        <p:spPr>
          <a:xfrm>
            <a:off x="1" y="0"/>
            <a:ext cx="9144000" cy="2460568"/>
          </a:xfrm>
          <a:prstGeom prst="rect">
            <a:avLst/>
          </a:prstGeom>
          <a:solidFill>
            <a:srgbClr val="191919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6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5B07E64-CCE9-08BB-A73E-27B2485D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881" y="1076007"/>
            <a:ext cx="7216833" cy="51963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18A831-5BD3-A8DC-825F-2170594AA9A2}"/>
              </a:ext>
            </a:extLst>
          </p:cNvPr>
          <p:cNvCxnSpPr>
            <a:cxnSpLocks/>
          </p:cNvCxnSpPr>
          <p:nvPr userDrawn="1"/>
        </p:nvCxnSpPr>
        <p:spPr>
          <a:xfrm>
            <a:off x="1071881" y="1790170"/>
            <a:ext cx="3837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DAD512D-A09A-CF22-A6B3-92D2BDDF231B}"/>
              </a:ext>
            </a:extLst>
          </p:cNvPr>
          <p:cNvSpPr/>
          <p:nvPr userDrawn="1"/>
        </p:nvSpPr>
        <p:spPr>
          <a:xfrm>
            <a:off x="0" y="-2"/>
            <a:ext cx="502920" cy="5143502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7CE8712B-1F81-743A-1C2B-88A407F02E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4" y="402633"/>
            <a:ext cx="585311" cy="8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83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11713-F721-14FA-C76F-1160977C7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01" y="241670"/>
            <a:ext cx="7739008" cy="38313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7C0040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FD126392-D16E-C0C7-7F62-459DACB513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128075" y="791654"/>
            <a:ext cx="7230334" cy="40670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6AE868-7438-28A9-3ADF-E56B6DDDC96D}"/>
              </a:ext>
            </a:extLst>
          </p:cNvPr>
          <p:cNvSpPr/>
          <p:nvPr userDrawn="1"/>
        </p:nvSpPr>
        <p:spPr>
          <a:xfrm flipH="1">
            <a:off x="758884" y="791654"/>
            <a:ext cx="45719" cy="4067064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043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eatur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877AD78-9DED-F27A-4F77-B8EFF2D4F2B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386648" cy="51435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9C38FF-5C24-E2EB-A602-7A9AE133F646}"/>
              </a:ext>
            </a:extLst>
          </p:cNvPr>
          <p:cNvSpPr/>
          <p:nvPr userDrawn="1"/>
        </p:nvSpPr>
        <p:spPr>
          <a:xfrm>
            <a:off x="5386648" y="-1"/>
            <a:ext cx="3757351" cy="5143500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2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6D27D2E-6CD9-1B59-B930-E7A95F90D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275" y="1781717"/>
            <a:ext cx="2480095" cy="158006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8" name="Picture 7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B201DC2A-9838-CBAB-2C73-332DA8C9A3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772" y="4078483"/>
            <a:ext cx="585311" cy="81541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E98F71-DC04-54E9-D4E6-17C445942A5B}"/>
              </a:ext>
            </a:extLst>
          </p:cNvPr>
          <p:cNvCxnSpPr/>
          <p:nvPr userDrawn="1"/>
        </p:nvCxnSpPr>
        <p:spPr>
          <a:xfrm>
            <a:off x="8989477" y="0"/>
            <a:ext cx="0" cy="5143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077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eature with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877AD78-9DED-F27A-4F77-B8EFF2D4F2B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386648" cy="51435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9C38FF-5C24-E2EB-A602-7A9AE133F646}"/>
              </a:ext>
            </a:extLst>
          </p:cNvPr>
          <p:cNvSpPr/>
          <p:nvPr userDrawn="1"/>
        </p:nvSpPr>
        <p:spPr>
          <a:xfrm>
            <a:off x="5386649" y="0"/>
            <a:ext cx="3757351" cy="5143500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2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6D27D2E-6CD9-1B59-B930-E7A95F90D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573" y="459177"/>
            <a:ext cx="2805798" cy="86162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8" name="Picture 7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B201DC2A-9838-CBAB-2C73-332DA8C9A3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772" y="4078483"/>
            <a:ext cx="585311" cy="81541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E98F71-DC04-54E9-D4E6-17C445942A5B}"/>
              </a:ext>
            </a:extLst>
          </p:cNvPr>
          <p:cNvCxnSpPr/>
          <p:nvPr userDrawn="1"/>
        </p:nvCxnSpPr>
        <p:spPr>
          <a:xfrm>
            <a:off x="8989477" y="0"/>
            <a:ext cx="0" cy="5143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5716C40-DEB0-8439-E7F3-D282BDD2A3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99573" y="1502958"/>
            <a:ext cx="2805798" cy="3089362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1039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36A55F4-C082-AE78-47BD-0E866B30DB5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20174" y="281289"/>
            <a:ext cx="3326492" cy="22194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49F8FEA-AA13-E741-EC2F-F958542D05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31645" y="2642713"/>
            <a:ext cx="3326492" cy="22194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873DBCF-D203-022C-7D25-4197BE08A9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20174" y="2642713"/>
            <a:ext cx="3326492" cy="22194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6EDAF1B1-C951-AEC7-E0AA-31047473B9F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131645" y="281289"/>
            <a:ext cx="3326492" cy="22194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A371A5-F158-351C-69B0-D1139A889D67}"/>
              </a:ext>
            </a:extLst>
          </p:cNvPr>
          <p:cNvSpPr/>
          <p:nvPr userDrawn="1"/>
        </p:nvSpPr>
        <p:spPr>
          <a:xfrm>
            <a:off x="-1" y="0"/>
            <a:ext cx="1892105" cy="5143500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606D1A7-4153-A654-A726-D03DDB4A6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011" y="454613"/>
            <a:ext cx="1314943" cy="21881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4" name="Picture 3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0FB36ECD-EE3E-884B-20AC-C75A9278DA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95" y="3944840"/>
            <a:ext cx="585311" cy="81541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C13013-D13E-7EC8-3311-5CE545925009}"/>
              </a:ext>
            </a:extLst>
          </p:cNvPr>
          <p:cNvCxnSpPr/>
          <p:nvPr userDrawn="1"/>
        </p:nvCxnSpPr>
        <p:spPr>
          <a:xfrm>
            <a:off x="147933" y="0"/>
            <a:ext cx="0" cy="5143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065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36A55F4-C082-AE78-47BD-0E866B30DB5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67362" y="330526"/>
            <a:ext cx="3326492" cy="22194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49F8FEA-AA13-E741-EC2F-F958542D05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2073" y="2691951"/>
            <a:ext cx="3326492" cy="22194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873DBCF-D203-022C-7D25-4197BE08A9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67362" y="2691950"/>
            <a:ext cx="3326492" cy="22194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E466EB-E15D-92C0-418A-042913E7CE17}"/>
              </a:ext>
            </a:extLst>
          </p:cNvPr>
          <p:cNvSpPr/>
          <p:nvPr userDrawn="1"/>
        </p:nvSpPr>
        <p:spPr>
          <a:xfrm>
            <a:off x="512070" y="49237"/>
            <a:ext cx="3326491" cy="2500787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F02D187-6260-7775-B2A1-3F0CBA174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871" y="700798"/>
            <a:ext cx="2480095" cy="158006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8" name="Picture 7" descr="A picture containing symbol, art, graphics, emblem&#10;&#10;Description automatically generated">
            <a:extLst>
              <a:ext uri="{FF2B5EF4-FFF2-40B4-BE49-F238E27FC236}">
                <a16:creationId xmlns:a16="http://schemas.microsoft.com/office/drawing/2014/main" id="{BAD6E617-DF0F-8583-7B8C-09DB57F215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497" y="4118381"/>
            <a:ext cx="532468" cy="74383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CBDABB-C0CB-32B4-CAAD-8DAB2655A869}"/>
              </a:ext>
            </a:extLst>
          </p:cNvPr>
          <p:cNvCxnSpPr/>
          <p:nvPr userDrawn="1"/>
        </p:nvCxnSpPr>
        <p:spPr>
          <a:xfrm>
            <a:off x="8862869" y="0"/>
            <a:ext cx="0" cy="5143500"/>
          </a:xfrm>
          <a:prstGeom prst="line">
            <a:avLst/>
          </a:prstGeom>
          <a:ln>
            <a:solidFill>
              <a:srgbClr val="7C0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01086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499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brief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in chairs in a room&#10;&#10;Description automatically generated with low confidence">
            <a:extLst>
              <a:ext uri="{FF2B5EF4-FFF2-40B4-BE49-F238E27FC236}">
                <a16:creationId xmlns:a16="http://schemas.microsoft.com/office/drawing/2014/main" id="{9F900840-6D8E-A8A4-B8E3-586B3A7A69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6" b="3807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FF65F7A-53B0-B151-5B37-041336E425C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91919">
              <a:alpha val="50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80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9DE90EB-9CD2-5886-3CC3-8638F2ACCD27}"/>
              </a:ext>
            </a:extLst>
          </p:cNvPr>
          <p:cNvSpPr txBox="1">
            <a:spLocks/>
          </p:cNvSpPr>
          <p:nvPr userDrawn="1"/>
        </p:nvSpPr>
        <p:spPr>
          <a:xfrm>
            <a:off x="244700" y="2623796"/>
            <a:ext cx="8654598" cy="5013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Candara" panose="020E0502030303020204" pitchFamily="34" charset="0"/>
              </a:rPr>
              <a:t>Thank you for coming</a:t>
            </a:r>
          </a:p>
          <a:p>
            <a:pPr algn="ctr"/>
            <a:r>
              <a:rPr lang="en-US" sz="3200" dirty="0">
                <a:latin typeface="Candara" panose="020E0502030303020204" pitchFamily="34" charset="0"/>
              </a:rPr>
              <a:t>See you next time!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A830DB-22B6-404B-B5F0-BADA5E23CDC5}"/>
              </a:ext>
            </a:extLst>
          </p:cNvPr>
          <p:cNvSpPr/>
          <p:nvPr userDrawn="1"/>
        </p:nvSpPr>
        <p:spPr>
          <a:xfrm>
            <a:off x="4024993" y="-2"/>
            <a:ext cx="1094014" cy="1763488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5" name="Picture 1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DBDF70CB-9EB9-3C9A-092A-0842C52652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344" y="779806"/>
            <a:ext cx="585311" cy="8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39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furniture, wall, interior design&#10;&#10;Description automatically generated">
            <a:extLst>
              <a:ext uri="{FF2B5EF4-FFF2-40B4-BE49-F238E27FC236}">
                <a16:creationId xmlns:a16="http://schemas.microsoft.com/office/drawing/2014/main" id="{E2C277D2-90B9-6F44-FAD3-7A247CF845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34" r="610" b="860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026A68A-806F-6899-68D0-AFDAC0C8010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67000"/>
            </a:schemeClr>
          </a:solidFill>
          <a:ln w="184150">
            <a:solidFill>
              <a:schemeClr val="bg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1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938D8B3-B5DD-0AB5-0A57-E795C97187D8}"/>
              </a:ext>
            </a:extLst>
          </p:cNvPr>
          <p:cNvSpPr txBox="1">
            <a:spLocks/>
          </p:cNvSpPr>
          <p:nvPr userDrawn="1"/>
        </p:nvSpPr>
        <p:spPr>
          <a:xfrm>
            <a:off x="244701" y="839004"/>
            <a:ext cx="8654598" cy="5013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Candara" panose="020E0502030303020204" pitchFamily="34" charset="0"/>
              </a:rPr>
              <a:t>Key issues</a:t>
            </a:r>
          </a:p>
        </p:txBody>
      </p:sp>
    </p:spTree>
    <p:extLst>
      <p:ext uri="{BB962C8B-B14F-4D97-AF65-F5344CB8AC3E}">
        <p14:creationId xmlns:p14="http://schemas.microsoft.com/office/powerpoint/2010/main" val="32757331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36330"/>
            <a:ext cx="7886700" cy="45597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z="2800" dirty="0">
                <a:solidFill>
                  <a:srgbClr val="7C0040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02972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850045"/>
            <a:ext cx="7738110" cy="5234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7C0040"/>
                </a:solidFill>
                <a:latin typeface="Candara" panose="020E05020303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532965"/>
            <a:ext cx="7738110" cy="32704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C0040"/>
                </a:solidFill>
              </a:defRPr>
            </a:lvl1pPr>
            <a:lvl2pPr>
              <a:defRPr>
                <a:solidFill>
                  <a:srgbClr val="7C0040"/>
                </a:solidFill>
              </a:defRPr>
            </a:lvl2pPr>
            <a:lvl3pPr>
              <a:defRPr>
                <a:solidFill>
                  <a:srgbClr val="7C0040"/>
                </a:solidFill>
              </a:defRPr>
            </a:lvl3pPr>
            <a:lvl4pPr>
              <a:defRPr>
                <a:solidFill>
                  <a:srgbClr val="7C0040"/>
                </a:solidFill>
              </a:defRPr>
            </a:lvl4pPr>
            <a:lvl5pPr>
              <a:defRPr>
                <a:solidFill>
                  <a:srgbClr val="7C0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47027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091" y="1301445"/>
            <a:ext cx="6723169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7C0040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089" y="3225310"/>
            <a:ext cx="6723171" cy="12418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7C004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23634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36330"/>
            <a:ext cx="7886700" cy="45597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z="2800" dirty="0">
                <a:solidFill>
                  <a:srgbClr val="7C0040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20234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80426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edium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5B65C2-A6BD-D57E-A928-970A28D9A03C}"/>
              </a:ext>
            </a:extLst>
          </p:cNvPr>
          <p:cNvSpPr/>
          <p:nvPr userDrawn="1"/>
        </p:nvSpPr>
        <p:spPr>
          <a:xfrm>
            <a:off x="1" y="0"/>
            <a:ext cx="9144000" cy="2460568"/>
          </a:xfrm>
          <a:prstGeom prst="rect">
            <a:avLst/>
          </a:prstGeom>
          <a:solidFill>
            <a:srgbClr val="191919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6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F19E40-B75B-B7CF-B43A-F6028777F8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24" b="29824"/>
          <a:stretch/>
        </p:blipFill>
        <p:spPr>
          <a:xfrm>
            <a:off x="-1" y="-12237"/>
            <a:ext cx="9144000" cy="2460568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A58DE2D-31E2-B93F-884F-2260282D5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1881" y="2690198"/>
            <a:ext cx="7216833" cy="183919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7C0040"/>
                </a:solidFill>
              </a:defRPr>
            </a:lvl1pPr>
            <a:lvl2pPr algn="l">
              <a:defRPr>
                <a:solidFill>
                  <a:srgbClr val="7C0040"/>
                </a:solidFill>
              </a:defRPr>
            </a:lvl2pPr>
            <a:lvl3pPr algn="l">
              <a:defRPr>
                <a:solidFill>
                  <a:srgbClr val="7C0040"/>
                </a:solidFill>
              </a:defRPr>
            </a:lvl3pPr>
            <a:lvl4pPr algn="l">
              <a:defRPr>
                <a:solidFill>
                  <a:srgbClr val="7C0040"/>
                </a:solidFill>
              </a:defRPr>
            </a:lvl4pPr>
            <a:lvl5pPr algn="l">
              <a:defRPr>
                <a:solidFill>
                  <a:srgbClr val="7C0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5B07E64-CCE9-08BB-A73E-27B2485D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881" y="1076007"/>
            <a:ext cx="7216833" cy="51963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18A831-5BD3-A8DC-825F-2170594AA9A2}"/>
              </a:ext>
            </a:extLst>
          </p:cNvPr>
          <p:cNvCxnSpPr>
            <a:cxnSpLocks/>
          </p:cNvCxnSpPr>
          <p:nvPr userDrawn="1"/>
        </p:nvCxnSpPr>
        <p:spPr>
          <a:xfrm>
            <a:off x="1071881" y="1790170"/>
            <a:ext cx="3837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DAD512D-A09A-CF22-A6B3-92D2BDDF231B}"/>
              </a:ext>
            </a:extLst>
          </p:cNvPr>
          <p:cNvSpPr/>
          <p:nvPr userDrawn="1"/>
        </p:nvSpPr>
        <p:spPr>
          <a:xfrm>
            <a:off x="0" y="-2"/>
            <a:ext cx="502920" cy="5143502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7CE8712B-1F81-743A-1C2B-88A407F02E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4" y="402633"/>
            <a:ext cx="585311" cy="8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17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36A55F4-C082-AE78-47BD-0E866B30DB5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20174" y="281289"/>
            <a:ext cx="3326492" cy="22194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49F8FEA-AA13-E741-EC2F-F958542D05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31645" y="2642713"/>
            <a:ext cx="3326492" cy="22194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873DBCF-D203-022C-7D25-4197BE08A9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20174" y="2642713"/>
            <a:ext cx="3326492" cy="22194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6EDAF1B1-C951-AEC7-E0AA-31047473B9F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131645" y="281289"/>
            <a:ext cx="3326492" cy="22194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A371A5-F158-351C-69B0-D1139A889D67}"/>
              </a:ext>
            </a:extLst>
          </p:cNvPr>
          <p:cNvSpPr/>
          <p:nvPr userDrawn="1"/>
        </p:nvSpPr>
        <p:spPr>
          <a:xfrm>
            <a:off x="-1" y="0"/>
            <a:ext cx="1892105" cy="5143500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606D1A7-4153-A654-A726-D03DDB4A6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011" y="454613"/>
            <a:ext cx="1314943" cy="21881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4" name="Picture 3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0FB36ECD-EE3E-884B-20AC-C75A9278DA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95" y="3944840"/>
            <a:ext cx="585311" cy="81541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C13013-D13E-7EC8-3311-5CE545925009}"/>
              </a:ext>
            </a:extLst>
          </p:cNvPr>
          <p:cNvCxnSpPr/>
          <p:nvPr userDrawn="1"/>
        </p:nvCxnSpPr>
        <p:spPr>
          <a:xfrm>
            <a:off x="147933" y="0"/>
            <a:ext cx="0" cy="5143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032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erk's Wra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E4A24CE-CD3E-4100-884C-5B5AD0BDCE34}" type="datetimeFigureOut">
              <a:rPr lang="en-AU" smtClean="0"/>
              <a:t>4/10/2023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F488997-95BF-47AA-BE5C-F318AAB7F997}" type="slidenum">
              <a:rPr lang="en-AU" smtClean="0"/>
              <a:t>‹#›</a:t>
            </a:fld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84D4EB-B0FD-7035-B151-6871D6FEBD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0" b="6740"/>
          <a:stretch/>
        </p:blipFill>
        <p:spPr>
          <a:xfrm>
            <a:off x="232914" y="0"/>
            <a:ext cx="8911086" cy="51435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3C28195-ED01-43B7-7125-1DEC5CA30CE6}"/>
              </a:ext>
            </a:extLst>
          </p:cNvPr>
          <p:cNvSpPr txBox="1">
            <a:spLocks/>
          </p:cNvSpPr>
          <p:nvPr userDrawn="1"/>
        </p:nvSpPr>
        <p:spPr>
          <a:xfrm>
            <a:off x="1274885" y="1461542"/>
            <a:ext cx="2057399" cy="922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Candara" panose="020E0502030303020204" pitchFamily="34" charset="0"/>
              </a:rPr>
              <a:t>The Clerk’s</a:t>
            </a:r>
          </a:p>
          <a:p>
            <a:pPr algn="l"/>
            <a:r>
              <a:rPr lang="en-US" sz="3200" dirty="0">
                <a:latin typeface="Candara" panose="020E0502030303020204" pitchFamily="34" charset="0"/>
              </a:rPr>
              <a:t>Wrap up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87DF24-738C-2E05-5508-64BA8DA5DDC5}"/>
              </a:ext>
            </a:extLst>
          </p:cNvPr>
          <p:cNvCxnSpPr>
            <a:cxnSpLocks/>
          </p:cNvCxnSpPr>
          <p:nvPr userDrawn="1"/>
        </p:nvCxnSpPr>
        <p:spPr>
          <a:xfrm>
            <a:off x="61546" y="2655277"/>
            <a:ext cx="32091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8873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13160" y="1038618"/>
            <a:ext cx="3410144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>
                <a:solidFill>
                  <a:srgbClr val="7C0040"/>
                </a:solidFill>
                <a:latin typeface="Candara" panose="020E05020303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16183" y="2829318"/>
            <a:ext cx="3407121" cy="12418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7C004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495FBA-B008-128A-713D-701D533447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3" t="100" r="24457" b="-100"/>
          <a:stretch/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D96167C-C76F-33CF-9DB6-7ED173283981}"/>
              </a:ext>
            </a:extLst>
          </p:cNvPr>
          <p:cNvSpPr/>
          <p:nvPr userDrawn="1"/>
        </p:nvSpPr>
        <p:spPr>
          <a:xfrm>
            <a:off x="8864464" y="-1"/>
            <a:ext cx="279536" cy="5143499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1784FC-65EF-4534-AF1B-FDDCDC9C802B}"/>
              </a:ext>
            </a:extLst>
          </p:cNvPr>
          <p:cNvSpPr/>
          <p:nvPr userDrawn="1"/>
        </p:nvSpPr>
        <p:spPr>
          <a:xfrm>
            <a:off x="0" y="-2"/>
            <a:ext cx="502920" cy="5143502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101820-CD82-F741-AF53-C0CB8E2EB63A}"/>
              </a:ext>
            </a:extLst>
          </p:cNvPr>
          <p:cNvSpPr/>
          <p:nvPr userDrawn="1"/>
        </p:nvSpPr>
        <p:spPr>
          <a:xfrm>
            <a:off x="502920" y="-2"/>
            <a:ext cx="4069080" cy="5143497"/>
          </a:xfrm>
          <a:prstGeom prst="rect">
            <a:avLst/>
          </a:prstGeom>
          <a:solidFill>
            <a:schemeClr val="tx1">
              <a:alpha val="20000"/>
            </a:schemeClr>
          </a:solidFill>
          <a:ln w="184150"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1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2187E8-650C-8D06-A1EC-49964EFE0973}"/>
              </a:ext>
            </a:extLst>
          </p:cNvPr>
          <p:cNvCxnSpPr>
            <a:cxnSpLocks/>
          </p:cNvCxnSpPr>
          <p:nvPr userDrawn="1"/>
        </p:nvCxnSpPr>
        <p:spPr>
          <a:xfrm>
            <a:off x="0" y="4936520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8AD6F648-5E4B-163A-3D37-F96E24BDB6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4" y="402633"/>
            <a:ext cx="585311" cy="8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19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13160" y="1038618"/>
            <a:ext cx="3410144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>
                <a:solidFill>
                  <a:srgbClr val="7C0040"/>
                </a:solidFill>
                <a:latin typeface="Candara" panose="020E0502030303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72C3AB-98B3-31AF-CB32-B4D0ED079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5" r="24505"/>
          <a:stretch/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16183" y="2829318"/>
            <a:ext cx="3407121" cy="12418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7C004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96167C-C76F-33CF-9DB6-7ED173283981}"/>
              </a:ext>
            </a:extLst>
          </p:cNvPr>
          <p:cNvSpPr/>
          <p:nvPr userDrawn="1"/>
        </p:nvSpPr>
        <p:spPr>
          <a:xfrm>
            <a:off x="8864464" y="-1"/>
            <a:ext cx="279536" cy="5143499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1784FC-65EF-4534-AF1B-FDDCDC9C802B}"/>
              </a:ext>
            </a:extLst>
          </p:cNvPr>
          <p:cNvSpPr/>
          <p:nvPr userDrawn="1"/>
        </p:nvSpPr>
        <p:spPr>
          <a:xfrm>
            <a:off x="0" y="-2"/>
            <a:ext cx="502920" cy="5143502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101820-CD82-F741-AF53-C0CB8E2EB63A}"/>
              </a:ext>
            </a:extLst>
          </p:cNvPr>
          <p:cNvSpPr/>
          <p:nvPr userDrawn="1"/>
        </p:nvSpPr>
        <p:spPr>
          <a:xfrm>
            <a:off x="502920" y="-2"/>
            <a:ext cx="4069080" cy="5143497"/>
          </a:xfrm>
          <a:prstGeom prst="rect">
            <a:avLst/>
          </a:prstGeom>
          <a:solidFill>
            <a:schemeClr val="tx1">
              <a:alpha val="20000"/>
            </a:schemeClr>
          </a:solidFill>
          <a:ln w="184150"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1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2187E8-650C-8D06-A1EC-49964EFE0973}"/>
              </a:ext>
            </a:extLst>
          </p:cNvPr>
          <p:cNvCxnSpPr>
            <a:cxnSpLocks/>
          </p:cNvCxnSpPr>
          <p:nvPr userDrawn="1"/>
        </p:nvCxnSpPr>
        <p:spPr>
          <a:xfrm>
            <a:off x="0" y="4936520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8AD6F648-5E4B-163A-3D37-F96E24BDB6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4" y="402633"/>
            <a:ext cx="585311" cy="8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43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B7E824-DBFE-5F68-DB39-6D1778B5B8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t="1" r="33010" b="314"/>
          <a:stretch/>
        </p:blipFill>
        <p:spPr>
          <a:xfrm>
            <a:off x="-2592" y="-7"/>
            <a:ext cx="4572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13160" y="1038618"/>
            <a:ext cx="3410144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>
                <a:solidFill>
                  <a:srgbClr val="7C0040"/>
                </a:solidFill>
                <a:latin typeface="Candara" panose="020E05020303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16183" y="2829318"/>
            <a:ext cx="3407121" cy="12418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7C004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96167C-C76F-33CF-9DB6-7ED173283981}"/>
              </a:ext>
            </a:extLst>
          </p:cNvPr>
          <p:cNvSpPr/>
          <p:nvPr userDrawn="1"/>
        </p:nvSpPr>
        <p:spPr>
          <a:xfrm>
            <a:off x="8864464" y="-1"/>
            <a:ext cx="279536" cy="5143499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1784FC-65EF-4534-AF1B-FDDCDC9C802B}"/>
              </a:ext>
            </a:extLst>
          </p:cNvPr>
          <p:cNvSpPr/>
          <p:nvPr userDrawn="1"/>
        </p:nvSpPr>
        <p:spPr>
          <a:xfrm>
            <a:off x="0" y="-2"/>
            <a:ext cx="502920" cy="5143502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101820-CD82-F741-AF53-C0CB8E2EB63A}"/>
              </a:ext>
            </a:extLst>
          </p:cNvPr>
          <p:cNvSpPr/>
          <p:nvPr userDrawn="1"/>
        </p:nvSpPr>
        <p:spPr>
          <a:xfrm>
            <a:off x="505514" y="-14"/>
            <a:ext cx="4069080" cy="5143497"/>
          </a:xfrm>
          <a:prstGeom prst="rect">
            <a:avLst/>
          </a:prstGeom>
          <a:solidFill>
            <a:schemeClr val="tx1">
              <a:alpha val="20000"/>
            </a:schemeClr>
          </a:solidFill>
          <a:ln w="184150"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1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2187E8-650C-8D06-A1EC-49964EFE0973}"/>
              </a:ext>
            </a:extLst>
          </p:cNvPr>
          <p:cNvCxnSpPr>
            <a:cxnSpLocks/>
          </p:cNvCxnSpPr>
          <p:nvPr userDrawn="1"/>
        </p:nvCxnSpPr>
        <p:spPr>
          <a:xfrm>
            <a:off x="0" y="4936520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8AD6F648-5E4B-163A-3D37-F96E24BDB6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4" y="402633"/>
            <a:ext cx="585311" cy="8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97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48B130-7527-A09B-DDAE-1EC8CC7816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8" r="20378"/>
          <a:stretch/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13160" y="1038618"/>
            <a:ext cx="3410144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>
                <a:solidFill>
                  <a:srgbClr val="7C0040"/>
                </a:solidFill>
                <a:latin typeface="Candara" panose="020E05020303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16183" y="2829318"/>
            <a:ext cx="3407121" cy="12418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7C004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96167C-C76F-33CF-9DB6-7ED173283981}"/>
              </a:ext>
            </a:extLst>
          </p:cNvPr>
          <p:cNvSpPr/>
          <p:nvPr userDrawn="1"/>
        </p:nvSpPr>
        <p:spPr>
          <a:xfrm>
            <a:off x="8864464" y="-1"/>
            <a:ext cx="279536" cy="5143499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1784FC-65EF-4534-AF1B-FDDCDC9C802B}"/>
              </a:ext>
            </a:extLst>
          </p:cNvPr>
          <p:cNvSpPr/>
          <p:nvPr userDrawn="1"/>
        </p:nvSpPr>
        <p:spPr>
          <a:xfrm>
            <a:off x="0" y="-2"/>
            <a:ext cx="502920" cy="5143502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101820-CD82-F741-AF53-C0CB8E2EB63A}"/>
              </a:ext>
            </a:extLst>
          </p:cNvPr>
          <p:cNvSpPr/>
          <p:nvPr userDrawn="1"/>
        </p:nvSpPr>
        <p:spPr>
          <a:xfrm>
            <a:off x="502919" y="-2"/>
            <a:ext cx="4069080" cy="5143497"/>
          </a:xfrm>
          <a:prstGeom prst="rect">
            <a:avLst/>
          </a:prstGeom>
          <a:solidFill>
            <a:schemeClr val="tx1">
              <a:alpha val="20000"/>
            </a:schemeClr>
          </a:solidFill>
          <a:ln w="184150"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1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2187E8-650C-8D06-A1EC-49964EFE0973}"/>
              </a:ext>
            </a:extLst>
          </p:cNvPr>
          <p:cNvCxnSpPr>
            <a:cxnSpLocks/>
          </p:cNvCxnSpPr>
          <p:nvPr userDrawn="1"/>
        </p:nvCxnSpPr>
        <p:spPr>
          <a:xfrm>
            <a:off x="0" y="4936520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8AD6F648-5E4B-163A-3D37-F96E24BDB6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4" y="402633"/>
            <a:ext cx="585311" cy="8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19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D99AEA-A2FD-D7FF-06E3-FA55F269EA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90" r="20390"/>
          <a:stretch/>
        </p:blipFill>
        <p:spPr>
          <a:xfrm>
            <a:off x="0" y="-2"/>
            <a:ext cx="4572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13160" y="1038618"/>
            <a:ext cx="3410144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>
                <a:solidFill>
                  <a:srgbClr val="7C0040"/>
                </a:solidFill>
                <a:latin typeface="Candara" panose="020E05020303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16183" y="2829318"/>
            <a:ext cx="3407121" cy="12418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7C004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96167C-C76F-33CF-9DB6-7ED173283981}"/>
              </a:ext>
            </a:extLst>
          </p:cNvPr>
          <p:cNvSpPr/>
          <p:nvPr userDrawn="1"/>
        </p:nvSpPr>
        <p:spPr>
          <a:xfrm>
            <a:off x="8864464" y="-1"/>
            <a:ext cx="279536" cy="5143499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1784FC-65EF-4534-AF1B-FDDCDC9C802B}"/>
              </a:ext>
            </a:extLst>
          </p:cNvPr>
          <p:cNvSpPr/>
          <p:nvPr userDrawn="1"/>
        </p:nvSpPr>
        <p:spPr>
          <a:xfrm>
            <a:off x="0" y="-2"/>
            <a:ext cx="502920" cy="5143502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101820-CD82-F741-AF53-C0CB8E2EB63A}"/>
              </a:ext>
            </a:extLst>
          </p:cNvPr>
          <p:cNvSpPr/>
          <p:nvPr userDrawn="1"/>
        </p:nvSpPr>
        <p:spPr>
          <a:xfrm>
            <a:off x="502920" y="3"/>
            <a:ext cx="4069080" cy="5143497"/>
          </a:xfrm>
          <a:prstGeom prst="rect">
            <a:avLst/>
          </a:prstGeom>
          <a:solidFill>
            <a:schemeClr val="tx1">
              <a:alpha val="20000"/>
            </a:schemeClr>
          </a:solidFill>
          <a:ln w="184150"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1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2187E8-650C-8D06-A1EC-49964EFE0973}"/>
              </a:ext>
            </a:extLst>
          </p:cNvPr>
          <p:cNvCxnSpPr>
            <a:cxnSpLocks/>
          </p:cNvCxnSpPr>
          <p:nvPr userDrawn="1"/>
        </p:nvCxnSpPr>
        <p:spPr>
          <a:xfrm>
            <a:off x="0" y="4936520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8AD6F648-5E4B-163A-3D37-F96E24BDB61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4" y="402633"/>
            <a:ext cx="585311" cy="8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60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BABD90-32AA-6AC5-A4F1-4728EE1F1C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6" r="33374"/>
          <a:stretch/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13160" y="1038618"/>
            <a:ext cx="3410144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>
                <a:solidFill>
                  <a:srgbClr val="7C0040"/>
                </a:solidFill>
                <a:latin typeface="Candara" panose="020E05020303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16183" y="2829318"/>
            <a:ext cx="3407121" cy="12418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7C004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96167C-C76F-33CF-9DB6-7ED173283981}"/>
              </a:ext>
            </a:extLst>
          </p:cNvPr>
          <p:cNvSpPr/>
          <p:nvPr userDrawn="1"/>
        </p:nvSpPr>
        <p:spPr>
          <a:xfrm>
            <a:off x="8864464" y="-1"/>
            <a:ext cx="279536" cy="5143499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1784FC-65EF-4534-AF1B-FDDCDC9C802B}"/>
              </a:ext>
            </a:extLst>
          </p:cNvPr>
          <p:cNvSpPr/>
          <p:nvPr userDrawn="1"/>
        </p:nvSpPr>
        <p:spPr>
          <a:xfrm>
            <a:off x="0" y="-2"/>
            <a:ext cx="502920" cy="5143502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101820-CD82-F741-AF53-C0CB8E2EB63A}"/>
              </a:ext>
            </a:extLst>
          </p:cNvPr>
          <p:cNvSpPr/>
          <p:nvPr userDrawn="1"/>
        </p:nvSpPr>
        <p:spPr>
          <a:xfrm>
            <a:off x="502920" y="3"/>
            <a:ext cx="4069080" cy="5143497"/>
          </a:xfrm>
          <a:prstGeom prst="rect">
            <a:avLst/>
          </a:prstGeom>
          <a:solidFill>
            <a:schemeClr val="tx1">
              <a:alpha val="20000"/>
            </a:schemeClr>
          </a:solidFill>
          <a:ln w="184150"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1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2187E8-650C-8D06-A1EC-49964EFE0973}"/>
              </a:ext>
            </a:extLst>
          </p:cNvPr>
          <p:cNvCxnSpPr>
            <a:cxnSpLocks/>
          </p:cNvCxnSpPr>
          <p:nvPr userDrawn="1"/>
        </p:nvCxnSpPr>
        <p:spPr>
          <a:xfrm>
            <a:off x="0" y="4936520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8AD6F648-5E4B-163A-3D37-F96E24BDB6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4" y="402633"/>
            <a:ext cx="585311" cy="8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95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26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67" r:id="rId3"/>
    <p:sldLayoutId id="2147483661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672" r:id="rId11"/>
    <p:sldLayoutId id="2147483697" r:id="rId12"/>
    <p:sldLayoutId id="2147483692" r:id="rId13"/>
    <p:sldLayoutId id="2147483694" r:id="rId14"/>
    <p:sldLayoutId id="2147483699" r:id="rId15"/>
    <p:sldLayoutId id="2147483696" r:id="rId16"/>
    <p:sldLayoutId id="2147483698" r:id="rId17"/>
    <p:sldLayoutId id="2147483690" r:id="rId18"/>
    <p:sldLayoutId id="2147483695" r:id="rId19"/>
    <p:sldLayoutId id="2147483707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8F3AA87-855A-36B2-3CC6-7C92B65AEB9E}"/>
              </a:ext>
            </a:extLst>
          </p:cNvPr>
          <p:cNvSpPr/>
          <p:nvPr userDrawn="1"/>
        </p:nvSpPr>
        <p:spPr>
          <a:xfrm>
            <a:off x="515167" y="411479"/>
            <a:ext cx="8113666" cy="45719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8048885-52F9-F7AF-B717-C7F96DE46BB0}"/>
              </a:ext>
            </a:extLst>
          </p:cNvPr>
          <p:cNvSpPr txBox="1">
            <a:spLocks/>
          </p:cNvSpPr>
          <p:nvPr userDrawn="1"/>
        </p:nvSpPr>
        <p:spPr>
          <a:xfrm>
            <a:off x="515167" y="477269"/>
            <a:ext cx="30861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rgbClr val="7C004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sz="900" dirty="0"/>
          </a:p>
        </p:txBody>
      </p:sp>
      <p:pic>
        <p:nvPicPr>
          <p:cNvPr id="9" name="Picture 8" descr="A picture containing symbol, art, graphics, emblem&#10;&#10;Description automatically generated">
            <a:extLst>
              <a:ext uri="{FF2B5EF4-FFF2-40B4-BE49-F238E27FC236}">
                <a16:creationId xmlns:a16="http://schemas.microsoft.com/office/drawing/2014/main" id="{9EED77AD-2112-0114-7CBD-21B280B162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305" y="824023"/>
            <a:ext cx="2797528" cy="390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3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7" r:id="rId3"/>
    <p:sldLayoutId id="2147483693" r:id="rId4"/>
    <p:sldLayoutId id="2147483706" r:id="rId5"/>
    <p:sldLayoutId id="2147483708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9B1D502-94AD-377D-C4E1-86C4609FB612}"/>
              </a:ext>
            </a:extLst>
          </p:cNvPr>
          <p:cNvSpPr txBox="1"/>
          <p:nvPr/>
        </p:nvSpPr>
        <p:spPr>
          <a:xfrm>
            <a:off x="2447925" y="3168651"/>
            <a:ext cx="4248150" cy="1323439"/>
          </a:xfrm>
          <a:prstGeom prst="rect">
            <a:avLst/>
          </a:prstGeom>
          <a:solidFill>
            <a:srgbClr val="7C004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Kate Mihaljek</a:t>
            </a:r>
          </a:p>
          <a:p>
            <a:pPr algn="ctr"/>
            <a:r>
              <a:rPr lang="en-US" sz="1600" i="1" dirty="0">
                <a:solidFill>
                  <a:schemeClr val="bg1"/>
                </a:solidFill>
              </a:rPr>
              <a:t>A/Director, Committees, NSW Legislative Council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Frances Arguelles</a:t>
            </a:r>
          </a:p>
          <a:p>
            <a:pPr algn="ctr"/>
            <a:r>
              <a:rPr lang="en-US" sz="1600" i="1" dirty="0">
                <a:solidFill>
                  <a:schemeClr val="bg1"/>
                </a:solidFill>
              </a:rPr>
              <a:t>Principal Council Officer, Committees, NSW Legislative Council</a:t>
            </a:r>
          </a:p>
        </p:txBody>
      </p:sp>
    </p:spTree>
    <p:extLst>
      <p:ext uri="{BB962C8B-B14F-4D97-AF65-F5344CB8AC3E}">
        <p14:creationId xmlns:p14="http://schemas.microsoft.com/office/powerpoint/2010/main" val="962719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FBCA8A-6700-82C3-54F8-77E5A46C32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0827" y="2571749"/>
            <a:ext cx="7365875" cy="2476035"/>
          </a:xfrm>
        </p:spPr>
        <p:txBody>
          <a:bodyPr/>
          <a:lstStyle/>
          <a:p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Hon John Martin MLC (1936)</a:t>
            </a:r>
          </a:p>
          <a:p>
            <a:pPr marL="0" indent="0">
              <a:buNone/>
            </a:pP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Hon Franca Arena MLC (1997) </a:t>
            </a:r>
          </a:p>
          <a:p>
            <a:pPr marL="0" indent="0">
              <a:buNone/>
            </a:pP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Hon Michael </a:t>
            </a:r>
            <a:r>
              <a:rPr lang="en-A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Gallacher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the Hon John Hannaford MLC (1997)</a:t>
            </a:r>
          </a:p>
          <a:p>
            <a:pPr marL="0" indent="0">
              <a:buNone/>
            </a:pP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Mr David Shoebridge MLC (2011)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219D1C-ED80-C945-A60B-5A6C9613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NSW LC Privileges Committee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D73BCE-EB81-E5D7-D5DB-36AD3BAABEEB}"/>
              </a:ext>
            </a:extLst>
          </p:cNvPr>
          <p:cNvSpPr txBox="1"/>
          <p:nvPr/>
        </p:nvSpPr>
        <p:spPr>
          <a:xfrm>
            <a:off x="1441450" y="1595643"/>
            <a:ext cx="635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i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Matters concerning alleged abuse of freedom of speech</a:t>
            </a:r>
            <a:endParaRPr lang="en-AU" i="1" dirty="0"/>
          </a:p>
        </p:txBody>
      </p:sp>
    </p:spTree>
    <p:extLst>
      <p:ext uri="{BB962C8B-B14F-4D97-AF65-F5344CB8AC3E}">
        <p14:creationId xmlns:p14="http://schemas.microsoft.com/office/powerpoint/2010/main" val="4089970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40851D-BABE-1B9E-2A58-BEA5055BBC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6601" y="2690198"/>
            <a:ext cx="8134350" cy="1839190"/>
          </a:xfrm>
        </p:spPr>
        <p:txBody>
          <a:bodyPr/>
          <a:lstStyle/>
          <a:p>
            <a:r>
              <a:rPr lang="en-AU" i="1" dirty="0"/>
              <a:t>Special Commissions of Inquiry Amendment Act 1997 (NSW)</a:t>
            </a:r>
          </a:p>
          <a:p>
            <a:pPr marL="0" indent="0">
              <a:buNone/>
            </a:pPr>
            <a:endParaRPr lang="en-AU" sz="500" i="1" dirty="0"/>
          </a:p>
          <a:p>
            <a:pPr lvl="1"/>
            <a:r>
              <a:rPr lang="en-AU" dirty="0"/>
              <a:t>section 33D(1) - collective waiver of privilege in relation to the matter</a:t>
            </a:r>
          </a:p>
          <a:p>
            <a:pPr lvl="1"/>
            <a:endParaRPr lang="en-AU" sz="1000" dirty="0"/>
          </a:p>
          <a:p>
            <a:pPr lvl="1"/>
            <a:r>
              <a:rPr lang="en-AU" dirty="0"/>
              <a:t>section 33D(3) - preserved the right of an individual member to claim privilege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BEF236-8EA4-1C36-8423-1ACBB2783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The Hon Franca Arena MLC (1997) </a:t>
            </a:r>
          </a:p>
        </p:txBody>
      </p:sp>
    </p:spTree>
    <p:extLst>
      <p:ext uri="{BB962C8B-B14F-4D97-AF65-F5344CB8AC3E}">
        <p14:creationId xmlns:p14="http://schemas.microsoft.com/office/powerpoint/2010/main" val="4047784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BCAA4D0-BD6E-59A0-7329-046023D9452F}"/>
              </a:ext>
            </a:extLst>
          </p:cNvPr>
          <p:cNvSpPr txBox="1"/>
          <p:nvPr/>
        </p:nvSpPr>
        <p:spPr>
          <a:xfrm>
            <a:off x="3643134" y="533400"/>
            <a:ext cx="515161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7C0040"/>
                </a:solidFill>
                <a:latin typeface="Candara" panose="020E0502030303020204" pitchFamily="34" charset="0"/>
              </a:rPr>
              <a:t>Key findings: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7C0040"/>
                </a:solidFill>
              </a:rPr>
              <a:t>Mrs Arena allegations were untrue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7C0040"/>
                </a:solidFill>
              </a:rPr>
              <a:t>Mrs Arena’s conduct fell below the standard of the House and brought the House into disrepute</a:t>
            </a:r>
          </a:p>
          <a:p>
            <a:endParaRPr lang="en-AU" sz="1000" dirty="0">
              <a:solidFill>
                <a:srgbClr val="7C0040"/>
              </a:solidFill>
            </a:endParaRPr>
          </a:p>
          <a:p>
            <a:r>
              <a:rPr lang="en-AU" b="1" dirty="0">
                <a:solidFill>
                  <a:srgbClr val="7C0040"/>
                </a:solidFill>
                <a:latin typeface="Candara" panose="020E0502030303020204" pitchFamily="34" charset="0"/>
              </a:rPr>
              <a:t>Key recommendation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7C0040"/>
                </a:solidFill>
              </a:rPr>
              <a:t>That the House call on Mrs Arena to withdraw the allegations and make a written apology … should these actions not be taken within a certain period, Mrs Arena be suspended from the service of the House until a formal apology is submitted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AU" sz="1000" dirty="0">
              <a:solidFill>
                <a:srgbClr val="7C0040"/>
              </a:solidFill>
            </a:endParaRPr>
          </a:p>
          <a:p>
            <a:pPr algn="just"/>
            <a:r>
              <a:rPr lang="en-AU" b="1" dirty="0">
                <a:solidFill>
                  <a:srgbClr val="7C0040"/>
                </a:solidFill>
                <a:latin typeface="Candara" panose="020E0502030303020204" pitchFamily="34" charset="0"/>
              </a:rPr>
              <a:t>Next steps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7C0040"/>
                </a:solidFill>
              </a:rPr>
              <a:t>The House accepted the committee’s recommendations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7C0040"/>
                </a:solidFill>
              </a:rPr>
              <a:t>The House accepted a ‘statement of regret’ from Mrs Arena</a:t>
            </a:r>
          </a:p>
          <a:p>
            <a:endParaRPr lang="en-AU" sz="1600" dirty="0">
              <a:solidFill>
                <a:srgbClr val="7C004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934971-651E-3F22-A1F3-825EF5593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62350" cy="514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3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FBCA8A-6700-82C3-54F8-77E5A46C32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0827" y="2571749"/>
            <a:ext cx="7365875" cy="2476035"/>
          </a:xfrm>
        </p:spPr>
        <p:txBody>
          <a:bodyPr/>
          <a:lstStyle/>
          <a:p>
            <a:r>
              <a:rPr lang="en-AU" sz="2000" dirty="0"/>
              <a:t>Examined the importance of freedom of speech for members</a:t>
            </a:r>
          </a:p>
          <a:p>
            <a:pPr marL="0" indent="0">
              <a:buNone/>
            </a:pPr>
            <a:endParaRPr lang="en-AU" sz="1000" dirty="0"/>
          </a:p>
          <a:p>
            <a:r>
              <a:rPr lang="en-AU" sz="2000" dirty="0"/>
              <a:t>No guidelines or rules governing how matters are raised in the House</a:t>
            </a:r>
          </a:p>
          <a:p>
            <a:pPr marL="0" indent="0">
              <a:buNone/>
            </a:pPr>
            <a:endParaRPr lang="en-AU" sz="1000" dirty="0"/>
          </a:p>
          <a:p>
            <a:r>
              <a:rPr lang="en-AU" sz="2000" dirty="0"/>
              <a:t>Unreasonable to find a member had abused privilege without such guidance or an external investigation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219D1C-ED80-C945-A60B-5A6C9613F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793" y="1373718"/>
            <a:ext cx="7216833" cy="519636"/>
          </a:xfrm>
        </p:spPr>
        <p:txBody>
          <a:bodyPr>
            <a:normAutofit fontScale="90000"/>
          </a:bodyPr>
          <a:lstStyle/>
          <a:p>
            <a:r>
              <a:rPr lang="en-A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Hon Michael </a:t>
            </a:r>
            <a:r>
              <a:rPr lang="en-AU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Gallacher</a:t>
            </a:r>
            <a:r>
              <a:rPr lang="en-A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the Hon John Hannaford MLC </a:t>
            </a:r>
            <a:r>
              <a:rPr lang="en-AU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(1999)</a:t>
            </a:r>
            <a:endParaRPr lang="en-A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650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9D9E46-D08E-A645-09C7-CE1CDF95E6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3160" y="1038618"/>
            <a:ext cx="3356140" cy="3603232"/>
          </a:xfrm>
        </p:spPr>
        <p:txBody>
          <a:bodyPr>
            <a:normAutofit/>
          </a:bodyPr>
          <a:lstStyle/>
          <a:p>
            <a:r>
              <a:rPr lang="en-AU" sz="2800" dirty="0"/>
              <a:t/>
            </a:r>
            <a:br>
              <a:rPr lang="en-AU" sz="2800" dirty="0"/>
            </a:br>
            <a:r>
              <a:rPr lang="en-AU" sz="2800" dirty="0"/>
              <a:t>Part two: How privileges committees in other jurisdictions have addressed matters concerning abuse of freedom of speech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55244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uilding with flags on poles&#10;&#10;Description automatically generated">
            <a:extLst>
              <a:ext uri="{FF2B5EF4-FFF2-40B4-BE49-F238E27FC236}">
                <a16:creationId xmlns:a16="http://schemas.microsoft.com/office/drawing/2014/main" id="{B48741F9-DAAB-DC63-1D96-3BB1572F30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951" b="4074"/>
          <a:stretch/>
        </p:blipFill>
        <p:spPr>
          <a:xfrm>
            <a:off x="0" y="-5394"/>
            <a:ext cx="3797300" cy="51542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97BBD9-9006-8C99-B0CE-E2D030EC85F1}"/>
              </a:ext>
            </a:extLst>
          </p:cNvPr>
          <p:cNvSpPr txBox="1"/>
          <p:nvPr/>
        </p:nvSpPr>
        <p:spPr>
          <a:xfrm>
            <a:off x="4273550" y="438150"/>
            <a:ext cx="4502150" cy="281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AU" sz="2800" dirty="0">
                <a:solidFill>
                  <a:srgbClr val="7C0040"/>
                </a:solidFill>
                <a:latin typeface="Candara" panose="020E0502030303020204" pitchFamily="34" charset="0"/>
                <a:ea typeface="+mj-ea"/>
                <a:cs typeface="+mj-cs"/>
              </a:rPr>
              <a:t>Queensland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Ethics Committee</a:t>
            </a:r>
          </a:p>
          <a:p>
            <a:pPr marL="171450" indent="-171450" algn="just" defTabSz="685800">
              <a:lnSpc>
                <a:spcPct val="107000"/>
              </a:lnSpc>
              <a:spcBef>
                <a:spcPts val="75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 37 of the </a:t>
            </a:r>
            <a:r>
              <a:rPr lang="en-AU" i="1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Parliament of Queensland Act 2001</a:t>
            </a:r>
            <a:r>
              <a:rPr lang="en-AU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defines contempt</a:t>
            </a:r>
          </a:p>
          <a:p>
            <a:pPr marL="171450" indent="-171450" algn="just" defTabSz="685800">
              <a:lnSpc>
                <a:spcPct val="107000"/>
              </a:lnSpc>
              <a:spcBef>
                <a:spcPts val="75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Standing Order 266 sets out examples of contempt including deliberately misleading the House or a committee</a:t>
            </a:r>
          </a:p>
        </p:txBody>
      </p:sp>
    </p:spTree>
    <p:extLst>
      <p:ext uri="{BB962C8B-B14F-4D97-AF65-F5344CB8AC3E}">
        <p14:creationId xmlns:p14="http://schemas.microsoft.com/office/powerpoint/2010/main" val="40142042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F6079E-780E-FEED-3A75-57691B993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38015" cy="5135293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CAA4D0-BD6E-59A0-7329-046023D9452F}"/>
              </a:ext>
            </a:extLst>
          </p:cNvPr>
          <p:cNvSpPr txBox="1"/>
          <p:nvPr/>
        </p:nvSpPr>
        <p:spPr>
          <a:xfrm>
            <a:off x="4145214" y="539750"/>
            <a:ext cx="45606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7C0040"/>
                </a:solidFill>
                <a:latin typeface="Candara" panose="020E0502030303020204" pitchFamily="34" charset="0"/>
              </a:rPr>
              <a:t>Key findings:</a:t>
            </a:r>
          </a:p>
          <a:p>
            <a:endParaRPr lang="en-AU" b="1" u="sng" dirty="0">
              <a:solidFill>
                <a:srgbClr val="7C0040"/>
              </a:solidFill>
              <a:latin typeface="Candara" panose="020E05020303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7C0040"/>
                </a:solidFill>
              </a:rPr>
              <a:t>The statements were misleading  </a:t>
            </a:r>
          </a:p>
          <a:p>
            <a:endParaRPr lang="en-AU" dirty="0">
              <a:solidFill>
                <a:srgbClr val="7C004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7C0040"/>
                </a:solidFill>
              </a:rPr>
              <a:t>The Member knew at the time of the statements that they were incorrect</a:t>
            </a:r>
          </a:p>
          <a:p>
            <a:endParaRPr lang="en-AU" dirty="0">
              <a:solidFill>
                <a:srgbClr val="7C004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7C0040"/>
                </a:solidFill>
              </a:rPr>
              <a:t>Could not prove that the Member intended to mislead the House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solidFill>
                <a:srgbClr val="7C004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7C0040"/>
                </a:solidFill>
              </a:rPr>
              <a:t>Allegations of contempt were not made out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solidFill>
                <a:srgbClr val="7C004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7C0040"/>
                </a:solidFill>
              </a:rPr>
              <a:t>Further action was to be taken</a:t>
            </a:r>
          </a:p>
        </p:txBody>
      </p:sp>
    </p:spTree>
    <p:extLst>
      <p:ext uri="{BB962C8B-B14F-4D97-AF65-F5344CB8AC3E}">
        <p14:creationId xmlns:p14="http://schemas.microsoft.com/office/powerpoint/2010/main" val="3316066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room with many people sitting in chairs&#10;&#10;Description automatically generated">
            <a:extLst>
              <a:ext uri="{FF2B5EF4-FFF2-40B4-BE49-F238E27FC236}">
                <a16:creationId xmlns:a16="http://schemas.microsoft.com/office/drawing/2014/main" id="{9EE13CE4-DAD3-21FE-8E0E-A096A0D898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4" t="1" b="-2391"/>
          <a:stretch/>
        </p:blipFill>
        <p:spPr>
          <a:xfrm>
            <a:off x="4771186" y="0"/>
            <a:ext cx="4372814" cy="52792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F9AAD14-FAF2-EE95-3DFF-1E76B6BA0C24}"/>
              </a:ext>
            </a:extLst>
          </p:cNvPr>
          <p:cNvSpPr txBox="1"/>
          <p:nvPr/>
        </p:nvSpPr>
        <p:spPr>
          <a:xfrm>
            <a:off x="398371" y="1058949"/>
            <a:ext cx="4372815" cy="32074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2800" dirty="0">
                <a:solidFill>
                  <a:srgbClr val="7C0040"/>
                </a:solidFill>
                <a:latin typeface="Candara" panose="020E05020303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 Zealand</a:t>
            </a:r>
            <a:endParaRPr lang="en-AU" sz="1500" dirty="0">
              <a:solidFill>
                <a:srgbClr val="7C004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1800" dirty="0">
                <a:solidFill>
                  <a:srgbClr val="7C0040"/>
                </a:solidFill>
              </a:rPr>
              <a:t>House of Representatives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AU" sz="1000" dirty="0">
              <a:solidFill>
                <a:srgbClr val="7C0040"/>
              </a:solidFill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1800" dirty="0">
                <a:solidFill>
                  <a:srgbClr val="7C0040"/>
                </a:solidFill>
              </a:rPr>
              <a:t>Privileges Committee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AU" sz="1000" dirty="0">
              <a:solidFill>
                <a:srgbClr val="7C004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7C004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Article 9 of the </a:t>
            </a:r>
            <a:r>
              <a:rPr lang="en-AU" i="1" dirty="0">
                <a:solidFill>
                  <a:srgbClr val="7C004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Bill Rights 1689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AU" sz="1000" dirty="0">
              <a:solidFill>
                <a:srgbClr val="7C004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i="1" dirty="0">
                <a:solidFill>
                  <a:srgbClr val="7C004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Parliamentary Privileges Act 2014</a:t>
            </a:r>
            <a:endParaRPr lang="en-AU" sz="1500" dirty="0">
              <a:solidFill>
                <a:srgbClr val="7C004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AU" sz="1000" dirty="0"/>
          </a:p>
        </p:txBody>
      </p:sp>
    </p:spTree>
    <p:extLst>
      <p:ext uri="{BB962C8B-B14F-4D97-AF65-F5344CB8AC3E}">
        <p14:creationId xmlns:p14="http://schemas.microsoft.com/office/powerpoint/2010/main" val="1698986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AA5D84-21F3-C7F4-B7A6-1ADE02D9C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28" y="0"/>
            <a:ext cx="3585644" cy="5143500"/>
          </a:xfrm>
          <a:prstGeom prst="rect">
            <a:avLst/>
          </a:prstGeom>
          <a:ln w="6350" cap="sq">
            <a:noFill/>
            <a:prstDash val="solid"/>
            <a:miter lim="800000"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32CDCD-AE8C-21AA-BF36-F90A55ADAA07}"/>
              </a:ext>
            </a:extLst>
          </p:cNvPr>
          <p:cNvSpPr txBox="1"/>
          <p:nvPr/>
        </p:nvSpPr>
        <p:spPr>
          <a:xfrm>
            <a:off x="3863855" y="124184"/>
            <a:ext cx="517701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rgbClr val="7C0040"/>
                </a:solidFill>
                <a:latin typeface="Candara" panose="020E0502030303020204" pitchFamily="34" charset="0"/>
              </a:rPr>
              <a:t>Key findings:</a:t>
            </a:r>
          </a:p>
          <a:p>
            <a:endParaRPr lang="en-AU" b="1" u="sng" dirty="0">
              <a:solidFill>
                <a:srgbClr val="7C0040"/>
              </a:solidFill>
              <a:latin typeface="Candara" panose="020E0502030303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7C0040"/>
                </a:solidFill>
              </a:rPr>
              <a:t>The Minister had made 'an erroneous judgement that caused the House to be misled’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AU" sz="1600" dirty="0">
              <a:solidFill>
                <a:srgbClr val="7C004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7C0040"/>
                </a:solidFill>
              </a:rPr>
              <a:t>The Minister's actions 'arose from a high degree of negligence on her part, not an intention that the House be misled’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AU" sz="1600" dirty="0">
              <a:solidFill>
                <a:srgbClr val="7C004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7C0040"/>
                </a:solidFill>
              </a:rPr>
              <a:t>The Minister was not guilty of contempt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37CBE8-1A16-9AE7-4EBD-C612DB530D41}"/>
              </a:ext>
            </a:extLst>
          </p:cNvPr>
          <p:cNvSpPr txBox="1"/>
          <p:nvPr/>
        </p:nvSpPr>
        <p:spPr>
          <a:xfrm>
            <a:off x="3966984" y="3026311"/>
            <a:ext cx="5177016" cy="1938992"/>
          </a:xfrm>
          <a:prstGeom prst="rect">
            <a:avLst/>
          </a:prstGeom>
          <a:solidFill>
            <a:srgbClr val="7C004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AU" sz="2000" dirty="0">
                <a:solidFill>
                  <a:schemeClr val="bg1"/>
                </a:solidFill>
                <a:latin typeface="Candara" panose="020E0502030303020204" pitchFamily="34" charset="0"/>
              </a:rPr>
              <a:t>Recommendation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bg1"/>
                </a:solidFill>
              </a:rPr>
              <a:t>The Minister be required to apologise to the House for her conduct</a:t>
            </a:r>
          </a:p>
          <a:p>
            <a:pPr algn="just"/>
            <a:endParaRPr lang="en-AU" sz="1600" dirty="0">
              <a:solidFill>
                <a:schemeClr val="bg1"/>
              </a:solidFill>
            </a:endParaRPr>
          </a:p>
          <a:p>
            <a:pPr algn="just"/>
            <a:r>
              <a:rPr lang="en-AU" sz="2000" dirty="0">
                <a:solidFill>
                  <a:schemeClr val="bg1"/>
                </a:solidFill>
                <a:latin typeface="Candara" panose="020E0502030303020204" pitchFamily="34" charset="0"/>
              </a:rPr>
              <a:t>Next step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bg1"/>
                </a:solidFill>
              </a:rPr>
              <a:t>The Minister accepted the committee's findings and apologised to the House</a:t>
            </a:r>
          </a:p>
        </p:txBody>
      </p:sp>
    </p:spTree>
    <p:extLst>
      <p:ext uri="{BB962C8B-B14F-4D97-AF65-F5344CB8AC3E}">
        <p14:creationId xmlns:p14="http://schemas.microsoft.com/office/powerpoint/2010/main" val="4205829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29190A-2BC7-C117-9468-DDEA1F31B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4" y="782625"/>
            <a:ext cx="3314700" cy="331470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9A508C-A986-25E6-7BC8-F1A3A14689D3}"/>
              </a:ext>
            </a:extLst>
          </p:cNvPr>
          <p:cNvSpPr txBox="1"/>
          <p:nvPr/>
        </p:nvSpPr>
        <p:spPr>
          <a:xfrm>
            <a:off x="3789088" y="844900"/>
            <a:ext cx="490654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House of Commons</a:t>
            </a:r>
          </a:p>
          <a:p>
            <a:endParaRPr lang="en-AU" dirty="0">
              <a:solidFill>
                <a:srgbClr val="7C004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Committee of Privileges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solidFill>
                <a:srgbClr val="7C004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Subject to the rules of debate, members can say whatever they see fit free from fear of action for defamation, questions or molestation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solidFill>
                <a:srgbClr val="7C004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Broad understanding of contempt, includes deliberately misleading the House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solidFill>
                <a:srgbClr val="7C004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D1A6F6-C81A-990A-4755-B03E4A62DFF5}"/>
              </a:ext>
            </a:extLst>
          </p:cNvPr>
          <p:cNvSpPr txBox="1"/>
          <p:nvPr/>
        </p:nvSpPr>
        <p:spPr>
          <a:xfrm>
            <a:off x="3789088" y="259405"/>
            <a:ext cx="5044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rgbClr val="7C0040"/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United Kingdom</a:t>
            </a:r>
          </a:p>
        </p:txBody>
      </p:sp>
    </p:spTree>
    <p:extLst>
      <p:ext uri="{BB962C8B-B14F-4D97-AF65-F5344CB8AC3E}">
        <p14:creationId xmlns:p14="http://schemas.microsoft.com/office/powerpoint/2010/main" val="939766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DCFFB6-BB74-1E6C-B12B-F1CA6475CC48}"/>
              </a:ext>
            </a:extLst>
          </p:cNvPr>
          <p:cNvSpPr txBox="1"/>
          <p:nvPr/>
        </p:nvSpPr>
        <p:spPr>
          <a:xfrm>
            <a:off x="849993" y="1508396"/>
            <a:ext cx="77234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chemeClr val="bg1"/>
                </a:solidFill>
                <a:latin typeface="Candara" panose="020E0502030303020204" pitchFamily="34" charset="0"/>
              </a:rPr>
              <a:t>Part one: The role and function of the NSW LC Privileges Committee</a:t>
            </a:r>
          </a:p>
          <a:p>
            <a:endParaRPr lang="en-AU" sz="20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en-AU" sz="2000" dirty="0">
                <a:solidFill>
                  <a:schemeClr val="bg1"/>
                </a:solidFill>
                <a:latin typeface="Candara" panose="020E0502030303020204" pitchFamily="34" charset="0"/>
              </a:rPr>
              <a:t>Part two:  How privileges committees in other jurisdictions have addressed matters concerning abuse of freedom of speech</a:t>
            </a:r>
          </a:p>
          <a:p>
            <a:endParaRPr lang="en-AU" sz="20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en-AU" sz="2000" dirty="0">
                <a:solidFill>
                  <a:schemeClr val="bg1"/>
                </a:solidFill>
                <a:latin typeface="Candara" panose="020E0502030303020204" pitchFamily="34" charset="0"/>
              </a:rPr>
              <a:t>Part three: A look into the future</a:t>
            </a:r>
          </a:p>
        </p:txBody>
      </p:sp>
    </p:spTree>
    <p:extLst>
      <p:ext uri="{BB962C8B-B14F-4D97-AF65-F5344CB8AC3E}">
        <p14:creationId xmlns:p14="http://schemas.microsoft.com/office/powerpoint/2010/main" val="1446249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ocument with text and a green background&#10;&#10;Description automatically generated with medium confidence">
            <a:extLst>
              <a:ext uri="{FF2B5EF4-FFF2-40B4-BE49-F238E27FC236}">
                <a16:creationId xmlns:a16="http://schemas.microsoft.com/office/drawing/2014/main" id="{ABD3592A-056A-46A3-305E-CB430CE33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1878"/>
            <a:ext cx="3613308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9AF165-4E47-8DA3-3F9D-75E80F4F4DB9}"/>
              </a:ext>
            </a:extLst>
          </p:cNvPr>
          <p:cNvSpPr txBox="1"/>
          <p:nvPr/>
        </p:nvSpPr>
        <p:spPr>
          <a:xfrm>
            <a:off x="3499008" y="298450"/>
            <a:ext cx="5644992" cy="3341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7C0040"/>
                </a:solidFill>
                <a:latin typeface="Candara" panose="020E0502030303020204" pitchFamily="34" charset="0"/>
              </a:rPr>
              <a:t>Key findings:</a:t>
            </a:r>
          </a:p>
          <a:p>
            <a:endParaRPr lang="en-AU" sz="1600" dirty="0">
              <a:solidFill>
                <a:srgbClr val="7C004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AU" sz="1600" dirty="0">
                <a:solidFill>
                  <a:srgbClr val="7C0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Mr Johnson: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1600" dirty="0">
                <a:solidFill>
                  <a:srgbClr val="7C0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had knowledge of the Covid-19 pandemic Rules and Guidance</a:t>
            </a:r>
            <a:endParaRPr lang="en-AU" sz="1600" dirty="0">
              <a:solidFill>
                <a:srgbClr val="7C004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</a:pPr>
            <a:endParaRPr lang="en-AU" sz="1600" dirty="0">
              <a:solidFill>
                <a:srgbClr val="7C004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1600" dirty="0">
                <a:solidFill>
                  <a:srgbClr val="7C0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had knowledge of breaches of the Covid-19 Rules and Guidance that occurred 10 Downing Street</a:t>
            </a:r>
          </a:p>
          <a:p>
            <a:pPr lvl="0" algn="just">
              <a:lnSpc>
                <a:spcPct val="107000"/>
              </a:lnSpc>
            </a:pPr>
            <a:endParaRPr lang="en-AU" sz="1600" dirty="0">
              <a:solidFill>
                <a:srgbClr val="7C004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1600" dirty="0">
                <a:solidFill>
                  <a:srgbClr val="7C0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misled the House</a:t>
            </a:r>
          </a:p>
          <a:p>
            <a:pPr lvl="0" algn="just">
              <a:lnSpc>
                <a:spcPct val="107000"/>
              </a:lnSpc>
            </a:pPr>
            <a:endParaRPr lang="en-AU" sz="1600" dirty="0">
              <a:solidFill>
                <a:srgbClr val="7C004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1600" dirty="0">
                <a:solidFill>
                  <a:srgbClr val="7C0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 deliberately disingenuous when he tried to reinterpret his statements to the House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06B691-FAA2-7B59-7FA4-77B14A32FEA4}"/>
              </a:ext>
            </a:extLst>
          </p:cNvPr>
          <p:cNvSpPr txBox="1"/>
          <p:nvPr/>
        </p:nvSpPr>
        <p:spPr>
          <a:xfrm>
            <a:off x="3581400" y="3784600"/>
            <a:ext cx="5562601" cy="1237070"/>
          </a:xfrm>
          <a:prstGeom prst="rect">
            <a:avLst/>
          </a:prstGeom>
          <a:solidFill>
            <a:srgbClr val="7C0040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AU" sz="1600" dirty="0">
                <a:solidFill>
                  <a:schemeClr val="bg1"/>
                </a:solidFill>
                <a:latin typeface="Candara" panose="020E0502030303020204" pitchFamily="34" charset="0"/>
              </a:rPr>
              <a:t>Recommendation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AU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'minimum sanction’ for Mr Johnson be ‘suspension from the service of the House sufficient to engage … the </a:t>
            </a:r>
            <a:r>
              <a:rPr lang="en-AU" sz="16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Recall of MPs Act</a:t>
            </a:r>
            <a:r>
              <a:rPr lang="en-AU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.’ </a:t>
            </a:r>
          </a:p>
        </p:txBody>
      </p:sp>
    </p:spTree>
    <p:extLst>
      <p:ext uri="{BB962C8B-B14F-4D97-AF65-F5344CB8AC3E}">
        <p14:creationId xmlns:p14="http://schemas.microsoft.com/office/powerpoint/2010/main" val="3275056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0EC492-563C-C9CA-8ED7-446C4E121D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1410" y="1673225"/>
            <a:ext cx="3410144" cy="1797050"/>
          </a:xfrm>
        </p:spPr>
        <p:txBody>
          <a:bodyPr/>
          <a:lstStyle/>
          <a:p>
            <a:r>
              <a:rPr lang="en-AU" dirty="0"/>
              <a:t>Part three: Into the future</a:t>
            </a:r>
          </a:p>
        </p:txBody>
      </p:sp>
    </p:spTree>
    <p:extLst>
      <p:ext uri="{BB962C8B-B14F-4D97-AF65-F5344CB8AC3E}">
        <p14:creationId xmlns:p14="http://schemas.microsoft.com/office/powerpoint/2010/main" val="2805144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30C44-686D-6DDA-DC1F-D5AC4950E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Where to from here?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89D217-819D-B765-F396-505EDEAD454D}"/>
              </a:ext>
            </a:extLst>
          </p:cNvPr>
          <p:cNvSpPr txBox="1"/>
          <p:nvPr/>
        </p:nvSpPr>
        <p:spPr>
          <a:xfrm>
            <a:off x="628650" y="1479550"/>
            <a:ext cx="77152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7C0040"/>
                </a:solidFill>
              </a:rPr>
              <a:t>Parliamentary privilege is a 'living concept’</a:t>
            </a:r>
          </a:p>
          <a:p>
            <a:endParaRPr lang="en-AU" dirty="0">
              <a:solidFill>
                <a:srgbClr val="7C004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7C0040"/>
                </a:solidFill>
              </a:rPr>
              <a:t>Consider whether NSW needs specific privileges legislation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solidFill>
                <a:srgbClr val="7C004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7C0040"/>
                </a:solidFill>
              </a:rPr>
              <a:t>Examples in other legislatures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solidFill>
                <a:srgbClr val="7C004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7C0040"/>
                </a:solidFill>
              </a:rPr>
              <a:t>Arguments in favour of a more prescriptive approach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solidFill>
                <a:srgbClr val="7C004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7C0040"/>
                </a:solidFill>
              </a:rPr>
              <a:t>NSW LC Privileges Committees and the utility of guidelines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solidFill>
                <a:srgbClr val="7C004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7C0040"/>
                </a:solidFill>
              </a:rPr>
              <a:t>Community expectations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AU" dirty="0">
              <a:solidFill>
                <a:srgbClr val="7C0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804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5A06240-7DE2-BDDC-F89D-75B412BB44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3508" y="2152702"/>
            <a:ext cx="7839941" cy="1606497"/>
          </a:xfrm>
        </p:spPr>
        <p:txBody>
          <a:bodyPr/>
          <a:lstStyle/>
          <a:p>
            <a:pPr algn="l"/>
            <a:r>
              <a:rPr lang="en-AU" dirty="0"/>
              <a:t>Freedom of speech and debate is vital</a:t>
            </a:r>
          </a:p>
          <a:p>
            <a:pPr algn="l"/>
            <a:r>
              <a:rPr lang="en-AU" dirty="0"/>
              <a:t>Protected and maintained by privileges committees</a:t>
            </a:r>
          </a:p>
          <a:p>
            <a:pPr algn="l"/>
            <a:r>
              <a:rPr lang="en-AU" dirty="0"/>
              <a:t>Parliamentary privilege is a living concept</a:t>
            </a:r>
          </a:p>
          <a:p>
            <a:pPr algn="l"/>
            <a:r>
              <a:rPr lang="en-AU" dirty="0"/>
              <a:t>Approach to privilege can evolve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26C85A9-58BD-3A7E-2363-B7238B302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509" y="1518766"/>
            <a:ext cx="7716982" cy="519636"/>
          </a:xfrm>
        </p:spPr>
        <p:txBody>
          <a:bodyPr/>
          <a:lstStyle/>
          <a:p>
            <a:r>
              <a:rPr lang="en-AU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1438267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767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03763-345E-225D-28C5-71EAB09701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3160" y="1038618"/>
            <a:ext cx="3349790" cy="3190482"/>
          </a:xfrm>
        </p:spPr>
        <p:txBody>
          <a:bodyPr>
            <a:normAutofit/>
          </a:bodyPr>
          <a:lstStyle/>
          <a:p>
            <a:r>
              <a:rPr lang="en-AU" cap="none" dirty="0"/>
              <a:t>Part one: The role and function of the NSW LC Privileges </a:t>
            </a:r>
            <a:r>
              <a:rPr lang="en-AU" dirty="0"/>
              <a:t>C</a:t>
            </a:r>
            <a:r>
              <a:rPr lang="en-AU" cap="none" dirty="0"/>
              <a:t>ommittee</a:t>
            </a:r>
          </a:p>
        </p:txBody>
      </p:sp>
    </p:spTree>
    <p:extLst>
      <p:ext uri="{BB962C8B-B14F-4D97-AF65-F5344CB8AC3E}">
        <p14:creationId xmlns:p14="http://schemas.microsoft.com/office/powerpoint/2010/main" val="2772851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8385AA6-1C7D-C9C2-72C5-ED2E5DDED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061" y="276813"/>
            <a:ext cx="6481889" cy="739187"/>
          </a:xfrm>
        </p:spPr>
        <p:txBody>
          <a:bodyPr/>
          <a:lstStyle/>
          <a:p>
            <a:r>
              <a:rPr lang="en-AU" sz="3000" i="1" dirty="0">
                <a:solidFill>
                  <a:srgbClr val="7C0040"/>
                </a:solidFill>
              </a:rPr>
              <a:t>Parliamentary privilege in NSW</a:t>
            </a:r>
            <a:r>
              <a:rPr lang="en-AU" i="1" dirty="0"/>
              <a:t/>
            </a:r>
            <a:br>
              <a:rPr lang="en-AU" i="1" dirty="0"/>
            </a:br>
            <a:endParaRPr lang="en-AU" dirty="0">
              <a:solidFill>
                <a:srgbClr val="7C004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0B3696-1C5E-5920-1C74-02B67F780BB3}"/>
              </a:ext>
            </a:extLst>
          </p:cNvPr>
          <p:cNvSpPr txBox="1"/>
          <p:nvPr/>
        </p:nvSpPr>
        <p:spPr>
          <a:xfrm>
            <a:off x="2108200" y="1143000"/>
            <a:ext cx="6790473" cy="3559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7C0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</a:t>
            </a:r>
            <a:r>
              <a:rPr lang="en-AU" dirty="0">
                <a:solidFill>
                  <a:srgbClr val="7C0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the </a:t>
            </a:r>
            <a:r>
              <a:rPr lang="en-AU" b="1" dirty="0">
                <a:solidFill>
                  <a:srgbClr val="7C0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rights</a:t>
            </a:r>
            <a:r>
              <a:rPr lang="en-AU" dirty="0">
                <a:solidFill>
                  <a:srgbClr val="7C0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AU" b="1" dirty="0">
                <a:solidFill>
                  <a:srgbClr val="7C0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powers</a:t>
            </a:r>
            <a:r>
              <a:rPr lang="en-AU" dirty="0">
                <a:solidFill>
                  <a:srgbClr val="7C0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n-AU" b="1" dirty="0">
                <a:solidFill>
                  <a:srgbClr val="7C0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immunities</a:t>
            </a:r>
            <a:r>
              <a:rPr lang="en-AU" dirty="0">
                <a:solidFill>
                  <a:srgbClr val="7C0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bestowed on the </a:t>
            </a:r>
            <a:r>
              <a:rPr lang="en-AU" b="1" dirty="0">
                <a:solidFill>
                  <a:srgbClr val="7C0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Legislature</a:t>
            </a:r>
            <a:r>
              <a:rPr lang="en-AU" dirty="0">
                <a:solidFill>
                  <a:srgbClr val="7C0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ensure it </a:t>
            </a:r>
            <a:r>
              <a:rPr lang="en-AU" b="1" dirty="0">
                <a:solidFill>
                  <a:srgbClr val="7C0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functions effectively</a:t>
            </a:r>
            <a:r>
              <a:rPr lang="en-AU" dirty="0">
                <a:solidFill>
                  <a:srgbClr val="7C0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400"/>
              </a:spcAft>
            </a:pPr>
            <a:endParaRPr lang="en-AU" sz="1000" dirty="0">
              <a:solidFill>
                <a:srgbClr val="7C004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7C0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specific </a:t>
            </a:r>
            <a:r>
              <a:rPr lang="en-AU" dirty="0">
                <a:solidFill>
                  <a:srgbClr val="7C0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parliamentary privilege </a:t>
            </a:r>
            <a:r>
              <a:rPr lang="en-AU" b="1" dirty="0">
                <a:solidFill>
                  <a:srgbClr val="7C0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legislation</a:t>
            </a:r>
            <a:r>
              <a:rPr lang="en-AU" dirty="0">
                <a:solidFill>
                  <a:srgbClr val="7C0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400"/>
              </a:spcAft>
            </a:pPr>
            <a:endParaRPr lang="en-AU" sz="1000" dirty="0">
              <a:solidFill>
                <a:srgbClr val="7C004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7C0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Privilege stems from:</a:t>
            </a:r>
          </a:p>
          <a:p>
            <a:pPr marL="742950" lvl="1" indent="-285750" algn="just">
              <a:lnSpc>
                <a:spcPct val="107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7C0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common law test of </a:t>
            </a:r>
            <a:r>
              <a:rPr lang="en-AU" b="1" dirty="0">
                <a:solidFill>
                  <a:srgbClr val="7C0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necessity</a:t>
            </a:r>
          </a:p>
          <a:p>
            <a:pPr marL="742950" lvl="1" indent="-285750" algn="just">
              <a:lnSpc>
                <a:spcPct val="107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7C0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certain legislation</a:t>
            </a:r>
          </a:p>
          <a:p>
            <a:pPr marL="742950" lvl="1" indent="-285750" algn="just">
              <a:lnSpc>
                <a:spcPct val="107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7C0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statutory adoption of </a:t>
            </a:r>
            <a:r>
              <a:rPr lang="en-AU" b="1" dirty="0">
                <a:solidFill>
                  <a:srgbClr val="7C0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Article</a:t>
            </a:r>
            <a:r>
              <a:rPr lang="en-AU" dirty="0">
                <a:solidFill>
                  <a:srgbClr val="7C0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AU" b="1" dirty="0">
                <a:solidFill>
                  <a:srgbClr val="7C0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</a:t>
            </a:r>
            <a:r>
              <a:rPr lang="en-AU" dirty="0">
                <a:solidFill>
                  <a:srgbClr val="7C0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the </a:t>
            </a:r>
            <a:r>
              <a:rPr lang="en-AU" b="1" i="1" dirty="0">
                <a:solidFill>
                  <a:srgbClr val="7C0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Bill of Rights 1689</a:t>
            </a:r>
          </a:p>
          <a:p>
            <a:pPr lvl="1" algn="just">
              <a:lnSpc>
                <a:spcPct val="107000"/>
              </a:lnSpc>
              <a:spcAft>
                <a:spcPts val="400"/>
              </a:spcAft>
            </a:pPr>
            <a:endParaRPr lang="en-AU" sz="1000" dirty="0">
              <a:solidFill>
                <a:srgbClr val="7C004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Powers</a:t>
            </a:r>
            <a:r>
              <a:rPr lang="en-AU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of the House are </a:t>
            </a:r>
            <a:r>
              <a:rPr lang="en-AU" b="1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only protective</a:t>
            </a:r>
          </a:p>
        </p:txBody>
      </p:sp>
    </p:spTree>
    <p:extLst>
      <p:ext uri="{BB962C8B-B14F-4D97-AF65-F5344CB8AC3E}">
        <p14:creationId xmlns:p14="http://schemas.microsoft.com/office/powerpoint/2010/main" val="2516437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7835A6-267D-2E3D-68FB-BD607E51F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8381" y="2652098"/>
            <a:ext cx="7583169" cy="2383452"/>
          </a:xfrm>
        </p:spPr>
        <p:txBody>
          <a:bodyPr/>
          <a:lstStyle/>
          <a:p>
            <a:r>
              <a:rPr lang="en-AU" sz="2000" dirty="0"/>
              <a:t>Bill of Rights 1689</a:t>
            </a:r>
          </a:p>
          <a:p>
            <a:pPr marL="0" indent="0">
              <a:buNone/>
            </a:pPr>
            <a:endParaRPr lang="en-AU" sz="2000" dirty="0"/>
          </a:p>
          <a:p>
            <a:r>
              <a:rPr lang="en-AU" sz="2000" dirty="0"/>
              <a:t>Can </a:t>
            </a:r>
            <a:r>
              <a:rPr lang="en-AU" sz="2000" b="1" dirty="0"/>
              <a:t>speak freely </a:t>
            </a:r>
            <a:r>
              <a:rPr lang="en-AU" sz="2000" dirty="0"/>
              <a:t>during </a:t>
            </a:r>
            <a:r>
              <a:rPr lang="en-AU" sz="2000" b="1" dirty="0"/>
              <a:t>parliamentary proceedings </a:t>
            </a:r>
            <a:r>
              <a:rPr lang="en-AU" sz="2000" dirty="0"/>
              <a:t>as the </a:t>
            </a:r>
            <a:r>
              <a:rPr lang="en-AU" sz="2000" b="1" dirty="0"/>
              <a:t>substance</a:t>
            </a:r>
            <a:r>
              <a:rPr lang="en-AU" sz="2000" dirty="0"/>
              <a:t> of their </a:t>
            </a:r>
            <a:r>
              <a:rPr lang="en-AU" sz="2000" b="1" dirty="0"/>
              <a:t>words cannot </a:t>
            </a:r>
            <a:r>
              <a:rPr lang="en-AU" sz="2000" dirty="0"/>
              <a:t>be</a:t>
            </a:r>
            <a:r>
              <a:rPr lang="en-AU" sz="2000" b="1" dirty="0"/>
              <a:t> interrogated </a:t>
            </a:r>
            <a:r>
              <a:rPr lang="en-AU" sz="2000" dirty="0"/>
              <a:t>by </a:t>
            </a:r>
            <a:r>
              <a:rPr lang="en-AU" sz="2000" b="1" dirty="0"/>
              <a:t>courts</a:t>
            </a:r>
            <a:r>
              <a:rPr lang="en-AU" sz="2000" dirty="0"/>
              <a:t> or </a:t>
            </a:r>
            <a:r>
              <a:rPr lang="en-AU" sz="2000" b="1" dirty="0"/>
              <a:t>tribunals</a:t>
            </a:r>
          </a:p>
          <a:p>
            <a:endParaRPr lang="en-AU" sz="2000" dirty="0"/>
          </a:p>
          <a:p>
            <a:r>
              <a:rPr lang="en-AU" sz="2000" dirty="0"/>
              <a:t>Separation of powers</a:t>
            </a:r>
          </a:p>
          <a:p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70D069-B049-2BBC-F838-9539B1BC8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Article 9</a:t>
            </a:r>
          </a:p>
        </p:txBody>
      </p:sp>
    </p:spTree>
    <p:extLst>
      <p:ext uri="{BB962C8B-B14F-4D97-AF65-F5344CB8AC3E}">
        <p14:creationId xmlns:p14="http://schemas.microsoft.com/office/powerpoint/2010/main" val="4042228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5759D-ADD5-8748-6E10-F7106BF97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U" b="1" dirty="0"/>
              <a:t>Can members can say whatever they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B78EE-BCFF-56E8-F5CE-ED206E638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373477"/>
            <a:ext cx="7772398" cy="3577664"/>
          </a:xfrm>
        </p:spPr>
        <p:txBody>
          <a:bodyPr/>
          <a:lstStyle/>
          <a:p>
            <a:r>
              <a:rPr lang="en-AU" sz="2000" dirty="0"/>
              <a:t>Absolute</a:t>
            </a:r>
          </a:p>
          <a:p>
            <a:pPr marL="0" indent="0">
              <a:buNone/>
            </a:pPr>
            <a:endParaRPr lang="en-AU" sz="1000" dirty="0"/>
          </a:p>
          <a:p>
            <a:r>
              <a:rPr lang="en-AU" sz="2000" dirty="0"/>
              <a:t>Constraints - rules of debate, </a:t>
            </a:r>
            <a:r>
              <a:rPr lang="en-AU" sz="2000" i="1" dirty="0"/>
              <a:t>sub judice</a:t>
            </a:r>
            <a:r>
              <a:rPr lang="en-AU" sz="2000" dirty="0"/>
              <a:t>, right of reply, discipline for ‘offensive conduct’</a:t>
            </a:r>
          </a:p>
          <a:p>
            <a:pPr marL="0" indent="0">
              <a:buNone/>
            </a:pPr>
            <a:endParaRPr lang="en-AU" sz="1000" dirty="0"/>
          </a:p>
          <a:p>
            <a:r>
              <a:rPr lang="en-AU" sz="2000" dirty="0"/>
              <a:t>Arguably, members should be confident in the veracity of their statements</a:t>
            </a:r>
          </a:p>
          <a:p>
            <a:pPr marL="0" indent="0">
              <a:buNone/>
            </a:pPr>
            <a:endParaRPr lang="en-AU" sz="2000" dirty="0"/>
          </a:p>
          <a:p>
            <a:r>
              <a:rPr lang="en-AU" sz="2000" dirty="0"/>
              <a:t>Extends to records of debates and proceedings</a:t>
            </a:r>
          </a:p>
        </p:txBody>
      </p:sp>
    </p:spTree>
    <p:extLst>
      <p:ext uri="{BB962C8B-B14F-4D97-AF65-F5344CB8AC3E}">
        <p14:creationId xmlns:p14="http://schemas.microsoft.com/office/powerpoint/2010/main" val="2244244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8385AA6-1C7D-C9C2-72C5-ED2E5DDED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496" y="499838"/>
            <a:ext cx="6481889" cy="739187"/>
          </a:xfrm>
        </p:spPr>
        <p:txBody>
          <a:bodyPr/>
          <a:lstStyle/>
          <a:p>
            <a:r>
              <a:rPr lang="en-AU" dirty="0">
                <a:solidFill>
                  <a:srgbClr val="7C0040"/>
                </a:solidFill>
              </a:rPr>
              <a:t>Contempt in NSW</a:t>
            </a:r>
            <a:r>
              <a:rPr lang="en-AU" i="1" dirty="0"/>
              <a:t/>
            </a:r>
            <a:br>
              <a:rPr lang="en-AU" i="1" dirty="0"/>
            </a:br>
            <a:endParaRPr lang="en-AU" dirty="0">
              <a:solidFill>
                <a:srgbClr val="7C004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0B3696-1C5E-5920-1C74-02B67F780BB3}"/>
              </a:ext>
            </a:extLst>
          </p:cNvPr>
          <p:cNvSpPr txBox="1"/>
          <p:nvPr/>
        </p:nvSpPr>
        <p:spPr>
          <a:xfrm>
            <a:off x="2108200" y="1143000"/>
            <a:ext cx="6565900" cy="356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 statutory definition</a:t>
            </a:r>
          </a:p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AU" sz="1000" dirty="0">
              <a:solidFill>
                <a:srgbClr val="7C004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Not defined in the Standing Orders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en-AU" sz="1000" b="1" dirty="0">
              <a:solidFill>
                <a:srgbClr val="7C004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2000" b="1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Any act or omission </a:t>
            </a:r>
            <a:r>
              <a:rPr lang="en-AU" sz="2000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which the </a:t>
            </a:r>
            <a:r>
              <a:rPr lang="en-AU" sz="2000" b="1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NSW LC determines obstructs </a:t>
            </a:r>
            <a:r>
              <a:rPr lang="en-AU" sz="2000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or </a:t>
            </a:r>
            <a:r>
              <a:rPr lang="en-AU" sz="2000" b="1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impedes</a:t>
            </a:r>
            <a:r>
              <a:rPr lang="en-AU" sz="2000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the </a:t>
            </a:r>
            <a:r>
              <a:rPr lang="en-AU" sz="2000" b="1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House</a:t>
            </a:r>
            <a:r>
              <a:rPr lang="en-AU" sz="2000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 its </a:t>
            </a:r>
            <a:r>
              <a:rPr lang="en-AU" sz="2000" b="1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committees</a:t>
            </a:r>
            <a:r>
              <a:rPr lang="en-AU" sz="2000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or its </a:t>
            </a:r>
            <a:r>
              <a:rPr lang="en-AU" sz="2000" b="1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members</a:t>
            </a:r>
            <a:r>
              <a:rPr lang="en-AU" sz="2000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from </a:t>
            </a:r>
            <a:r>
              <a:rPr lang="en-AU" sz="2000" b="1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performing</a:t>
            </a:r>
            <a:r>
              <a:rPr lang="en-AU" sz="2000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their </a:t>
            </a:r>
            <a:r>
              <a:rPr lang="en-AU" sz="2000" b="1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functions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en-AU" sz="1000" dirty="0">
              <a:solidFill>
                <a:srgbClr val="7C004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Not possible to define all possible contempts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AU" dirty="0">
              <a:solidFill>
                <a:srgbClr val="7C004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411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7835A6-267D-2E3D-68FB-BD607E51F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8033" y="2571750"/>
            <a:ext cx="7704787" cy="2571750"/>
          </a:xfrm>
        </p:spPr>
        <p:txBody>
          <a:bodyPr/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Consider and report on matters of privilege referred by the House or the President 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on submissions referred by the President about rights of reply</a:t>
            </a:r>
          </a:p>
          <a:p>
            <a:pPr marL="0" lvl="0" indent="0" algn="just">
              <a:lnSpc>
                <a:spcPct val="107000"/>
              </a:lnSpc>
              <a:spcBef>
                <a:spcPts val="400"/>
              </a:spcBef>
              <a:buNone/>
            </a:pP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ctivities designated under the </a:t>
            </a:r>
            <a:r>
              <a:rPr lang="en-A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ICAC Act 1988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relating to members’ ethics and the </a:t>
            </a:r>
            <a:r>
              <a:rPr lang="en-A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Code of Conduct for Members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 algn="just">
              <a:lnSpc>
                <a:spcPct val="107000"/>
              </a:lnSpc>
              <a:spcBef>
                <a:spcPts val="400"/>
              </a:spcBef>
              <a:buNone/>
            </a:pPr>
            <a:endParaRPr lang="en-A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eceive and consider reports from the </a:t>
            </a:r>
            <a:r>
              <a:rPr lang="en-AU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ICO about 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members conduct outside of parliamentary proceedings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70D069-B049-2BBC-F838-9539B1BC8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NSW LC Privileges Committee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8F5A61-3D9C-C395-39C0-7BEE664B57CF}"/>
              </a:ext>
            </a:extLst>
          </p:cNvPr>
          <p:cNvSpPr txBox="1"/>
          <p:nvPr/>
        </p:nvSpPr>
        <p:spPr>
          <a:xfrm>
            <a:off x="1441450" y="1595643"/>
            <a:ext cx="635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en-AU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ey functions and responsibilities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09779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8385AA6-1C7D-C9C2-72C5-ED2E5DDED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061" y="276813"/>
            <a:ext cx="6481889" cy="739187"/>
          </a:xfrm>
        </p:spPr>
        <p:txBody>
          <a:bodyPr/>
          <a:lstStyle/>
          <a:p>
            <a:r>
              <a:rPr lang="en-AU" dirty="0">
                <a:solidFill>
                  <a:srgbClr val="7C0040"/>
                </a:solidFill>
              </a:rPr>
              <a:t>NSW LC Privileges Committee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0B3696-1C5E-5920-1C74-02B67F780BB3}"/>
              </a:ext>
            </a:extLst>
          </p:cNvPr>
          <p:cNvSpPr txBox="1"/>
          <p:nvPr/>
        </p:nvSpPr>
        <p:spPr>
          <a:xfrm>
            <a:off x="2108200" y="1143000"/>
            <a:ext cx="6565900" cy="395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7C0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Exercise </a:t>
            </a:r>
            <a:r>
              <a:rPr lang="en-AU" sz="1800" dirty="0">
                <a:solidFill>
                  <a:srgbClr val="7C0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contempt power: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7C0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 </a:t>
            </a:r>
            <a:r>
              <a:rPr lang="en-AU" b="1" dirty="0">
                <a:solidFill>
                  <a:srgbClr val="7C0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sparingly</a:t>
            </a:r>
            <a:r>
              <a:rPr lang="en-AU" dirty="0">
                <a:solidFill>
                  <a:srgbClr val="7C0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as possible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only when actions or statements are likely to cause </a:t>
            </a:r>
            <a:r>
              <a:rPr lang="en-AU" b="1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substantial interference </a:t>
            </a:r>
            <a:r>
              <a:rPr lang="en-AU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with the </a:t>
            </a:r>
            <a:r>
              <a:rPr lang="en-AU" b="1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functions</a:t>
            </a:r>
            <a:r>
              <a:rPr lang="en-AU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of the </a:t>
            </a:r>
            <a:r>
              <a:rPr lang="en-AU" b="1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House</a:t>
            </a:r>
            <a:r>
              <a:rPr lang="en-AU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 its </a:t>
            </a:r>
            <a:r>
              <a:rPr lang="en-AU" b="1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committees</a:t>
            </a:r>
            <a:r>
              <a:rPr lang="en-AU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or </a:t>
            </a:r>
            <a:r>
              <a:rPr lang="en-AU" b="1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members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as a </a:t>
            </a:r>
            <a:r>
              <a:rPr lang="en-AU" b="1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protective</a:t>
            </a:r>
            <a:r>
              <a:rPr lang="en-AU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or </a:t>
            </a:r>
            <a:r>
              <a:rPr lang="en-AU" b="1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self-defensiv</a:t>
            </a:r>
            <a:r>
              <a:rPr lang="en-AU" dirty="0">
                <a:solidFill>
                  <a:srgbClr val="7C004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 mechanism only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en-AU" sz="1000" dirty="0">
              <a:solidFill>
                <a:srgbClr val="7C004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7C0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Also consider whether exercising the contempt power would </a:t>
            </a:r>
            <a:r>
              <a:rPr lang="en-AU" b="1" dirty="0">
                <a:solidFill>
                  <a:srgbClr val="7C0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preserve </a:t>
            </a:r>
            <a:r>
              <a:rPr lang="en-AU" dirty="0">
                <a:solidFill>
                  <a:srgbClr val="7C0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</a:t>
            </a:r>
            <a:r>
              <a:rPr lang="en-AU" b="1" dirty="0">
                <a:solidFill>
                  <a:srgbClr val="7C0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safeguard </a:t>
            </a:r>
            <a:r>
              <a:rPr lang="en-AU" dirty="0">
                <a:solidFill>
                  <a:srgbClr val="7C0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en-AU" b="1" dirty="0">
                <a:solidFill>
                  <a:srgbClr val="7C0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dignity </a:t>
            </a:r>
            <a:r>
              <a:rPr lang="en-AU" dirty="0">
                <a:solidFill>
                  <a:srgbClr val="7C0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</a:t>
            </a:r>
            <a:r>
              <a:rPr lang="en-AU" b="1" dirty="0">
                <a:solidFill>
                  <a:srgbClr val="7C0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honour </a:t>
            </a:r>
            <a:r>
              <a:rPr lang="en-AU" dirty="0">
                <a:solidFill>
                  <a:srgbClr val="7C0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the </a:t>
            </a:r>
            <a:r>
              <a:rPr lang="en-AU" b="1" dirty="0">
                <a:solidFill>
                  <a:srgbClr val="7C0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Parliament</a:t>
            </a:r>
            <a:r>
              <a:rPr lang="en-AU" dirty="0">
                <a:solidFill>
                  <a:srgbClr val="7C0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the </a:t>
            </a:r>
            <a:r>
              <a:rPr lang="en-AU" b="1" dirty="0">
                <a:solidFill>
                  <a:srgbClr val="7C0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House</a:t>
            </a:r>
            <a:r>
              <a:rPr lang="en-AU" dirty="0">
                <a:solidFill>
                  <a:srgbClr val="7C0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its </a:t>
            </a:r>
            <a:r>
              <a:rPr lang="en-AU" b="1" dirty="0">
                <a:solidFill>
                  <a:srgbClr val="7C0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committees</a:t>
            </a:r>
            <a:r>
              <a:rPr lang="en-AU" dirty="0">
                <a:solidFill>
                  <a:srgbClr val="7C0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AU" dirty="0">
              <a:solidFill>
                <a:srgbClr val="7C004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74902"/>
      </p:ext>
    </p:extLst>
  </p:cSld>
  <p:clrMapOvr>
    <a:masterClrMapping/>
  </p:clrMapOvr>
</p:sld>
</file>

<file path=ppt/theme/theme1.xml><?xml version="1.0" encoding="utf-8"?>
<a:theme xmlns:a="http://schemas.openxmlformats.org/drawingml/2006/main" name="LC Debrief Special Slide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icentenary">
      <a:majorFont>
        <a:latin typeface="Garamond Bold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C Debrief General Slide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icentenary">
      <a:majorFont>
        <a:latin typeface="Garamond Bold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e45e283-7fbb-46d9-b0f6-394a063f1b1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0B62DBE5A2C24880FB9F950EDF20E4" ma:contentTypeVersion="16" ma:contentTypeDescription="Create a new document." ma:contentTypeScope="" ma:versionID="c58c53748a8f90363d3af1a5e8a9b388">
  <xsd:schema xmlns:xsd="http://www.w3.org/2001/XMLSchema" xmlns:xs="http://www.w3.org/2001/XMLSchema" xmlns:p="http://schemas.microsoft.com/office/2006/metadata/properties" xmlns:ns3="b3ebe1c1-dd33-401b-9f0c-574840258539" xmlns:ns4="3e45e283-7fbb-46d9-b0f6-394a063f1b17" targetNamespace="http://schemas.microsoft.com/office/2006/metadata/properties" ma:root="true" ma:fieldsID="211f6c944749d3e3c5e8a36fb1853182" ns3:_="" ns4:_="">
    <xsd:import namespace="b3ebe1c1-dd33-401b-9f0c-574840258539"/>
    <xsd:import namespace="3e45e283-7fbb-46d9-b0f6-394a063f1b1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LengthInSeconds" minOccurs="0"/>
                <xsd:element ref="ns4:MediaServiceLocation" minOccurs="0"/>
                <xsd:element ref="ns4:_activity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ebe1c1-dd33-401b-9f0c-57484025853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45e283-7fbb-46d9-b0f6-394a063f1b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6B46E9-ED48-4864-9020-708E84E21D61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3e45e283-7fbb-46d9-b0f6-394a063f1b17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b3ebe1c1-dd33-401b-9f0c-574840258539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CE220F3-F789-4AFB-ACF2-1C99FE2ACD4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C941B7-5D1B-4756-8244-7AEE71B3EC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ebe1c1-dd33-401b-9f0c-574840258539"/>
    <ds:schemaRef ds:uri="3e45e283-7fbb-46d9-b0f6-394a063f1b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2464</TotalTime>
  <Words>986</Words>
  <Application>Microsoft Office PowerPoint</Application>
  <PresentationFormat>On-screen Show (16:9)</PresentationFormat>
  <Paragraphs>162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Candara</vt:lpstr>
      <vt:lpstr>Symbol</vt:lpstr>
      <vt:lpstr>LC Debrief Special Slides</vt:lpstr>
      <vt:lpstr>LC Debrief General Slides</vt:lpstr>
      <vt:lpstr>PowerPoint Presentation</vt:lpstr>
      <vt:lpstr>PowerPoint Presentation</vt:lpstr>
      <vt:lpstr>Part one: The role and function of the NSW LC Privileges Committee</vt:lpstr>
      <vt:lpstr>Parliamentary privilege in NSW </vt:lpstr>
      <vt:lpstr>Article 9</vt:lpstr>
      <vt:lpstr>Can members can say whatever they like?</vt:lpstr>
      <vt:lpstr>Contempt in NSW </vt:lpstr>
      <vt:lpstr>NSW LC Privileges Committee</vt:lpstr>
      <vt:lpstr>NSW LC Privileges Committee</vt:lpstr>
      <vt:lpstr>NSW LC Privileges Committee</vt:lpstr>
      <vt:lpstr>The Hon Franca Arena MLC (1997) </vt:lpstr>
      <vt:lpstr>PowerPoint Presentation</vt:lpstr>
      <vt:lpstr>The Hon Michael Gallacher and the Hon John Hannaford MLC (1999)</vt:lpstr>
      <vt:lpstr> Part two: How privileges committees in other jurisdictions have addressed matters concerning abuse of freedom of speech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three: Into the future</vt:lpstr>
      <vt:lpstr>Where to from here?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Rachael Ho</dc:creator>
  <cp:lastModifiedBy>Hippolyte, Denis</cp:lastModifiedBy>
  <cp:revision>134</cp:revision>
  <dcterms:created xsi:type="dcterms:W3CDTF">2023-05-22T01:53:25Z</dcterms:created>
  <dcterms:modified xsi:type="dcterms:W3CDTF">2023-10-04T02:48:09Z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0x010100080B62DBE5A2C24880FB9F950EDF20E4</vt:lpwstr>
  </property>
</Properties>
</file>