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4" r:id="rId4"/>
    <p:sldId id="275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2" d="100"/>
          <a:sy n="42" d="100"/>
        </p:scale>
        <p:origin x="6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87DB8-1BF9-9CEF-4C79-9DD59E0CD4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33FC5-982C-E712-EBA0-328109B60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E64A-6B9D-FE61-D2EF-99428D0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E10D9-CC64-4FCB-93C1-32ADC5D1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01BB-6AF0-F4D4-93E5-EB1215C95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193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E3246-F5B9-1349-1BD8-E17EDF629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C8998-64DF-0A8D-E756-396C6F3D11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564D9-6E93-A96B-46F6-2F5464F05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52F4E-DD0D-85E8-9998-980BA11B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5046F-8B8B-6FEE-7BBF-D5C515D5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820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362B1A-5AA2-D974-152E-4C89C947D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A2FF8-3258-FCB7-40F0-6A2480715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758F6-0293-F5EE-13AF-AD8361431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7F416-D628-16F5-FB98-E21AB52D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81DC3-BB69-614F-BFA9-DDF0DBDC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32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36A55F4-C082-AE78-47BD-0E866B30DB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93567" y="375052"/>
            <a:ext cx="4435323" cy="2959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49F8FEA-AA13-E741-EC2F-F958542D05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2195" y="3523617"/>
            <a:ext cx="4435323" cy="2959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B873DBCF-D203-022C-7D25-4197BE08A9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93567" y="3523617"/>
            <a:ext cx="4435323" cy="2959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EDAF1B1-C951-AEC7-E0AA-31047473B9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42195" y="375052"/>
            <a:ext cx="4435323" cy="2959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A371A5-F158-351C-69B0-D1139A889D67}"/>
              </a:ext>
            </a:extLst>
          </p:cNvPr>
          <p:cNvSpPr/>
          <p:nvPr userDrawn="1"/>
        </p:nvSpPr>
        <p:spPr>
          <a:xfrm>
            <a:off x="-1" y="0"/>
            <a:ext cx="2522807" cy="6858000"/>
          </a:xfrm>
          <a:prstGeom prst="rect">
            <a:avLst/>
          </a:prstGeom>
          <a:solidFill>
            <a:srgbClr val="7C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606D1A7-4153-A654-A726-D03DDB4A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85" y="606150"/>
            <a:ext cx="1753257" cy="2917467"/>
          </a:xfrm>
          <a:prstGeom prst="rect">
            <a:avLst/>
          </a:prstGeom>
        </p:spPr>
        <p:txBody>
          <a:bodyPr/>
          <a:lstStyle>
            <a:lvl1pPr>
              <a:defRPr sz="3733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4" name="Picture 3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FB36ECD-EE3E-884B-20AC-C75A9278DA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7" y="5259787"/>
            <a:ext cx="780415" cy="1087219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13013-D13E-7EC8-3311-5CE545925009}"/>
              </a:ext>
            </a:extLst>
          </p:cNvPr>
          <p:cNvCxnSpPr/>
          <p:nvPr userDrawn="1"/>
        </p:nvCxnSpPr>
        <p:spPr>
          <a:xfrm>
            <a:off x="197244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8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8CA7-0780-4676-C740-22F819A7D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C33D-2243-60C8-B6D5-AB8631B2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691EF-7207-40DD-AC17-DB7D923A7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97689-2E71-4573-5F61-0665C350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9DCCE-AE3E-DFF6-5BDB-F473D092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364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0D5EB-2AD6-C99D-8D8F-BA9F0673B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A77C7-B4C9-5722-98EC-C6ECB7D5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FC1B0-DB2A-E8C7-6C73-3A142EB6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9847C-07A9-87DB-929A-1CF4466C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FDD12-78BA-ED07-9684-150168424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3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8C62-8144-CA88-20BA-7CC63AD92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3B0B-AA9F-7CF4-9E6C-1BFD3545F9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3E640F-16BC-3659-EFB9-E21688E02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F4FB8-28CE-F734-3AB3-D14647BB7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C47C9-1654-D524-8D7C-EC9AE661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5AC45-F52A-A8FC-759C-2916F1AA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412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0C852-3D3E-50C2-D478-A84560F9A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F9119-6DC2-5DEC-01E7-C3AB9EA6E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E5672-641B-6E19-D8F1-C6512339F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D6F43-B0F7-DC73-0A9B-63988C2CE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C1BB14-75B5-4F69-6A1A-2E020219CF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B88FC9-2A0F-6A1D-A3FA-E66E219D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FA6F5-DDE1-8B5A-C26B-176A8F6C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8C2771-B3E7-A58E-F195-4B3D38F5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03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F11C-2DA1-80F2-73A1-3106BE42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694FBF-9193-85F0-72CD-7170F2310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D7632-16A8-B6AA-82DE-85DF30CA6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98FB48-0EDF-88E7-3F5D-1C548CDC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6451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47B11-56FE-BB02-CD11-E3449ACAC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67E0FA-AC09-BAAD-1C11-C192BB2B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14933-8F5A-A022-8840-0BD2BDE02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64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CB14-6D71-C769-CC9A-ED8E0212F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D70B4-E151-22DF-B503-3C0ED88A5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5B6EEB-048B-2808-2EB1-7E26AA0EF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0CF7E-987E-6481-9E71-AFFFB567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60D44-5679-4F02-80E3-CAB0AE1D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27B60-9953-3F9A-70A6-29D4AABD6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00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5F88-8986-7055-E144-C00DC51E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D228C-F60E-9D59-683D-F91AC2791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FFCA5-234C-47CD-55E9-32E3F7B01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CE52F-FD74-3CBF-EAB5-0CE841AA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01D3F-59CD-2EFF-9994-29D1469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113330-B2B9-6E1B-C465-8D072E83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84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E1D610-0F6D-0500-B367-BC0A550E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8F65D-9101-F058-5FF2-BA364ABF4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B7747-6E75-63EA-C5DE-58A116A39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7F5F6-565F-4CB4-BF3A-51567308FC21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4B4D3-F03C-D561-CB6A-BD3E247BEB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50117-A851-9FA2-6555-CF5E58F73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BC36D-4708-4C3C-AE90-1780CE94DD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690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AB8418-EBA4-46E4-B789-48E1920DE70F}"/>
              </a:ext>
            </a:extLst>
          </p:cNvPr>
          <p:cNvSpPr txBox="1"/>
          <p:nvPr/>
        </p:nvSpPr>
        <p:spPr>
          <a:xfrm>
            <a:off x="2927758" y="1416644"/>
            <a:ext cx="88973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power to compel the attendance of witnesses and the giving of evidence before committees – lessons from the                         NSW Legislative Council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pPr algn="ctr"/>
            <a:endParaRPr lang="en-AU" sz="2400" dirty="0"/>
          </a:p>
          <a:p>
            <a:pPr algn="ctr"/>
            <a:r>
              <a:rPr lang="en-AU" sz="2400" dirty="0"/>
              <a:t>Vanessa O’Loan</a:t>
            </a:r>
          </a:p>
          <a:p>
            <a:pPr algn="ctr"/>
            <a:endParaRPr lang="en-AU" sz="1800" dirty="0"/>
          </a:p>
          <a:p>
            <a:pPr algn="ctr"/>
            <a:r>
              <a:rPr lang="en-AU" sz="1800" dirty="0"/>
              <a:t>Director - Corporate &amp; Protocol, NSW Legislative Council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67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146678-3C02-F2F2-23A0-6C4D66B4B1EF}"/>
              </a:ext>
            </a:extLst>
          </p:cNvPr>
          <p:cNvGrpSpPr/>
          <p:nvPr/>
        </p:nvGrpSpPr>
        <p:grpSpPr>
          <a:xfrm>
            <a:off x="3731294" y="500062"/>
            <a:ext cx="6686550" cy="5857875"/>
            <a:chOff x="3731294" y="500062"/>
            <a:chExt cx="6686550" cy="58578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7CE5359-AF2E-7E1A-C9D7-78F15CFBD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1294" y="500062"/>
              <a:ext cx="6686550" cy="585787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155F065-141A-AC39-E87F-38178CE30556}"/>
                </a:ext>
              </a:extLst>
            </p:cNvPr>
            <p:cNvSpPr/>
            <p:nvPr/>
          </p:nvSpPr>
          <p:spPr>
            <a:xfrm>
              <a:off x="4286774" y="637563"/>
              <a:ext cx="436228" cy="2348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0875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AB8418-EBA4-46E4-B789-48E1920DE70F}"/>
              </a:ext>
            </a:extLst>
          </p:cNvPr>
          <p:cNvSpPr txBox="1"/>
          <p:nvPr/>
        </p:nvSpPr>
        <p:spPr>
          <a:xfrm>
            <a:off x="3145939" y="262430"/>
            <a:ext cx="87219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Portfolio Committee No. 7 - Planning &amp; Environment’s inquiry into allegations of impropriety against agents of the Hills Shire Council and property developers in the region</a:t>
            </a:r>
          </a:p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2A1719-9B00-0FC1-DDDE-A0BF8A9B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8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7161" y="3247097"/>
            <a:ext cx="2808312" cy="1104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E0449-C97B-CF5D-6B3E-41EA7A4E9E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7230086" y="1487794"/>
            <a:ext cx="2896710" cy="5252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29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37F4EC-98A1-FD59-9A1C-43E59F763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2"/>
          <a:stretch/>
        </p:blipFill>
        <p:spPr>
          <a:xfrm>
            <a:off x="8312217" y="701470"/>
            <a:ext cx="2860735" cy="32748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855339-6FFD-901B-C640-6ED53680ED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283"/>
          <a:stretch/>
        </p:blipFill>
        <p:spPr>
          <a:xfrm>
            <a:off x="7945562" y="4953673"/>
            <a:ext cx="3512426" cy="180185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9D385F-E005-82EE-DB9A-B1BC7DEDDF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945"/>
          <a:stretch/>
        </p:blipFill>
        <p:spPr>
          <a:xfrm>
            <a:off x="7945562" y="4122561"/>
            <a:ext cx="3680107" cy="8059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3B6B41-2C2F-BBF9-2BE9-4971E2F55DD4}"/>
              </a:ext>
            </a:extLst>
          </p:cNvPr>
          <p:cNvSpPr txBox="1"/>
          <p:nvPr/>
        </p:nvSpPr>
        <p:spPr>
          <a:xfrm>
            <a:off x="8989254" y="185876"/>
            <a:ext cx="159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UK Parliament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51218-25E7-5535-CE92-40FF26CF4958}"/>
              </a:ext>
            </a:extLst>
          </p:cNvPr>
          <p:cNvSpPr txBox="1"/>
          <p:nvPr/>
        </p:nvSpPr>
        <p:spPr>
          <a:xfrm>
            <a:off x="4015215" y="1716951"/>
            <a:ext cx="22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Australian Parliament</a:t>
            </a:r>
          </a:p>
        </p:txBody>
      </p:sp>
      <p:pic>
        <p:nvPicPr>
          <p:cNvPr id="2" name="Picture 2" descr="Parliamentary Privileges ACT">
            <a:extLst>
              <a:ext uri="{FF2B5EF4-FFF2-40B4-BE49-F238E27FC236}">
                <a16:creationId xmlns:a16="http://schemas.microsoft.com/office/drawing/2014/main" id="{C01BD9EC-AF6C-8118-CA62-FECB6DBB7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866" y="2353564"/>
            <a:ext cx="3308045" cy="220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AB8418-EBA4-46E4-B789-48E1920DE70F}"/>
              </a:ext>
            </a:extLst>
          </p:cNvPr>
          <p:cNvSpPr txBox="1"/>
          <p:nvPr/>
        </p:nvSpPr>
        <p:spPr>
          <a:xfrm>
            <a:off x="3087216" y="1152518"/>
            <a:ext cx="8721969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AU" sz="2400" i="1" dirty="0"/>
              <a:t>‘This has been an extraordinary inquiry – not so much for the information that has come to light – but for the gaping hole in evidence left by key witnesses who have gone to great lengths to avoid scrutiny. </a:t>
            </a:r>
          </a:p>
          <a:p>
            <a:pPr algn="just"/>
            <a:r>
              <a:rPr lang="en-AU" sz="2400" i="1" dirty="0"/>
              <a:t>… To address these difficulties better in the future, the committee has recommended that the Legislative Council refer an inquiry into the Parliamentary Evidence Act 1901 to the Privileges Committee, with a view to identifying amendments to ensure it is fit for purpose and modernised, including in relation to the summonsing of witnesses.’  </a:t>
            </a:r>
          </a:p>
          <a:p>
            <a:pPr algn="just"/>
            <a:endParaRPr lang="en-AU" sz="1000" i="1" dirty="0"/>
          </a:p>
          <a:p>
            <a:pPr algn="just"/>
            <a:endParaRPr lang="en-AU" sz="1000" i="1" dirty="0"/>
          </a:p>
          <a:p>
            <a:pPr algn="just"/>
            <a:endParaRPr lang="en-AU" sz="1000" i="1" dirty="0"/>
          </a:p>
          <a:p>
            <a:pPr algn="just"/>
            <a:endParaRPr lang="en-AU" sz="1000" i="1" dirty="0"/>
          </a:p>
          <a:p>
            <a:pPr algn="just"/>
            <a:endParaRPr lang="en-AU" sz="1000" i="1" dirty="0"/>
          </a:p>
          <a:p>
            <a:pPr lvl="7" algn="just"/>
            <a:r>
              <a:rPr lang="en-AU" sz="2200" dirty="0"/>
              <a:t>Ms Sue Higginson MLC</a:t>
            </a:r>
          </a:p>
          <a:p>
            <a:pPr lvl="7" algn="just"/>
            <a:r>
              <a:rPr lang="en-AU" sz="2200" dirty="0"/>
              <a:t>Committee Chair – Portfolio Committee No. 7</a:t>
            </a:r>
          </a:p>
          <a:p>
            <a:pPr algn="ctr"/>
            <a:endParaRPr lang="en-AU" sz="18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7328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174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Candara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OLoan</dc:creator>
  <cp:lastModifiedBy>Hippolyte, Denis</cp:lastModifiedBy>
  <cp:revision>10</cp:revision>
  <dcterms:created xsi:type="dcterms:W3CDTF">2023-09-17T08:17:00Z</dcterms:created>
  <dcterms:modified xsi:type="dcterms:W3CDTF">2023-10-04T05:20:50Z</dcterms:modified>
</cp:coreProperties>
</file>