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89" r:id="rId3"/>
    <p:sldId id="287" r:id="rId4"/>
    <p:sldId id="298" r:id="rId5"/>
    <p:sldId id="283" r:id="rId6"/>
    <p:sldId id="284" r:id="rId7"/>
    <p:sldId id="291" r:id="rId8"/>
    <p:sldId id="292" r:id="rId9"/>
    <p:sldId id="294" r:id="rId10"/>
    <p:sldId id="293" r:id="rId11"/>
    <p:sldId id="295" r:id="rId12"/>
    <p:sldId id="285" r:id="rId13"/>
    <p:sldId id="290"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182A2F-BCA3-421F-937D-D33956B9EB99}">
          <p14:sldIdLst>
            <p14:sldId id="267"/>
            <p14:sldId id="289"/>
            <p14:sldId id="287"/>
            <p14:sldId id="298"/>
            <p14:sldId id="283"/>
            <p14:sldId id="284"/>
            <p14:sldId id="291"/>
            <p14:sldId id="292"/>
            <p14:sldId id="294"/>
            <p14:sldId id="293"/>
            <p14:sldId id="295"/>
            <p14:sldId id="285"/>
            <p14:sldId id="290"/>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7850F65-4055-42B3-9C8A-21AEC6E5DA0B}"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429463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7850F65-4055-42B3-9C8A-21AEC6E5DA0B}"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314537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7850F65-4055-42B3-9C8A-21AEC6E5DA0B}"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321256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7850F65-4055-42B3-9C8A-21AEC6E5DA0B}"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186055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50F65-4055-42B3-9C8A-21AEC6E5DA0B}" type="datetimeFigureOut">
              <a:rPr lang="en-NZ" smtClean="0"/>
              <a:t>15/09/2023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11043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7850F65-4055-42B3-9C8A-21AEC6E5DA0B}"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193732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7850F65-4055-42B3-9C8A-21AEC6E5DA0B}" type="datetimeFigureOut">
              <a:rPr lang="en-NZ" smtClean="0"/>
              <a:t>15/09/2023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318476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7850F65-4055-42B3-9C8A-21AEC6E5DA0B}" type="datetimeFigureOut">
              <a:rPr lang="en-NZ" smtClean="0"/>
              <a:t>15/09/2023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39324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50F65-4055-42B3-9C8A-21AEC6E5DA0B}" type="datetimeFigureOut">
              <a:rPr lang="en-NZ" smtClean="0"/>
              <a:t>15/09/2023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202286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50F65-4055-42B3-9C8A-21AEC6E5DA0B}"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233358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50F65-4055-42B3-9C8A-21AEC6E5DA0B}" type="datetimeFigureOut">
              <a:rPr lang="en-NZ" smtClean="0"/>
              <a:t>15/09/2023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6E8CF2-B33D-439E-BD79-8FA90F2166B2}" type="slidenum">
              <a:rPr lang="en-NZ" smtClean="0"/>
              <a:t>‹#›</a:t>
            </a:fld>
            <a:endParaRPr lang="en-NZ"/>
          </a:p>
        </p:txBody>
      </p:sp>
    </p:spTree>
    <p:extLst>
      <p:ext uri="{BB962C8B-B14F-4D97-AF65-F5344CB8AC3E}">
        <p14:creationId xmlns:p14="http://schemas.microsoft.com/office/powerpoint/2010/main" val="279889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99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50F65-4055-42B3-9C8A-21AEC6E5DA0B}" type="datetimeFigureOut">
              <a:rPr lang="en-NZ" smtClean="0"/>
              <a:t>15/09/2023</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8CF2-B33D-439E-BD79-8FA90F2166B2}" type="slidenum">
              <a:rPr lang="en-NZ" smtClean="0"/>
              <a:t>‹#›</a:t>
            </a:fld>
            <a:endParaRPr lang="en-NZ"/>
          </a:p>
        </p:txBody>
      </p:sp>
    </p:spTree>
    <p:extLst>
      <p:ext uri="{BB962C8B-B14F-4D97-AF65-F5344CB8AC3E}">
        <p14:creationId xmlns:p14="http://schemas.microsoft.com/office/powerpoint/2010/main" val="65092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457199"/>
            <a:ext cx="4842933" cy="3234267"/>
          </a:xfrm>
        </p:spPr>
        <p:txBody>
          <a:bodyPr>
            <a:normAutofit fontScale="90000"/>
          </a:bodyPr>
          <a:lstStyle/>
          <a:p>
            <a:pPr algn="ctr"/>
            <a:r>
              <a:rPr lang="en-NZ" sz="2700" b="1" dirty="0" smtClean="0"/>
              <a:t/>
            </a:r>
            <a:br>
              <a:rPr lang="en-NZ" sz="2700" b="1" dirty="0" smtClean="0"/>
            </a:br>
            <a:r>
              <a:rPr lang="en-NZ" b="1" dirty="0" smtClean="0"/>
              <a:t/>
            </a:r>
            <a:br>
              <a:rPr lang="en-NZ" b="1" dirty="0" smtClean="0"/>
            </a:br>
            <a:r>
              <a:rPr lang="en-NZ" sz="5400" b="1" dirty="0"/>
              <a:t>Curating the record of free speech in Parliament</a:t>
            </a:r>
            <a:endParaRPr lang="en-NZ" sz="5400"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482" r="5482"/>
          <a:stretch>
            <a:fillRect/>
          </a:stretch>
        </p:blipFill>
        <p:spPr>
          <a:xfrm>
            <a:off x="5335588" y="1427692"/>
            <a:ext cx="6172200" cy="4873625"/>
          </a:xfrm>
        </p:spPr>
      </p:pic>
      <p:sp>
        <p:nvSpPr>
          <p:cNvPr id="5" name="Subtitle 4"/>
          <p:cNvSpPr>
            <a:spLocks noGrp="1"/>
          </p:cNvSpPr>
          <p:nvPr>
            <p:ph type="body" sz="half" idx="2"/>
          </p:nvPr>
        </p:nvSpPr>
        <p:spPr>
          <a:xfrm>
            <a:off x="839788" y="4064000"/>
            <a:ext cx="3932237" cy="1804988"/>
          </a:xfrm>
        </p:spPr>
        <p:txBody>
          <a:bodyPr>
            <a:normAutofit/>
          </a:bodyPr>
          <a:lstStyle/>
          <a:p>
            <a:pPr algn="ctr"/>
            <a:endParaRPr lang="en-NZ" sz="2400" dirty="0" smtClean="0"/>
          </a:p>
          <a:p>
            <a:pPr algn="ctr"/>
            <a:r>
              <a:rPr lang="en-NZ" sz="2400" dirty="0" smtClean="0"/>
              <a:t>Cecilia Edwards</a:t>
            </a:r>
          </a:p>
          <a:p>
            <a:pPr algn="ctr"/>
            <a:r>
              <a:rPr lang="en-NZ" sz="2400" dirty="0" smtClean="0"/>
              <a:t>Hansard Editor, NZ</a:t>
            </a:r>
          </a:p>
          <a:p>
            <a:pPr algn="ctr"/>
            <a:r>
              <a:rPr lang="en-NZ" sz="2400" dirty="0" smtClean="0"/>
              <a:t>PhD candidate, VUW</a:t>
            </a:r>
            <a:endParaRPr lang="en-NZ" sz="2400" dirty="0"/>
          </a:p>
        </p:txBody>
      </p:sp>
    </p:spTree>
    <p:extLst>
      <p:ext uri="{BB962C8B-B14F-4D97-AF65-F5344CB8AC3E}">
        <p14:creationId xmlns:p14="http://schemas.microsoft.com/office/powerpoint/2010/main" val="119026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3600" b="1" dirty="0" smtClean="0"/>
              <a:t>Constraints </a:t>
            </a:r>
            <a:r>
              <a:rPr lang="en-NZ" sz="3600" b="1" dirty="0"/>
              <a:t>on accuracy</a:t>
            </a:r>
          </a:p>
        </p:txBody>
      </p:sp>
      <p:sp>
        <p:nvSpPr>
          <p:cNvPr id="3" name="Text Placeholder 2"/>
          <p:cNvSpPr>
            <a:spLocks noGrp="1"/>
          </p:cNvSpPr>
          <p:nvPr>
            <p:ph type="body" idx="1"/>
          </p:nvPr>
        </p:nvSpPr>
        <p:spPr>
          <a:xfrm>
            <a:off x="670475" y="1278732"/>
            <a:ext cx="5157787" cy="823912"/>
          </a:xfrm>
        </p:spPr>
        <p:txBody>
          <a:bodyPr/>
          <a:lstStyle/>
          <a:p>
            <a:endParaRPr lang="en-NZ" dirty="0"/>
          </a:p>
        </p:txBody>
      </p:sp>
      <p:sp>
        <p:nvSpPr>
          <p:cNvPr id="5" name="Text Placeholder 4"/>
          <p:cNvSpPr>
            <a:spLocks noGrp="1"/>
          </p:cNvSpPr>
          <p:nvPr>
            <p:ph type="body" sz="quarter" idx="3"/>
          </p:nvPr>
        </p:nvSpPr>
        <p:spPr/>
        <p:txBody>
          <a:bodyPr/>
          <a:lstStyle/>
          <a:p>
            <a:endParaRPr lang="en-NZ"/>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30729" y="1429291"/>
            <a:ext cx="6037277" cy="4347008"/>
          </a:xfrm>
        </p:spPr>
      </p:pic>
      <p:pic>
        <p:nvPicPr>
          <p:cNvPr id="12"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135923" y="1681163"/>
            <a:ext cx="4292834" cy="47603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5595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Chief Reporter takes on Speaker</a:t>
            </a:r>
            <a:endParaRPr lang="en-NZ" dirty="0"/>
          </a:p>
        </p:txBody>
      </p:sp>
      <p:sp>
        <p:nvSpPr>
          <p:cNvPr id="3" name="Text Placeholder 2"/>
          <p:cNvSpPr>
            <a:spLocks noGrp="1"/>
          </p:cNvSpPr>
          <p:nvPr>
            <p:ph type="body" idx="1"/>
          </p:nvPr>
        </p:nvSpPr>
        <p:spPr/>
        <p:txBody>
          <a:bodyPr/>
          <a:lstStyle/>
          <a:p>
            <a:r>
              <a:rPr lang="en-NZ" dirty="0" smtClean="0"/>
              <a:t>Speaker Henry Willis</a:t>
            </a:r>
          </a:p>
        </p:txBody>
      </p:sp>
      <p:sp>
        <p:nvSpPr>
          <p:cNvPr id="5" name="Text Placeholder 4"/>
          <p:cNvSpPr>
            <a:spLocks noGrp="1"/>
          </p:cNvSpPr>
          <p:nvPr>
            <p:ph type="body" sz="quarter" idx="3"/>
          </p:nvPr>
        </p:nvSpPr>
        <p:spPr/>
        <p:txBody>
          <a:bodyPr/>
          <a:lstStyle/>
          <a:p>
            <a:r>
              <a:rPr lang="en-NZ" dirty="0" smtClean="0"/>
              <a:t>Chief Reporter Charles Robinson</a:t>
            </a:r>
            <a:endParaRPr lang="en-NZ" dirty="0"/>
          </a:p>
        </p:txBody>
      </p:sp>
      <p:pic>
        <p:nvPicPr>
          <p:cNvPr id="9" name="Content Placeholder 8"/>
          <p:cNvPicPr>
            <a:picLocks noGrp="1" noChangeAspect="1"/>
          </p:cNvPicPr>
          <p:nvPr>
            <p:ph sz="quarter" idx="4"/>
          </p:nvPr>
        </p:nvPicPr>
        <p:blipFill>
          <a:blip r:embed="rId2"/>
          <a:stretch>
            <a:fillRect/>
          </a:stretch>
        </p:blipFill>
        <p:spPr>
          <a:xfrm>
            <a:off x="4060229" y="2644249"/>
            <a:ext cx="4223942" cy="1609880"/>
          </a:xfrm>
          <a:prstGeom prst="rect">
            <a:avLst/>
          </a:prstGeom>
        </p:spPr>
      </p:pic>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14189"/>
            <a:ext cx="2737319" cy="4151601"/>
          </a:xfrm>
        </p:spPr>
      </p:pic>
      <p:pic>
        <p:nvPicPr>
          <p:cNvPr id="10" name="Picture 9"/>
          <p:cNvPicPr>
            <a:picLocks noChangeAspect="1"/>
          </p:cNvPicPr>
          <p:nvPr/>
        </p:nvPicPr>
        <p:blipFill>
          <a:blip r:embed="rId4"/>
          <a:stretch>
            <a:fillRect/>
          </a:stretch>
        </p:blipFill>
        <p:spPr>
          <a:xfrm>
            <a:off x="4017370" y="4508365"/>
            <a:ext cx="2790825" cy="2257425"/>
          </a:xfrm>
          <a:prstGeom prst="rect">
            <a:avLst/>
          </a:prstGeom>
        </p:spPr>
      </p:pic>
      <p:pic>
        <p:nvPicPr>
          <p:cNvPr id="11" name="Picture 10"/>
          <p:cNvPicPr>
            <a:picLocks noChangeAspect="1"/>
          </p:cNvPicPr>
          <p:nvPr/>
        </p:nvPicPr>
        <p:blipFill>
          <a:blip r:embed="rId5"/>
          <a:stretch>
            <a:fillRect/>
          </a:stretch>
        </p:blipFill>
        <p:spPr>
          <a:xfrm>
            <a:off x="7600724" y="4508364"/>
            <a:ext cx="4254378" cy="2257425"/>
          </a:xfrm>
          <a:prstGeom prst="rect">
            <a:avLst/>
          </a:prstGeom>
        </p:spPr>
      </p:pic>
    </p:spTree>
    <p:extLst>
      <p:ext uri="{BB962C8B-B14F-4D97-AF65-F5344CB8AC3E}">
        <p14:creationId xmlns:p14="http://schemas.microsoft.com/office/powerpoint/2010/main" val="1578882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Members’ correction process</a:t>
            </a:r>
            <a:endParaRPr lang="en-NZ" b="1" dirty="0"/>
          </a:p>
        </p:txBody>
      </p:sp>
      <p:pic>
        <p:nvPicPr>
          <p:cNvPr id="1026" name="Picture 2" descr="https://www.parliament.nz/media/4127/hansard-150-memorabilia-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652863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571209" y="76184"/>
            <a:ext cx="4476750" cy="6705600"/>
          </a:xfrm>
          <a:prstGeom prst="rect">
            <a:avLst/>
          </a:prstGeom>
        </p:spPr>
      </p:pic>
    </p:spTree>
    <p:extLst>
      <p:ext uri="{BB962C8B-B14F-4D97-AF65-F5344CB8AC3E}">
        <p14:creationId xmlns:p14="http://schemas.microsoft.com/office/powerpoint/2010/main" val="4454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400" b="1" dirty="0"/>
              <a:t>Debates not reported</a:t>
            </a:r>
            <a:endParaRPr lang="en-NZ" sz="4400" b="1" dirty="0"/>
          </a:p>
        </p:txBody>
      </p:sp>
      <p:pic>
        <p:nvPicPr>
          <p:cNvPr id="6" name="Picture Placeholder 5"/>
          <p:cNvPicPr>
            <a:picLocks noGrp="1" noChangeAspect="1"/>
          </p:cNvPicPr>
          <p:nvPr>
            <p:ph type="pic" idx="1"/>
          </p:nvPr>
        </p:nvPicPr>
        <p:blipFill>
          <a:blip r:embed="rId2"/>
          <a:srcRect l="6277" r="6277"/>
          <a:stretch>
            <a:fillRect/>
          </a:stretch>
        </p:blipFill>
        <p:spPr>
          <a:prstGeom prst="rect">
            <a:avLst/>
          </a:prstGeom>
        </p:spPr>
      </p:pic>
      <p:pic>
        <p:nvPicPr>
          <p:cNvPr id="7" name="Picture 6"/>
          <p:cNvPicPr>
            <a:picLocks noChangeAspect="1"/>
          </p:cNvPicPr>
          <p:nvPr/>
        </p:nvPicPr>
        <p:blipFill>
          <a:blip r:embed="rId3"/>
          <a:stretch>
            <a:fillRect/>
          </a:stretch>
        </p:blipFill>
        <p:spPr>
          <a:xfrm>
            <a:off x="705643" y="2057400"/>
            <a:ext cx="4200525" cy="3803650"/>
          </a:xfrm>
          <a:prstGeom prst="rect">
            <a:avLst/>
          </a:prstGeom>
        </p:spPr>
      </p:pic>
      <p:sp>
        <p:nvSpPr>
          <p:cNvPr id="5" name="AutoShape 2" descr="Wood engraving of women sitting in the Ladies' Gallery, Parliament House, Wellington"/>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Tree>
    <p:extLst>
      <p:ext uri="{BB962C8B-B14F-4D97-AF65-F5344CB8AC3E}">
        <p14:creationId xmlns:p14="http://schemas.microsoft.com/office/powerpoint/2010/main" val="4110451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Conclusion</a:t>
            </a:r>
            <a:endParaRPr lang="en-NZ" b="1" dirty="0"/>
          </a:p>
        </p:txBody>
      </p:sp>
      <p:sp>
        <p:nvSpPr>
          <p:cNvPr id="3" name="Content Placeholder 2"/>
          <p:cNvSpPr>
            <a:spLocks noGrp="1"/>
          </p:cNvSpPr>
          <p:nvPr>
            <p:ph sz="half" idx="1"/>
          </p:nvPr>
        </p:nvSpPr>
        <p:spPr>
          <a:xfrm>
            <a:off x="597159" y="1825625"/>
            <a:ext cx="5422641" cy="435133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endParaRPr lang="en-NZ" dirty="0" smtClean="0"/>
          </a:p>
          <a:p>
            <a:r>
              <a:rPr lang="en-NZ" dirty="0" smtClean="0"/>
              <a:t>Importance </a:t>
            </a:r>
            <a:r>
              <a:rPr lang="en-NZ" dirty="0" smtClean="0"/>
              <a:t>of </a:t>
            </a:r>
            <a:r>
              <a:rPr lang="en-NZ" dirty="0" smtClean="0"/>
              <a:t>impartiality.</a:t>
            </a:r>
          </a:p>
          <a:p>
            <a:pPr marL="0" indent="0">
              <a:buNone/>
            </a:pPr>
            <a:endParaRPr lang="en-NZ" dirty="0" smtClean="0"/>
          </a:p>
          <a:p>
            <a:r>
              <a:rPr lang="en-NZ" dirty="0" smtClean="0"/>
              <a:t>Newer t</a:t>
            </a:r>
            <a:r>
              <a:rPr lang="en-NZ" dirty="0" smtClean="0"/>
              <a:t>echnologies enable </a:t>
            </a:r>
            <a:r>
              <a:rPr lang="en-NZ" dirty="0" smtClean="0"/>
              <a:t>greater </a:t>
            </a:r>
            <a:r>
              <a:rPr lang="en-NZ" dirty="0" smtClean="0"/>
              <a:t>accuracy, faster production, more accessibility.</a:t>
            </a:r>
            <a:endParaRPr lang="en-NZ" dirty="0" smtClean="0"/>
          </a:p>
          <a:p>
            <a:endParaRPr lang="en-NZ" dirty="0" smtClean="0"/>
          </a:p>
          <a:p>
            <a:r>
              <a:rPr lang="en-NZ" dirty="0" smtClean="0"/>
              <a:t>The c</a:t>
            </a:r>
            <a:r>
              <a:rPr lang="en-NZ" dirty="0" smtClean="0"/>
              <a:t>hallenges in providing for multiple languages.</a:t>
            </a:r>
            <a:endParaRPr lang="en-NZ" dirty="0" smtClean="0"/>
          </a:p>
          <a:p>
            <a:endParaRPr lang="en-NZ" dirty="0" smtClean="0"/>
          </a:p>
          <a:p>
            <a:r>
              <a:rPr lang="en-NZ" dirty="0" smtClean="0"/>
              <a:t>Hansard serves a future readership.</a:t>
            </a:r>
            <a:endParaRPr lang="en-NZ" dirty="0"/>
          </a:p>
        </p:txBody>
      </p:sp>
      <p:sp>
        <p:nvSpPr>
          <p:cNvPr id="4" name="Content Placeholder 3"/>
          <p:cNvSpPr>
            <a:spLocks noGrp="1"/>
          </p:cNvSpPr>
          <p:nvPr>
            <p:ph sz="half" idx="2"/>
          </p:nvPr>
        </p:nvSpPr>
        <p:spPr/>
        <p:txBody>
          <a:bodyPr/>
          <a:lstStyle/>
          <a:p>
            <a:endParaRPr lang="en-NZ"/>
          </a:p>
        </p:txBody>
      </p:sp>
      <p:pic>
        <p:nvPicPr>
          <p:cNvPr id="6" name="Picture 5"/>
          <p:cNvPicPr>
            <a:picLocks noChangeAspect="1"/>
          </p:cNvPicPr>
          <p:nvPr/>
        </p:nvPicPr>
        <p:blipFill>
          <a:blip r:embed="rId2"/>
          <a:stretch>
            <a:fillRect/>
          </a:stretch>
        </p:blipFill>
        <p:spPr>
          <a:xfrm>
            <a:off x="6019800" y="1825625"/>
            <a:ext cx="5648325" cy="4351338"/>
          </a:xfrm>
          <a:prstGeom prst="rect">
            <a:avLst/>
          </a:prstGeom>
        </p:spPr>
      </p:pic>
    </p:spTree>
    <p:extLst>
      <p:ext uri="{BB962C8B-B14F-4D97-AF65-F5344CB8AC3E}">
        <p14:creationId xmlns:p14="http://schemas.microsoft.com/office/powerpoint/2010/main" val="3613753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9" y="666426"/>
            <a:ext cx="10702871" cy="4928461"/>
          </a:xfrm>
        </p:spPr>
        <p:style>
          <a:lnRef idx="2">
            <a:schemeClr val="dk1"/>
          </a:lnRef>
          <a:fillRef idx="1">
            <a:schemeClr val="lt1"/>
          </a:fillRef>
          <a:effectRef idx="0">
            <a:schemeClr val="dk1"/>
          </a:effectRef>
          <a:fontRef idx="minor">
            <a:schemeClr val="dk1"/>
          </a:fontRef>
        </p:style>
        <p:txBody>
          <a:bodyPr>
            <a:normAutofit fontScale="90000"/>
          </a:bodyPr>
          <a:lstStyle/>
          <a:p>
            <a:r>
              <a:rPr lang="en-NZ" sz="3100" dirty="0" smtClean="0"/>
              <a:t/>
            </a:r>
            <a:br>
              <a:rPr lang="en-NZ" sz="3100" dirty="0" smtClean="0"/>
            </a:br>
            <a:r>
              <a:rPr lang="en-NZ" sz="3100" dirty="0" smtClean="0"/>
              <a:t>“… </a:t>
            </a:r>
            <a:r>
              <a:rPr lang="en-NZ" sz="3100" dirty="0"/>
              <a:t>if a political speech is made and nobody witnesses it, does it make a sound</a:t>
            </a:r>
            <a:r>
              <a:rPr lang="en-NZ" sz="3100" dirty="0" smtClean="0"/>
              <a:t>?” (Georgina </a:t>
            </a:r>
            <a:r>
              <a:rPr lang="en-NZ" sz="3100" dirty="0" err="1"/>
              <a:t>Stylianou</a:t>
            </a:r>
            <a:r>
              <a:rPr lang="en-NZ" sz="3100" dirty="0"/>
              <a:t>, </a:t>
            </a:r>
            <a:r>
              <a:rPr lang="en-NZ" sz="3100" i="1" dirty="0" smtClean="0"/>
              <a:t>The </a:t>
            </a:r>
            <a:r>
              <a:rPr lang="en-NZ" sz="3100" i="1" dirty="0"/>
              <a:t>Post</a:t>
            </a:r>
            <a:r>
              <a:rPr lang="en-NZ" sz="3100" dirty="0"/>
              <a:t>, 10 July </a:t>
            </a:r>
            <a:r>
              <a:rPr lang="en-NZ" sz="3100" dirty="0" smtClean="0"/>
              <a:t>2023)</a:t>
            </a:r>
            <a:br>
              <a:rPr lang="en-NZ" sz="3100" dirty="0" smtClean="0"/>
            </a:br>
            <a:r>
              <a:rPr lang="en-NZ" sz="3100" dirty="0"/>
              <a:t/>
            </a:r>
            <a:br>
              <a:rPr lang="en-NZ" sz="3100" dirty="0"/>
            </a:br>
            <a:r>
              <a:rPr lang="en-NZ" sz="3100" dirty="0"/>
              <a:t>“Simply allowing any member to express themselves freely in the parliament is of limited utility if their words are only ever heard by those few people able to attend the parliamentary sittings</a:t>
            </a:r>
            <a:r>
              <a:rPr lang="en-NZ" sz="3100" dirty="0" smtClean="0"/>
              <a:t>.” (Anthony </a:t>
            </a:r>
            <a:r>
              <a:rPr lang="en-NZ" sz="3100" dirty="0" err="1"/>
              <a:t>Marinac</a:t>
            </a:r>
            <a:r>
              <a:rPr lang="en-NZ" sz="3100" dirty="0"/>
              <a:t>, </a:t>
            </a:r>
            <a:r>
              <a:rPr lang="en-NZ" sz="3100" i="1" dirty="0" smtClean="0"/>
              <a:t>ON </a:t>
            </a:r>
            <a:r>
              <a:rPr lang="en-NZ" sz="3100" i="1" dirty="0"/>
              <a:t>LINE opinion – Australia’s e-journal of social and political debate</a:t>
            </a:r>
            <a:r>
              <a:rPr lang="en-NZ" sz="3100" dirty="0"/>
              <a:t>, 18 September </a:t>
            </a:r>
            <a:r>
              <a:rPr lang="en-NZ" sz="3100" dirty="0" smtClean="0"/>
              <a:t>2006)</a:t>
            </a:r>
            <a:br>
              <a:rPr lang="en-NZ" sz="3100" dirty="0" smtClean="0"/>
            </a:br>
            <a:r>
              <a:rPr lang="en-NZ" sz="3100" dirty="0"/>
              <a:t/>
            </a:r>
            <a:br>
              <a:rPr lang="en-NZ" sz="3100" dirty="0"/>
            </a:br>
            <a:r>
              <a:rPr lang="en-NZ" sz="3100" b="1" dirty="0" smtClean="0"/>
              <a:t>Hansard principles</a:t>
            </a:r>
            <a:r>
              <a:rPr lang="en-NZ" sz="3100" b="1" dirty="0"/>
              <a:t>: impartiality, accuracy, timeliness, readability, and accessibility </a:t>
            </a:r>
            <a:r>
              <a:rPr lang="en-NZ" dirty="0"/>
              <a:t/>
            </a:r>
            <a:br>
              <a:rPr lang="en-NZ" dirty="0"/>
            </a:br>
            <a:endParaRPr lang="en-NZ" dirty="0"/>
          </a:p>
        </p:txBody>
      </p:sp>
      <p:sp>
        <p:nvSpPr>
          <p:cNvPr id="3" name="Content Placeholder 2"/>
          <p:cNvSpPr>
            <a:spLocks noGrp="1"/>
          </p:cNvSpPr>
          <p:nvPr>
            <p:ph sz="half" idx="1"/>
          </p:nvPr>
        </p:nvSpPr>
        <p:spPr>
          <a:xfrm>
            <a:off x="1718374" y="5815280"/>
            <a:ext cx="4283990" cy="892041"/>
          </a:xfrm>
        </p:spPr>
        <p:txBody>
          <a:bodyPr>
            <a:normAutofit fontScale="92500" lnSpcReduction="20000"/>
          </a:bodyPr>
          <a:lstStyle/>
          <a:p>
            <a:endParaRPr lang="en-NZ" dirty="0"/>
          </a:p>
        </p:txBody>
      </p:sp>
      <p:sp>
        <p:nvSpPr>
          <p:cNvPr id="4" name="Content Placeholder 3"/>
          <p:cNvSpPr>
            <a:spLocks noGrp="1"/>
          </p:cNvSpPr>
          <p:nvPr>
            <p:ph sz="half" idx="2"/>
          </p:nvPr>
        </p:nvSpPr>
        <p:spPr>
          <a:xfrm>
            <a:off x="6276814" y="6028841"/>
            <a:ext cx="4587498" cy="378794"/>
          </a:xfrm>
        </p:spPr>
        <p:txBody>
          <a:bodyPr>
            <a:normAutofit fontScale="92500" lnSpcReduction="20000"/>
          </a:bodyPr>
          <a:lstStyle/>
          <a:p>
            <a:endParaRPr lang="en-NZ" dirty="0"/>
          </a:p>
        </p:txBody>
      </p:sp>
    </p:spTree>
    <p:extLst>
      <p:ext uri="{BB962C8B-B14F-4D97-AF65-F5344CB8AC3E}">
        <p14:creationId xmlns:p14="http://schemas.microsoft.com/office/powerpoint/2010/main" val="163690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Overview</a:t>
            </a:r>
            <a:endParaRPr lang="en-NZ" b="1"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endParaRPr lang="en-NZ" dirty="0" smtClean="0"/>
          </a:p>
          <a:p>
            <a:r>
              <a:rPr lang="en-NZ" dirty="0" smtClean="0"/>
              <a:t>A curated report</a:t>
            </a:r>
          </a:p>
          <a:p>
            <a:endParaRPr lang="en-NZ" dirty="0" smtClean="0"/>
          </a:p>
          <a:p>
            <a:r>
              <a:rPr lang="en-NZ" dirty="0" smtClean="0"/>
              <a:t>Importance of impartiality</a:t>
            </a:r>
            <a:endParaRPr lang="en-NZ" dirty="0"/>
          </a:p>
          <a:p>
            <a:pPr marL="0" indent="0">
              <a:buNone/>
            </a:pPr>
            <a:endParaRPr lang="en-NZ" dirty="0" smtClean="0"/>
          </a:p>
          <a:p>
            <a:r>
              <a:rPr lang="en-NZ" dirty="0" smtClean="0"/>
              <a:t>Constraints </a:t>
            </a:r>
            <a:r>
              <a:rPr lang="en-NZ" dirty="0" smtClean="0"/>
              <a:t>on accuracy</a:t>
            </a:r>
          </a:p>
          <a:p>
            <a:endParaRPr lang="en-NZ" dirty="0" smtClean="0"/>
          </a:p>
          <a:p>
            <a:r>
              <a:rPr lang="en-NZ" dirty="0" smtClean="0"/>
              <a:t>Members’ correction process</a:t>
            </a:r>
          </a:p>
          <a:p>
            <a:endParaRPr lang="en-NZ" dirty="0" smtClean="0"/>
          </a:p>
          <a:p>
            <a:r>
              <a:rPr lang="en-NZ" dirty="0" smtClean="0"/>
              <a:t>Debates not reported</a:t>
            </a:r>
            <a:endParaRPr lang="en-NZ"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2957" y="1825625"/>
            <a:ext cx="5978607" cy="4351337"/>
          </a:xfrm>
        </p:spPr>
      </p:pic>
    </p:spTree>
    <p:extLst>
      <p:ext uri="{BB962C8B-B14F-4D97-AF65-F5344CB8AC3E}">
        <p14:creationId xmlns:p14="http://schemas.microsoft.com/office/powerpoint/2010/main" val="3762388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Impartiality</a:t>
            </a:r>
            <a:endParaRPr lang="en-NZ" dirty="0"/>
          </a:p>
        </p:txBody>
      </p:sp>
      <p:sp>
        <p:nvSpPr>
          <p:cNvPr id="3" name="Text Placeholder 2"/>
          <p:cNvSpPr>
            <a:spLocks noGrp="1"/>
          </p:cNvSpPr>
          <p:nvPr>
            <p:ph type="body" idx="1"/>
          </p:nvPr>
        </p:nvSpPr>
        <p:spPr/>
        <p:txBody>
          <a:bodyPr/>
          <a:lstStyle/>
          <a:p>
            <a:endParaRPr lang="en-NZ"/>
          </a:p>
        </p:txBody>
      </p:sp>
      <p:pic>
        <p:nvPicPr>
          <p:cNvPr id="7" name="Content Placeholder 6"/>
          <p:cNvPicPr>
            <a:picLocks noGrp="1" noChangeAspect="1"/>
          </p:cNvPicPr>
          <p:nvPr>
            <p:ph sz="half" idx="2"/>
          </p:nvPr>
        </p:nvPicPr>
        <p:blipFill>
          <a:blip r:embed="rId2"/>
          <a:stretch>
            <a:fillRect/>
          </a:stretch>
        </p:blipFill>
        <p:spPr>
          <a:xfrm>
            <a:off x="3176" y="129021"/>
            <a:ext cx="4391025" cy="3323432"/>
          </a:xfrm>
          <a:prstGeom prst="rect">
            <a:avLst/>
          </a:prstGeom>
        </p:spPr>
      </p:pic>
      <p:sp>
        <p:nvSpPr>
          <p:cNvPr id="5" name="Text Placeholder 4"/>
          <p:cNvSpPr>
            <a:spLocks noGrp="1"/>
          </p:cNvSpPr>
          <p:nvPr>
            <p:ph type="body" sz="quarter" idx="3"/>
          </p:nvPr>
        </p:nvSpPr>
        <p:spPr/>
        <p:txBody>
          <a:bodyPr/>
          <a:lstStyle/>
          <a:p>
            <a:endParaRPr lang="en-NZ"/>
          </a:p>
        </p:txBody>
      </p:sp>
      <p:pic>
        <p:nvPicPr>
          <p:cNvPr id="8" name="Content Placeholder 7"/>
          <p:cNvPicPr>
            <a:picLocks noGrp="1" noChangeAspect="1"/>
          </p:cNvPicPr>
          <p:nvPr>
            <p:ph sz="quarter" idx="4"/>
          </p:nvPr>
        </p:nvPicPr>
        <p:blipFill>
          <a:blip r:embed="rId3"/>
          <a:stretch>
            <a:fillRect/>
          </a:stretch>
        </p:blipFill>
        <p:spPr>
          <a:xfrm>
            <a:off x="3176" y="3452453"/>
            <a:ext cx="4391891" cy="3327320"/>
          </a:xfrm>
          <a:prstGeom prst="rect">
            <a:avLst/>
          </a:prstGeom>
        </p:spPr>
      </p:pic>
      <p:pic>
        <p:nvPicPr>
          <p:cNvPr id="10" name="Picture 9"/>
          <p:cNvPicPr>
            <a:picLocks noChangeAspect="1"/>
          </p:cNvPicPr>
          <p:nvPr/>
        </p:nvPicPr>
        <p:blipFill>
          <a:blip r:embed="rId4"/>
          <a:stretch>
            <a:fillRect/>
          </a:stretch>
        </p:blipFill>
        <p:spPr>
          <a:xfrm>
            <a:off x="6172200" y="1690689"/>
            <a:ext cx="4337077" cy="5167312"/>
          </a:xfrm>
          <a:prstGeom prst="rect">
            <a:avLst/>
          </a:prstGeom>
        </p:spPr>
      </p:pic>
    </p:spTree>
    <p:extLst>
      <p:ext uri="{BB962C8B-B14F-4D97-AF65-F5344CB8AC3E}">
        <p14:creationId xmlns:p14="http://schemas.microsoft.com/office/powerpoint/2010/main" val="107778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Chief </a:t>
            </a:r>
            <a:r>
              <a:rPr lang="en-NZ" b="1" dirty="0" smtClean="0"/>
              <a:t>Reporter versus Premier</a:t>
            </a:r>
            <a:endParaRPr lang="en-NZ" b="1" dirty="0"/>
          </a:p>
        </p:txBody>
      </p:sp>
      <p:sp>
        <p:nvSpPr>
          <p:cNvPr id="8" name="Text Placeholder 7"/>
          <p:cNvSpPr>
            <a:spLocks noGrp="1"/>
          </p:cNvSpPr>
          <p:nvPr>
            <p:ph type="body" idx="1"/>
          </p:nvPr>
        </p:nvSpPr>
        <p:spPr/>
        <p:txBody>
          <a:bodyPr>
            <a:normAutofit/>
          </a:bodyPr>
          <a:lstStyle/>
          <a:p>
            <a:pPr algn="ctr"/>
            <a:r>
              <a:rPr lang="en-NZ" sz="2000" dirty="0" smtClean="0"/>
              <a:t>Premier Richard Seddon</a:t>
            </a:r>
            <a:endParaRPr lang="en-NZ" sz="2000" dirty="0"/>
          </a:p>
        </p:txBody>
      </p:sp>
      <p:sp>
        <p:nvSpPr>
          <p:cNvPr id="9" name="Text Placeholder 8"/>
          <p:cNvSpPr>
            <a:spLocks noGrp="1"/>
          </p:cNvSpPr>
          <p:nvPr>
            <p:ph type="body" sz="quarter" idx="3"/>
          </p:nvPr>
        </p:nvSpPr>
        <p:spPr/>
        <p:txBody>
          <a:bodyPr>
            <a:normAutofit/>
          </a:bodyPr>
          <a:lstStyle/>
          <a:p>
            <a:pPr algn="ctr"/>
            <a:r>
              <a:rPr lang="en-NZ" sz="2000" dirty="0" smtClean="0"/>
              <a:t>J. Grattan Grey   </a:t>
            </a:r>
            <a:endParaRPr lang="en-NZ" sz="2000" dirty="0"/>
          </a:p>
        </p:txBody>
      </p:sp>
      <p:pic>
        <p:nvPicPr>
          <p:cNvPr id="4" name="Picture 3"/>
          <p:cNvPicPr>
            <a:picLocks noChangeAspect="1"/>
          </p:cNvPicPr>
          <p:nvPr/>
        </p:nvPicPr>
        <p:blipFill>
          <a:blip r:embed="rId2"/>
          <a:stretch>
            <a:fillRect/>
          </a:stretch>
        </p:blipFill>
        <p:spPr>
          <a:xfrm>
            <a:off x="7391217" y="2505075"/>
            <a:ext cx="2836986" cy="4027408"/>
          </a:xfrm>
          <a:prstGeom prst="rect">
            <a:avLst/>
          </a:prstGeom>
        </p:spPr>
      </p:pic>
      <p:pic>
        <p:nvPicPr>
          <p:cNvPr id="1028" name="Picture 4" descr="https://upload.wikimedia.org/wikipedia/commons/thumb/a/a8/RichardSeddon1905.jpg/220px-RichardSeddon190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58804" y="2544625"/>
            <a:ext cx="2719754" cy="402771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4"/>
          </p:nvPr>
        </p:nvSpPr>
        <p:spPr/>
        <p:txBody>
          <a:bodyPr/>
          <a:lstStyle/>
          <a:p>
            <a:endParaRPr lang="en-NZ" dirty="0"/>
          </a:p>
        </p:txBody>
      </p:sp>
    </p:spTree>
    <p:extLst>
      <p:ext uri="{BB962C8B-B14F-4D97-AF65-F5344CB8AC3E}">
        <p14:creationId xmlns:p14="http://schemas.microsoft.com/office/powerpoint/2010/main" val="76095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NZ" sz="4400" b="1" dirty="0" smtClean="0"/>
              <a:t>Seddon’s  </a:t>
            </a:r>
            <a:r>
              <a:rPr lang="en-NZ" sz="4400" b="1" dirty="0"/>
              <a:t>statue </a:t>
            </a:r>
            <a:r>
              <a:rPr lang="en-NZ" sz="4400" b="1" dirty="0" smtClean="0"/>
              <a:t>2023, 2004 …</a:t>
            </a:r>
            <a:r>
              <a:rPr lang="en-NZ" sz="4400" b="1" dirty="0"/>
              <a:t/>
            </a:r>
            <a:br>
              <a:rPr lang="en-NZ" sz="4400" b="1" dirty="0"/>
            </a:br>
            <a:endParaRPr lang="en-NZ" sz="4400" b="1"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849" r="1849"/>
          <a:stretch>
            <a:fillRect/>
          </a:stretch>
        </p:blipFill>
        <p:spPr/>
      </p:pic>
      <p:pic>
        <p:nvPicPr>
          <p:cNvPr id="6" name="Picture 5"/>
          <p:cNvPicPr>
            <a:picLocks noChangeAspect="1"/>
          </p:cNvPicPr>
          <p:nvPr/>
        </p:nvPicPr>
        <p:blipFill>
          <a:blip r:embed="rId3"/>
          <a:stretch>
            <a:fillRect/>
          </a:stretch>
        </p:blipFill>
        <p:spPr>
          <a:xfrm>
            <a:off x="196056" y="1611824"/>
            <a:ext cx="5219700" cy="4133850"/>
          </a:xfrm>
          <a:prstGeom prst="rect">
            <a:avLst/>
          </a:prstGeom>
        </p:spPr>
      </p:pic>
      <p:sp>
        <p:nvSpPr>
          <p:cNvPr id="4" name="Text Placeholder 3"/>
          <p:cNvSpPr>
            <a:spLocks noGrp="1"/>
          </p:cNvSpPr>
          <p:nvPr>
            <p:ph type="body" sz="half" idx="2"/>
          </p:nvPr>
        </p:nvSpPr>
        <p:spPr>
          <a:xfrm>
            <a:off x="839788" y="1611824"/>
            <a:ext cx="4343400" cy="4257164"/>
          </a:xfrm>
        </p:spPr>
        <p:txBody>
          <a:bodyPr/>
          <a:lstStyle/>
          <a:p>
            <a:endParaRPr lang="en-NZ" dirty="0"/>
          </a:p>
        </p:txBody>
      </p:sp>
    </p:spTree>
    <p:extLst>
      <p:ext uri="{BB962C8B-B14F-4D97-AF65-F5344CB8AC3E}">
        <p14:creationId xmlns:p14="http://schemas.microsoft.com/office/powerpoint/2010/main" val="239584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9150" y="457200"/>
            <a:ext cx="3932237" cy="1600200"/>
          </a:xfrm>
        </p:spPr>
        <p:txBody>
          <a:bodyPr>
            <a:normAutofit fontScale="90000"/>
          </a:bodyPr>
          <a:lstStyle/>
          <a:p>
            <a:r>
              <a:rPr lang="en-NZ" sz="4400" b="1" dirty="0" smtClean="0"/>
              <a:t>… and during the 2022 </a:t>
            </a:r>
            <a:r>
              <a:rPr lang="en-NZ" sz="4400" b="1" dirty="0"/>
              <a:t>occupation</a:t>
            </a:r>
            <a:r>
              <a:rPr lang="en-NZ" dirty="0" smtClean="0"/>
              <a:t/>
            </a:r>
            <a:br>
              <a:rPr lang="en-NZ" dirty="0" smtClean="0"/>
            </a:br>
            <a:r>
              <a:rPr lang="en-NZ" dirty="0" smtClean="0"/>
              <a:t> </a:t>
            </a:r>
            <a:endParaRPr lang="en-NZ" dirty="0"/>
          </a:p>
        </p:txBody>
      </p:sp>
      <p:sp>
        <p:nvSpPr>
          <p:cNvPr id="7" name="Text Placeholder 6"/>
          <p:cNvSpPr>
            <a:spLocks noGrp="1"/>
          </p:cNvSpPr>
          <p:nvPr>
            <p:ph type="body" sz="half" idx="2"/>
          </p:nvPr>
        </p:nvSpPr>
        <p:spPr/>
        <p:txBody>
          <a:bodyPr/>
          <a:lstStyle/>
          <a:p>
            <a:endParaRPr lang="en-NZ" dirty="0"/>
          </a:p>
        </p:txBody>
      </p:sp>
      <p:pic>
        <p:nvPicPr>
          <p:cNvPr id="8" name="Picture 7"/>
          <p:cNvPicPr/>
          <p:nvPr/>
        </p:nvPicPr>
        <p:blipFill>
          <a:blip r:embed="rId2"/>
          <a:stretch>
            <a:fillRect/>
          </a:stretch>
        </p:blipFill>
        <p:spPr>
          <a:xfrm>
            <a:off x="5982346" y="457200"/>
            <a:ext cx="4958785" cy="5553721"/>
          </a:xfrm>
          <a:prstGeom prst="rect">
            <a:avLst/>
          </a:prstGeom>
        </p:spPr>
      </p:pic>
      <p:pic>
        <p:nvPicPr>
          <p:cNvPr id="9" name="Picture Placeholder 8"/>
          <p:cNvPicPr>
            <a:picLocks noGrp="1"/>
          </p:cNvPicPr>
          <p:nvPr>
            <p:ph type="pic" idx="1"/>
          </p:nvPr>
        </p:nvPicPr>
        <p:blipFill>
          <a:blip r:embed="rId3"/>
          <a:srcRect l="17118" r="17118"/>
          <a:stretch>
            <a:fillRect/>
          </a:stretch>
        </p:blipFill>
        <p:spPr>
          <a:xfrm>
            <a:off x="356460" y="2057400"/>
            <a:ext cx="5625885" cy="4873625"/>
          </a:xfrm>
          <a:prstGeom prst="rect">
            <a:avLst/>
          </a:prstGeom>
        </p:spPr>
      </p:pic>
    </p:spTree>
    <p:extLst>
      <p:ext uri="{BB962C8B-B14F-4D97-AF65-F5344CB8AC3E}">
        <p14:creationId xmlns:p14="http://schemas.microsoft.com/office/powerpoint/2010/main" val="1424094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b="1" dirty="0" smtClean="0"/>
              <a:t/>
            </a:r>
            <a:br>
              <a:rPr lang="en-NZ" sz="4000" b="1" dirty="0" smtClean="0"/>
            </a:br>
            <a:r>
              <a:rPr lang="en-NZ" sz="4000" b="1" dirty="0"/>
              <a:t/>
            </a:r>
            <a:br>
              <a:rPr lang="en-NZ" sz="4000" b="1" dirty="0"/>
            </a:br>
            <a:r>
              <a:rPr lang="en-NZ" sz="4000" b="1" dirty="0" smtClean="0"/>
              <a:t>J</a:t>
            </a:r>
            <a:r>
              <a:rPr lang="en-NZ" sz="4000" b="1" dirty="0"/>
              <a:t>. Grattan </a:t>
            </a:r>
            <a:r>
              <a:rPr lang="en-NZ" sz="4000" b="1" dirty="0" smtClean="0"/>
              <a:t>Grey in the 21</a:t>
            </a:r>
            <a:r>
              <a:rPr lang="en-NZ" sz="4000" b="1" baseline="30000" dirty="0" smtClean="0"/>
              <a:t>st</a:t>
            </a:r>
            <a:r>
              <a:rPr lang="en-NZ" sz="4000" b="1" dirty="0" smtClean="0"/>
              <a:t> century</a:t>
            </a:r>
            <a:r>
              <a:rPr lang="en-NZ" dirty="0" smtClean="0"/>
              <a:t/>
            </a:r>
            <a:br>
              <a:rPr lang="en-NZ" dirty="0" smtClean="0"/>
            </a:br>
            <a:r>
              <a:rPr lang="en-NZ" dirty="0" smtClean="0"/>
              <a:t/>
            </a:r>
            <a:br>
              <a:rPr lang="en-NZ" dirty="0" smtClean="0"/>
            </a:br>
            <a:endParaRPr lang="en-NZ"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1390650" y="1363112"/>
            <a:ext cx="3381375" cy="5210175"/>
          </a:xfrm>
          <a:prstGeom prst="rect">
            <a:avLst/>
          </a:prstGeom>
        </p:spPr>
      </p:pic>
      <p:sp>
        <p:nvSpPr>
          <p:cNvPr id="4" name="Text Placeholder 3"/>
          <p:cNvSpPr>
            <a:spLocks noGrp="1"/>
          </p:cNvSpPr>
          <p:nvPr>
            <p:ph type="body" sz="half" idx="2"/>
          </p:nvPr>
        </p:nvSpPr>
        <p:spPr/>
        <p:txBody>
          <a:bodyPr/>
          <a:lstStyle/>
          <a:p>
            <a:endParaRPr lang="en-NZ" dirty="0"/>
          </a:p>
        </p:txBody>
      </p:sp>
      <p:pic>
        <p:nvPicPr>
          <p:cNvPr id="11" name="Picture 10"/>
          <p:cNvPicPr/>
          <p:nvPr/>
        </p:nvPicPr>
        <p:blipFill>
          <a:blip r:embed="rId3"/>
          <a:stretch>
            <a:fillRect/>
          </a:stretch>
        </p:blipFill>
        <p:spPr>
          <a:xfrm>
            <a:off x="6710767" y="1363112"/>
            <a:ext cx="3595606" cy="5210174"/>
          </a:xfrm>
          <a:prstGeom prst="rect">
            <a:avLst/>
          </a:prstGeom>
        </p:spPr>
      </p:pic>
    </p:spTree>
    <p:extLst>
      <p:ext uri="{BB962C8B-B14F-4D97-AF65-F5344CB8AC3E}">
        <p14:creationId xmlns:p14="http://schemas.microsoft.com/office/powerpoint/2010/main" val="2247240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604714" cy="1600200"/>
          </a:xfrm>
        </p:spPr>
        <p:txBody>
          <a:bodyPr>
            <a:normAutofit fontScale="90000"/>
          </a:bodyPr>
          <a:lstStyle/>
          <a:p>
            <a:r>
              <a:rPr lang="en-NZ" dirty="0" smtClean="0"/>
              <a:t/>
            </a:r>
            <a:br>
              <a:rPr lang="en-NZ" dirty="0" smtClean="0"/>
            </a:br>
            <a:r>
              <a:rPr lang="en-NZ" b="1" dirty="0" smtClean="0"/>
              <a:t>Editor of Debates Eileen Edwards and Clerks Littlejohn and McGee</a:t>
            </a:r>
            <a:r>
              <a:rPr lang="en-NZ" dirty="0"/>
              <a:t/>
            </a:r>
            <a:br>
              <a:rPr lang="en-NZ" dirty="0"/>
            </a:br>
            <a:endParaRPr lang="en-NZ" dirty="0"/>
          </a:p>
        </p:txBody>
      </p:sp>
      <p:pic>
        <p:nvPicPr>
          <p:cNvPr id="5" name="Picture 4"/>
          <p:cNvPicPr>
            <a:picLocks noChangeAspect="1"/>
          </p:cNvPicPr>
          <p:nvPr/>
        </p:nvPicPr>
        <p:blipFill>
          <a:blip r:embed="rId2"/>
          <a:stretch>
            <a:fillRect/>
          </a:stretch>
        </p:blipFill>
        <p:spPr>
          <a:xfrm>
            <a:off x="560849" y="2348722"/>
            <a:ext cx="4397708" cy="3512329"/>
          </a:xfrm>
          <a:prstGeom prst="rect">
            <a:avLst/>
          </a:prstGeom>
        </p:spPr>
      </p:pic>
      <p:sp>
        <p:nvSpPr>
          <p:cNvPr id="4" name="Text Placeholder 3"/>
          <p:cNvSpPr>
            <a:spLocks noGrp="1"/>
          </p:cNvSpPr>
          <p:nvPr>
            <p:ph type="body" sz="half" idx="2"/>
          </p:nvPr>
        </p:nvSpPr>
        <p:spPr/>
        <p:txBody>
          <a:bodyPr/>
          <a:lstStyle/>
          <a:p>
            <a:endParaRPr lang="en-NZ" dirty="0"/>
          </a:p>
        </p:txBody>
      </p:sp>
      <p:pic>
        <p:nvPicPr>
          <p:cNvPr id="7" name="Picture 6"/>
          <p:cNvPicPr>
            <a:picLocks noChangeAspect="1"/>
          </p:cNvPicPr>
          <p:nvPr/>
        </p:nvPicPr>
        <p:blipFill>
          <a:blip r:embed="rId3"/>
          <a:stretch>
            <a:fillRect/>
          </a:stretch>
        </p:blipFill>
        <p:spPr>
          <a:xfrm>
            <a:off x="5120481" y="2348722"/>
            <a:ext cx="2303019" cy="3586130"/>
          </a:xfrm>
          <a:prstGeom prst="rect">
            <a:avLst/>
          </a:prstGeom>
        </p:spPr>
      </p:pic>
      <p:pic>
        <p:nvPicPr>
          <p:cNvPr id="10" name="Picture Placeholder 9"/>
          <p:cNvPicPr>
            <a:picLocks noGrp="1"/>
          </p:cNvPicPr>
          <p:nvPr>
            <p:ph type="pic" idx="1"/>
          </p:nvPr>
        </p:nvPicPr>
        <p:blipFill>
          <a:blip r:embed="rId4"/>
          <a:srcRect t="12666" b="12666"/>
          <a:stretch>
            <a:fillRect/>
          </a:stretch>
        </p:blipFill>
        <p:spPr>
          <a:xfrm>
            <a:off x="7585425" y="2348723"/>
            <a:ext cx="3681843" cy="3512328"/>
          </a:xfrm>
          <a:prstGeom prst="rect">
            <a:avLst/>
          </a:prstGeom>
        </p:spPr>
      </p:pic>
    </p:spTree>
    <p:extLst>
      <p:ext uri="{BB962C8B-B14F-4D97-AF65-F5344CB8AC3E}">
        <p14:creationId xmlns:p14="http://schemas.microsoft.com/office/powerpoint/2010/main" val="3989381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2790</TotalTime>
  <Words>104</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Curating the record of free speech in Parliament</vt:lpstr>
      <vt:lpstr> “… if a political speech is made and nobody witnesses it, does it make a sound?” (Georgina Stylianou, The Post, 10 July 2023)  “Simply allowing any member to express themselves freely in the parliament is of limited utility if their words are only ever heard by those few people able to attend the parliamentary sittings.” (Anthony Marinac, ON LINE opinion – Australia’s e-journal of social and political debate, 18 September 2006)  Hansard principles: impartiality, accuracy, timeliness, readability, and accessibility  </vt:lpstr>
      <vt:lpstr>Overview</vt:lpstr>
      <vt:lpstr>Impartiality</vt:lpstr>
      <vt:lpstr>Chief Reporter versus Premier</vt:lpstr>
      <vt:lpstr>Seddon’s  statue 2023, 2004 … </vt:lpstr>
      <vt:lpstr>… and during the 2022 occupation  </vt:lpstr>
      <vt:lpstr>  J. Grattan Grey in the 21st century  </vt:lpstr>
      <vt:lpstr> Editor of Debates Eileen Edwards and Clerks Littlejohn and McGee </vt:lpstr>
      <vt:lpstr>Constraints on accuracy</vt:lpstr>
      <vt:lpstr>Chief Reporter takes on Speaker</vt:lpstr>
      <vt:lpstr>Members’ correction process</vt:lpstr>
      <vt:lpstr>Debates not reported</vt:lpstr>
      <vt:lpstr>Conclusion</vt:lpstr>
    </vt:vector>
  </TitlesOfParts>
  <Company>The Parliamentary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Edwards</dc:creator>
  <cp:lastModifiedBy>Cecilia Edwards</cp:lastModifiedBy>
  <cp:revision>119</cp:revision>
  <dcterms:created xsi:type="dcterms:W3CDTF">2022-02-05T22:23:42Z</dcterms:created>
  <dcterms:modified xsi:type="dcterms:W3CDTF">2023-09-15T04:07:04Z</dcterms:modified>
</cp:coreProperties>
</file>