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2" r:id="rId5"/>
    <p:sldId id="263" r:id="rId6"/>
    <p:sldId id="264" r:id="rId7"/>
    <p:sldId id="265"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941"/>
    <a:srgbClr val="81CB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5AF000-7F5C-4725-9B3F-99C9B231B4C2}" v="293" dt="2023-09-14T20:03:36.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p:restoredTop sz="94673"/>
  </p:normalViewPr>
  <p:slideViewPr>
    <p:cSldViewPr snapToGrid="0" snapToObjects="1">
      <p:cViewPr varScale="1">
        <p:scale>
          <a:sx n="67" d="100"/>
          <a:sy n="67" d="100"/>
        </p:scale>
        <p:origin x="101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42031"/>
            <a:ext cx="6105144" cy="1754315"/>
          </a:xfrm>
        </p:spPr>
        <p:txBody>
          <a:bodyPr anchor="b">
            <a:normAutofit/>
          </a:bodyPr>
          <a:lstStyle>
            <a:lvl1pPr algn="l">
              <a:lnSpc>
                <a:spcPts val="4200"/>
              </a:lnSpc>
              <a:defRPr sz="4000" b="1" i="0">
                <a:solidFill>
                  <a:srgbClr val="81CBA5"/>
                </a:solidFill>
                <a:latin typeface="Open Sans" charset="0"/>
                <a:ea typeface="Open Sans" charset="0"/>
                <a:cs typeface="Open Sans" charset="0"/>
              </a:defRPr>
            </a:lvl1pPr>
          </a:lstStyle>
          <a:p>
            <a:r>
              <a:rPr lang="en-US"/>
              <a:t>Click to edit Master title style</a:t>
            </a:r>
            <a:endParaRPr lang="en-US" dirty="0"/>
          </a:p>
        </p:txBody>
      </p:sp>
      <p:sp>
        <p:nvSpPr>
          <p:cNvPr id="3" name="Subtitle 2"/>
          <p:cNvSpPr>
            <a:spLocks noGrp="1"/>
          </p:cNvSpPr>
          <p:nvPr>
            <p:ph type="subTitle" idx="1"/>
          </p:nvPr>
        </p:nvSpPr>
        <p:spPr>
          <a:xfrm>
            <a:off x="685800" y="4388422"/>
            <a:ext cx="6105144" cy="1655762"/>
          </a:xfrm>
        </p:spPr>
        <p:txBody>
          <a:bodyPr>
            <a:normAutofit/>
          </a:bodyPr>
          <a:lstStyle>
            <a:lvl1pPr marL="0" indent="0" algn="l">
              <a:buNone/>
              <a:defRPr sz="2200" b="0" i="0">
                <a:solidFill>
                  <a:srgbClr val="0B5941"/>
                </a:solidFill>
                <a:latin typeface="Open Sans Light" charset="0"/>
                <a:ea typeface="Open Sans Light" charset="0"/>
                <a:cs typeface="Open Sans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1365" y="520256"/>
            <a:ext cx="3223605" cy="1068704"/>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5672607" y="836676"/>
            <a:ext cx="4120896" cy="244754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nSpc>
                <a:spcPts val="4200"/>
              </a:lnSpc>
              <a:defRPr sz="4000" b="1" i="0">
                <a:solidFill>
                  <a:srgbClr val="81CBA5"/>
                </a:solidFill>
                <a:latin typeface="Open Sans" charset="0"/>
                <a:ea typeface="Open Sans" charset="0"/>
                <a:cs typeface="Open Sans" charset="0"/>
              </a:defRPr>
            </a:lvl1p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002975"/>
          </a:xfrm>
        </p:spPr>
        <p:txBody>
          <a:bodyPr>
            <a:normAutofit/>
          </a:bodyPr>
          <a:lstStyle>
            <a:lvl1pPr marL="0" indent="0">
              <a:lnSpc>
                <a:spcPts val="2200"/>
              </a:lnSpc>
              <a:buNone/>
              <a:defRPr sz="2200" b="0" i="0">
                <a:latin typeface="Open Sans" charset="0"/>
                <a:ea typeface="Open Sans" charset="0"/>
                <a:cs typeface="Open Sans" charset="0"/>
              </a:defRPr>
            </a:lvl1pPr>
            <a:lvl2pPr marL="457200" indent="0">
              <a:buNone/>
              <a:defRPr sz="2000" b="0" i="0">
                <a:latin typeface="Open Sans" charset="0"/>
                <a:ea typeface="Open Sans" charset="0"/>
                <a:cs typeface="Open Sans" charset="0"/>
              </a:defRPr>
            </a:lvl2pPr>
            <a:lvl3pPr marL="914400" indent="0">
              <a:buNone/>
              <a:defRPr sz="1600" b="0" i="0">
                <a:latin typeface="Open Sans" charset="0"/>
                <a:ea typeface="Open Sans" charset="0"/>
                <a:cs typeface="Open Sans" charset="0"/>
              </a:defRPr>
            </a:lvl3pPr>
            <a:lvl4pPr marL="1371600" indent="0">
              <a:buNone/>
              <a:defRPr/>
            </a:lvl4pPr>
            <a:lvl5pPr marL="1828800" indent="0">
              <a:buNone/>
              <a:defRPr/>
            </a:lvl5pPr>
          </a:lstStyle>
          <a:p>
            <a:pPr lvl="0"/>
            <a:r>
              <a:rPr lang="en-US"/>
              <a:t>Click to edit Master text styles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741" y="6020399"/>
            <a:ext cx="1871638" cy="620494"/>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0800000">
            <a:off x="7516368" y="5788292"/>
            <a:ext cx="1627632" cy="96670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nSpc>
                <a:spcPts val="4200"/>
              </a:lnSpc>
              <a:defRPr sz="4000" b="1" i="0">
                <a:solidFill>
                  <a:srgbClr val="81CBA5"/>
                </a:solidFill>
                <a:latin typeface="Open Sans" charset="0"/>
                <a:ea typeface="Open Sans" charset="0"/>
                <a:cs typeface="Open Sans" charset="0"/>
              </a:defRPr>
            </a:lvl1pPr>
          </a:lstStyle>
          <a:p>
            <a:r>
              <a:rPr lang="en-US"/>
              <a:t>Click to edit Master title style</a:t>
            </a:r>
            <a:endParaRPr lang="en-US" dirty="0"/>
          </a:p>
        </p:txBody>
      </p:sp>
      <p:sp>
        <p:nvSpPr>
          <p:cNvPr id="3" name="Content Placeholder 2"/>
          <p:cNvSpPr>
            <a:spLocks noGrp="1"/>
          </p:cNvSpPr>
          <p:nvPr>
            <p:ph idx="1"/>
          </p:nvPr>
        </p:nvSpPr>
        <p:spPr>
          <a:xfrm>
            <a:off x="628650" y="1825625"/>
            <a:ext cx="4650486" cy="4002975"/>
          </a:xfrm>
        </p:spPr>
        <p:txBody>
          <a:bodyPr>
            <a:normAutofit/>
          </a:bodyPr>
          <a:lstStyle>
            <a:lvl1pPr marL="0" indent="0">
              <a:lnSpc>
                <a:spcPts val="2200"/>
              </a:lnSpc>
              <a:buNone/>
              <a:defRPr sz="2200" b="0" i="0">
                <a:latin typeface="Open Sans" charset="0"/>
                <a:ea typeface="Open Sans" charset="0"/>
                <a:cs typeface="Open Sans" charset="0"/>
              </a:defRPr>
            </a:lvl1pPr>
            <a:lvl2pPr marL="457200" indent="0">
              <a:buNone/>
              <a:defRPr sz="2000" b="0" i="0">
                <a:latin typeface="Open Sans" charset="0"/>
                <a:ea typeface="Open Sans" charset="0"/>
                <a:cs typeface="Open Sans" charset="0"/>
              </a:defRPr>
            </a:lvl2pPr>
            <a:lvl3pPr marL="914400" indent="0">
              <a:buNone/>
              <a:defRPr sz="1600" b="0" i="0">
                <a:latin typeface="Open Sans" charset="0"/>
                <a:ea typeface="Open Sans" charset="0"/>
                <a:cs typeface="Open Sans" charset="0"/>
              </a:defRPr>
            </a:lvl3pPr>
            <a:lvl4pPr marL="1371600" indent="0">
              <a:buNone/>
              <a:defRPr/>
            </a:lvl4pPr>
            <a:lvl5pPr marL="1828800" indent="0">
              <a:buNone/>
              <a:defRPr/>
            </a:lvl5pPr>
          </a:lstStyle>
          <a:p>
            <a:pPr lvl="0"/>
            <a:r>
              <a:rPr lang="en-US"/>
              <a:t>Click to edit Master text styles</a:t>
            </a:r>
          </a:p>
        </p:txBody>
      </p:sp>
      <p:sp>
        <p:nvSpPr>
          <p:cNvPr id="5" name="Picture Placeholder 4"/>
          <p:cNvSpPr>
            <a:spLocks noGrp="1"/>
          </p:cNvSpPr>
          <p:nvPr>
            <p:ph type="pic" sz="quarter" idx="10"/>
          </p:nvPr>
        </p:nvSpPr>
        <p:spPr>
          <a:xfrm>
            <a:off x="5462588" y="1825625"/>
            <a:ext cx="3052762" cy="4003675"/>
          </a:xfrm>
        </p:spPr>
        <p:txBody>
          <a:bodyPr/>
          <a:lstStyle/>
          <a:p>
            <a:r>
              <a:rPr lang="en-US"/>
              <a:t>Click icon to add picture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741" y="6020399"/>
            <a:ext cx="1871638" cy="620494"/>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0800000">
            <a:off x="7516368" y="5788292"/>
            <a:ext cx="1627632" cy="96670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nSpc>
                <a:spcPts val="4200"/>
              </a:lnSpc>
              <a:defRPr sz="4000" b="1" i="0">
                <a:solidFill>
                  <a:srgbClr val="81CBA5"/>
                </a:solidFill>
                <a:latin typeface="Open Sans" charset="0"/>
                <a:ea typeface="Open Sans" charset="0"/>
                <a:cs typeface="Open Sans" charset="0"/>
              </a:defRPr>
            </a:lvl1pPr>
          </a:lstStyle>
          <a:p>
            <a:r>
              <a:rPr lang="en-US"/>
              <a:t>Click to edit Master title style</a:t>
            </a:r>
            <a:endParaRPr lang="en-US" dirty="0"/>
          </a:p>
        </p:txBody>
      </p:sp>
      <p:sp>
        <p:nvSpPr>
          <p:cNvPr id="5" name="Picture Placeholder 4"/>
          <p:cNvSpPr>
            <a:spLocks noGrp="1"/>
          </p:cNvSpPr>
          <p:nvPr>
            <p:ph type="pic" sz="quarter" idx="10"/>
          </p:nvPr>
        </p:nvSpPr>
        <p:spPr>
          <a:xfrm>
            <a:off x="628650" y="1825625"/>
            <a:ext cx="7886700" cy="4003675"/>
          </a:xfrm>
        </p:spPr>
        <p:txBody>
          <a:bodyPr/>
          <a:lstStyle/>
          <a:p>
            <a:r>
              <a:rPr lang="en-US"/>
              <a:t>Click icon to add picture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1808" y="6020399"/>
            <a:ext cx="1873504" cy="620494"/>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0800000">
            <a:off x="7516368" y="5788292"/>
            <a:ext cx="1627632" cy="96670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nSpc>
                <a:spcPts val="4200"/>
              </a:lnSpc>
              <a:defRPr sz="4000" b="1" i="0">
                <a:solidFill>
                  <a:srgbClr val="81CBA5"/>
                </a:solidFill>
                <a:latin typeface="Open Sans" charset="0"/>
                <a:ea typeface="Open Sans" charset="0"/>
                <a:cs typeface="Open Sans" charset="0"/>
              </a:defRPr>
            </a:lvl1p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002975"/>
          </a:xfrm>
        </p:spPr>
        <p:txBody>
          <a:bodyPr>
            <a:normAutofit/>
          </a:bodyPr>
          <a:lstStyle>
            <a:lvl1pPr marL="342900" indent="-342900">
              <a:lnSpc>
                <a:spcPts val="2200"/>
              </a:lnSpc>
              <a:buFont typeface="Arial" charset="0"/>
              <a:buChar char="•"/>
              <a:defRPr sz="2200" b="0" i="0">
                <a:latin typeface="Open Sans" charset="0"/>
                <a:ea typeface="Open Sans" charset="0"/>
                <a:cs typeface="Open Sans" charset="0"/>
              </a:defRPr>
            </a:lvl1pPr>
            <a:lvl2pPr marL="457200" indent="0">
              <a:buNone/>
              <a:defRPr sz="2000" b="0" i="0">
                <a:latin typeface="Open Sans" charset="0"/>
                <a:ea typeface="Open Sans" charset="0"/>
                <a:cs typeface="Open Sans" charset="0"/>
              </a:defRPr>
            </a:lvl2pPr>
            <a:lvl3pPr marL="914400" indent="0">
              <a:buNone/>
              <a:defRPr sz="1600" b="0" i="0">
                <a:latin typeface="Open Sans" charset="0"/>
                <a:ea typeface="Open Sans" charset="0"/>
                <a:cs typeface="Open Sans" charset="0"/>
              </a:defRPr>
            </a:lvl3pPr>
            <a:lvl4pPr marL="1371600" indent="0">
              <a:buNone/>
              <a:defRPr/>
            </a:lvl4pPr>
            <a:lvl5pPr marL="1828800" indent="0">
              <a:buNone/>
              <a:defRPr/>
            </a:lvl5pPr>
          </a:lstStyle>
          <a:p>
            <a:pPr lvl="0"/>
            <a:r>
              <a:rPr lang="en-US"/>
              <a:t>Click to edit Master text styles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741" y="6020399"/>
            <a:ext cx="1871638" cy="620494"/>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0800000">
            <a:off x="7516368" y="5788292"/>
            <a:ext cx="1627632" cy="966707"/>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741" y="6020399"/>
            <a:ext cx="1871638" cy="620494"/>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0800000">
            <a:off x="7516368" y="5788292"/>
            <a:ext cx="1627632" cy="96670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05789-4F93-8A46-9ACF-5C3F42A037D0}" type="datetimeFigureOut">
              <a:rPr lang="en-US" smtClean="0"/>
              <a:t>9/15/2023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65199-2108-9843-9CA0-21880BCC1E0A}" type="slidenum">
              <a:rPr lang="en-US" smtClean="0"/>
              <a:t>‹#›</a:t>
            </a:fld>
            <a:endParaRPr lang="en-US"/>
          </a:p>
        </p:txBody>
      </p:sp>
    </p:spTree>
    <p:extLst>
      <p:ext uri="{BB962C8B-B14F-4D97-AF65-F5344CB8AC3E}">
        <p14:creationId xmlns:p14="http://schemas.microsoft.com/office/powerpoint/2010/main" val="1180927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4" r:id="rId4"/>
    <p:sldLayoutId id="2147483672" r:id="rId5"/>
    <p:sldLayoutId id="2147483675"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lnSpc>
                <a:spcPct val="107000"/>
              </a:lnSpc>
              <a:spcAft>
                <a:spcPts val="800"/>
              </a:spcAft>
            </a:pPr>
            <a:r>
              <a:rPr lang="en-NZ" sz="4400" dirty="0"/>
              <a:t>Freedom of Speech                                      </a:t>
            </a:r>
            <a:br>
              <a:rPr lang="en-NZ" sz="2000" dirty="0">
                <a:effectLst/>
                <a:latin typeface="Calibri" panose="020F0502020204030204" pitchFamily="34" charset="0"/>
                <a:ea typeface="Calibri" panose="020F0502020204030204" pitchFamily="34" charset="0"/>
                <a:cs typeface="Times New Roman" panose="02020603050405020304" pitchFamily="18" charset="0"/>
              </a:rPr>
            </a:br>
            <a:r>
              <a:rPr lang="en-NZ" sz="2700" b="1"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rPr>
              <a:t>New Zealand jurisdiction report</a:t>
            </a:r>
            <a:br>
              <a:rPr lang="en-NZ" sz="1800" dirty="0">
                <a:effectLst/>
                <a:latin typeface="Calibri" panose="020F0502020204030204" pitchFamily="34" charset="0"/>
                <a:ea typeface="Calibri" panose="020F0502020204030204" pitchFamily="34" charset="0"/>
                <a:cs typeface="Times New Roman" panose="02020603050405020304" pitchFamily="18" charset="0"/>
              </a:rPr>
            </a:br>
            <a:r>
              <a:rPr lang="en-NZ" sz="180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a:t>
            </a:r>
            <a:endParaRPr lang="en-US" dirty="0"/>
          </a:p>
        </p:txBody>
      </p:sp>
      <p:sp>
        <p:nvSpPr>
          <p:cNvPr id="3" name="Subtitle 2"/>
          <p:cNvSpPr>
            <a:spLocks noGrp="1"/>
          </p:cNvSpPr>
          <p:nvPr>
            <p:ph type="subTitle" idx="1"/>
          </p:nvPr>
        </p:nvSpPr>
        <p:spPr>
          <a:xfrm>
            <a:off x="685800" y="4555476"/>
            <a:ext cx="6105144" cy="1655762"/>
          </a:xfrm>
        </p:spPr>
        <p:txBody>
          <a:bodyPr/>
          <a:lstStyle/>
          <a:p>
            <a:pPr algn="ctr"/>
            <a:r>
              <a:rPr lang="en-US" sz="2800" dirty="0"/>
              <a:t>David Wilson</a:t>
            </a:r>
          </a:p>
          <a:p>
            <a:pPr algn="ctr"/>
            <a:r>
              <a:rPr lang="en-US" dirty="0"/>
              <a:t>Clerk of the House of Representatives, NZ </a:t>
            </a:r>
          </a:p>
        </p:txBody>
      </p:sp>
    </p:spTree>
    <p:extLst>
      <p:ext uri="{BB962C8B-B14F-4D97-AF65-F5344CB8AC3E}">
        <p14:creationId xmlns:p14="http://schemas.microsoft.com/office/powerpoint/2010/main" val="564188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444" y="2293648"/>
            <a:ext cx="7886700" cy="4002975"/>
          </a:xfrm>
        </p:spPr>
        <p:txBody>
          <a:bodyPr/>
          <a:lstStyle/>
          <a:p>
            <a:pPr>
              <a:lnSpc>
                <a:spcPct val="107000"/>
              </a:lnSpc>
              <a:spcAft>
                <a:spcPts val="800"/>
              </a:spcAft>
            </a:pPr>
            <a:endParaRPr lang="en-NZ" sz="1800" b="1"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NZ" sz="1800" b="1" dirty="0">
              <a:solidFill>
                <a:srgbClr val="0B5941"/>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800" b="1"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rPr>
              <a:t>SPEAKER-ELECT</a:t>
            </a:r>
            <a:r>
              <a:rPr lang="en-NZ" sz="1800" dirty="0">
                <a:solidFill>
                  <a:srgbClr val="0B5941"/>
                </a:solidFill>
                <a:effectLst/>
                <a:latin typeface="Calibri" panose="020F0502020204030204" pitchFamily="34" charset="0"/>
                <a:ea typeface="Calibri" panose="020F0502020204030204" pitchFamily="34" charset="0"/>
                <a:cs typeface="Calibri" panose="020F0502020204030204" pitchFamily="34" charset="0"/>
              </a:rPr>
              <a:t>: In a way, I probably should go on, because this is probably going to be the last time I have the opportunity to speak! I cannot proclaim to be an expert on all the rules of this House. However, I believe that being fair is probably paramount. For me, if it feels like it's out of order, it probably is, and if it feels as if it's OK, it probably is. I hope that as a House, we can collectively come to those understandings. I think there is an opportunity for more robust debate, and that's OK, but it has to be done by fairness. So that will be my role.</a:t>
            </a:r>
            <a:endParaRPr lang="en-NZ" sz="1800"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026" name="Picture 2">
            <a:extLst>
              <a:ext uri="{FF2B5EF4-FFF2-40B4-BE49-F238E27FC236}">
                <a16:creationId xmlns:a16="http://schemas.microsoft.com/office/drawing/2014/main" id="{62151672-2269-2EFF-85FB-83452F7316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762" y="519846"/>
            <a:ext cx="3278065" cy="20430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4F74AF-EB77-EF92-EA6A-B49F8EA4D457}"/>
              </a:ext>
            </a:extLst>
          </p:cNvPr>
          <p:cNvSpPr txBox="1"/>
          <p:nvPr/>
        </p:nvSpPr>
        <p:spPr>
          <a:xfrm>
            <a:off x="3015762" y="2562865"/>
            <a:ext cx="3278065" cy="369332"/>
          </a:xfrm>
          <a:prstGeom prst="rect">
            <a:avLst/>
          </a:prstGeom>
          <a:noFill/>
        </p:spPr>
        <p:txBody>
          <a:bodyPr wrap="square" rtlCol="0">
            <a:spAutoFit/>
          </a:bodyPr>
          <a:lstStyle/>
          <a:p>
            <a:pPr algn="ctr"/>
            <a:r>
              <a:rPr lang="en-NZ" b="1" dirty="0">
                <a:solidFill>
                  <a:srgbClr val="0B5941"/>
                </a:solidFill>
              </a:rPr>
              <a:t>Hon Adrian </a:t>
            </a:r>
            <a:r>
              <a:rPr lang="en-NZ" b="1" dirty="0" err="1">
                <a:solidFill>
                  <a:srgbClr val="0B5941"/>
                </a:solidFill>
              </a:rPr>
              <a:t>Rurawhe</a:t>
            </a:r>
            <a:r>
              <a:rPr lang="en-NZ" b="1" dirty="0">
                <a:solidFill>
                  <a:srgbClr val="0B5941"/>
                </a:solidFill>
              </a:rPr>
              <a:t> </a:t>
            </a:r>
          </a:p>
        </p:txBody>
      </p:sp>
    </p:spTree>
    <p:extLst>
      <p:ext uri="{BB962C8B-B14F-4D97-AF65-F5344CB8AC3E}">
        <p14:creationId xmlns:p14="http://schemas.microsoft.com/office/powerpoint/2010/main" val="1291942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2900" dirty="0"/>
              <a:t>The time taken by the Minister of Education to correct a misleading statement to the House</a:t>
            </a:r>
            <a:br>
              <a:rPr lang="en-NZ"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3864864" y="1579428"/>
            <a:ext cx="4650486" cy="4276249"/>
          </a:xfrm>
        </p:spPr>
        <p:txBody>
          <a:bodyPr>
            <a:normAutofit fontScale="85000" lnSpcReduction="10000"/>
          </a:bodyPr>
          <a:lstStyle/>
          <a:p>
            <a:pPr algn="ctr">
              <a:lnSpc>
                <a:spcPct val="107000"/>
              </a:lnSpc>
              <a:spcAft>
                <a:spcPts val="800"/>
              </a:spcAft>
            </a:pPr>
            <a:r>
              <a:rPr lang="en-NZ" sz="1800" dirty="0">
                <a:solidFill>
                  <a:srgbClr val="0B5941"/>
                </a:solidFill>
                <a:effectLst/>
                <a:latin typeface="Calibri" panose="020F0502020204030204" pitchFamily="34" charset="0"/>
                <a:ea typeface="Calibri" panose="020F0502020204030204" pitchFamily="34" charset="0"/>
                <a:cs typeface="Calibri" panose="020F0502020204030204" pitchFamily="34" charset="0"/>
              </a:rPr>
              <a:t>We find that in failing to correct her inaccurate statement to the House until 2 May 2023, the Minister made and sustained an erroneous judgement that caused the House to be misled. During this time, the House was impeded in the performance of its functions. </a:t>
            </a:r>
            <a:endParaRPr lang="en-NZ" sz="1800"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800" dirty="0">
                <a:solidFill>
                  <a:srgbClr val="0B5941"/>
                </a:solidFill>
                <a:effectLst/>
                <a:latin typeface="Calibri" panose="020F0502020204030204" pitchFamily="34" charset="0"/>
                <a:ea typeface="Calibri" panose="020F0502020204030204" pitchFamily="34" charset="0"/>
                <a:cs typeface="Calibri" panose="020F0502020204030204" pitchFamily="34" charset="0"/>
              </a:rPr>
              <a:t>We recommend that the Minister be required to apologise to the House for her conduct. However, we accept that the Minister’s actions arose from a high degree of negligence on her part, not an intention that the House be misled. On this basis, we do not find the Minister guilty of a contempt of the House.</a:t>
            </a:r>
            <a:endParaRPr lang="en-NZ" sz="1800"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800" dirty="0">
                <a:solidFill>
                  <a:srgbClr val="0B5941"/>
                </a:solidFill>
                <a:effectLst/>
                <a:latin typeface="Calibri" panose="020F0502020204030204" pitchFamily="34" charset="0"/>
                <a:ea typeface="Calibri" panose="020F0502020204030204" pitchFamily="34" charset="0"/>
                <a:cs typeface="Calibri" panose="020F0502020204030204" pitchFamily="34" charset="0"/>
              </a:rPr>
              <a:t>Ministers must take into account the constitutional nature of their responsibility to answer parliamentary questions truthfully, and the potential hindrance of the House’s scrutiny of the executive function that may arise if the House is misled by their answers.</a:t>
            </a:r>
            <a:endParaRPr lang="en-NZ" sz="1800" dirty="0">
              <a:solidFill>
                <a:srgbClr val="0B594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08C8EDAB-BCD7-4CB8-A079-2FC64EB9FECF}"/>
              </a:ext>
            </a:extLst>
          </p:cNvPr>
          <p:cNvSpPr txBox="1"/>
          <p:nvPr/>
        </p:nvSpPr>
        <p:spPr>
          <a:xfrm>
            <a:off x="512884" y="5133840"/>
            <a:ext cx="3278065" cy="369332"/>
          </a:xfrm>
          <a:prstGeom prst="rect">
            <a:avLst/>
          </a:prstGeom>
          <a:noFill/>
        </p:spPr>
        <p:txBody>
          <a:bodyPr wrap="square" rtlCol="0">
            <a:spAutoFit/>
          </a:bodyPr>
          <a:lstStyle/>
          <a:p>
            <a:pPr algn="ctr"/>
            <a:r>
              <a:rPr lang="en-NZ" b="1" dirty="0">
                <a:solidFill>
                  <a:srgbClr val="0B5941"/>
                </a:solidFill>
              </a:rPr>
              <a:t>Hon Jan Tinetti </a:t>
            </a:r>
          </a:p>
        </p:txBody>
      </p:sp>
      <p:pic>
        <p:nvPicPr>
          <p:cNvPr id="2056" name="Picture 8" descr="Hagen Hopkins/Getty Images">
            <a:extLst>
              <a:ext uri="{FF2B5EF4-FFF2-40B4-BE49-F238E27FC236}">
                <a16:creationId xmlns:a16="http://schemas.microsoft.com/office/drawing/2014/main" id="{C28217BA-3DA1-A9FF-36C7-DA5EF392FA01}"/>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3239" r="23239"/>
          <a:stretch>
            <a:fillRect/>
          </a:stretch>
        </p:blipFill>
        <p:spPr bwMode="auto">
          <a:xfrm>
            <a:off x="628650" y="1579428"/>
            <a:ext cx="2854325" cy="355441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ED08E816-A27B-7F91-31DF-D7CB5C0665C4}"/>
              </a:ext>
            </a:extLst>
          </p:cNvPr>
          <p:cNvCxnSpPr/>
          <p:nvPr/>
        </p:nvCxnSpPr>
        <p:spPr>
          <a:xfrm>
            <a:off x="512884" y="1433146"/>
            <a:ext cx="8340970"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7511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NZ" sz="2900" dirty="0"/>
            </a:br>
            <a:r>
              <a:rPr lang="en-NZ" sz="2900" dirty="0"/>
              <a:t>Member’s disclosure of confidential committee proceedings </a:t>
            </a:r>
            <a:br>
              <a:rPr lang="en-NZ" sz="1800" dirty="0">
                <a:effectLst/>
                <a:latin typeface="Calibri" panose="020F0502020204030204" pitchFamily="34" charset="0"/>
                <a:ea typeface="Calibri" panose="020F0502020204030204" pitchFamily="34" charset="0"/>
                <a:cs typeface="Times New Roman" panose="02020603050405020304" pitchFamily="18" charset="0"/>
              </a:rPr>
            </a:br>
            <a:br>
              <a:rPr lang="en-NZ"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3864864" y="1579428"/>
            <a:ext cx="4650486" cy="4276249"/>
          </a:xfrm>
        </p:spPr>
        <p:txBody>
          <a:bodyPr>
            <a:normAutofit fontScale="25000" lnSpcReduction="20000"/>
          </a:bodyPr>
          <a:lstStyle/>
          <a:p>
            <a:pPr algn="ctr">
              <a:lnSpc>
                <a:spcPct val="120000"/>
              </a:lnSpc>
            </a:pPr>
            <a:r>
              <a:rPr lang="en-NZ" sz="6000" dirty="0">
                <a:solidFill>
                  <a:srgbClr val="0B5941"/>
                </a:solidFill>
                <a:latin typeface="Calibri" panose="020F0502020204030204" pitchFamily="34" charset="0"/>
                <a:ea typeface="Calibri" panose="020F0502020204030204" pitchFamily="34" charset="0"/>
                <a:cs typeface="Calibri" panose="020F0502020204030204" pitchFamily="34" charset="0"/>
              </a:rPr>
              <a:t>The press release amounted to a clear breach of the well-established rules on the confidentiality of committee proceedings relating to business still before the committee. </a:t>
            </a:r>
          </a:p>
          <a:p>
            <a:pPr algn="ctr">
              <a:lnSpc>
                <a:spcPct val="120000"/>
              </a:lnSpc>
            </a:pPr>
            <a:r>
              <a:rPr lang="en-NZ" sz="6000" dirty="0">
                <a:solidFill>
                  <a:srgbClr val="0B5941"/>
                </a:solidFill>
                <a:latin typeface="Calibri" panose="020F0502020204030204" pitchFamily="34" charset="0"/>
                <a:ea typeface="Calibri" panose="020F0502020204030204" pitchFamily="34" charset="0"/>
                <a:cs typeface="Calibri" panose="020F0502020204030204" pitchFamily="34" charset="0"/>
              </a:rPr>
              <a:t>…the vote was self-evidently a proceeding on a bill that had not yet been reported to the House. We find the member’s actions in this matter to be concerning, and cavalier.</a:t>
            </a:r>
          </a:p>
          <a:p>
            <a:pPr algn="ctr">
              <a:lnSpc>
                <a:spcPct val="120000"/>
              </a:lnSpc>
            </a:pPr>
            <a:r>
              <a:rPr lang="en-NZ" sz="6000" dirty="0">
                <a:solidFill>
                  <a:srgbClr val="0B5941"/>
                </a:solidFill>
                <a:latin typeface="Calibri" panose="020F0502020204030204" pitchFamily="34" charset="0"/>
                <a:ea typeface="Calibri" panose="020F0502020204030204" pitchFamily="34" charset="0"/>
                <a:cs typeface="Calibri" panose="020F0502020204030204" pitchFamily="34" charset="0"/>
              </a:rPr>
              <a:t>We are grateful to the Speaker for referring this question of privilege to us. It has provided a timely opportunity to reinforce for members the expectations that apply to confidential proceedings and the reasons why they exist. We encourage members to exercise discipline in observing these rules and principles, and to seek advice before disclosing proceedings on items of business still before a committee.</a:t>
            </a:r>
          </a:p>
          <a:p>
            <a:endParaRPr lang="en-US" dirty="0"/>
          </a:p>
        </p:txBody>
      </p:sp>
      <p:sp>
        <p:nvSpPr>
          <p:cNvPr id="6" name="TextBox 5">
            <a:extLst>
              <a:ext uri="{FF2B5EF4-FFF2-40B4-BE49-F238E27FC236}">
                <a16:creationId xmlns:a16="http://schemas.microsoft.com/office/drawing/2014/main" id="{08C8EDAB-BCD7-4CB8-A079-2FC64EB9FECF}"/>
              </a:ext>
            </a:extLst>
          </p:cNvPr>
          <p:cNvSpPr txBox="1"/>
          <p:nvPr/>
        </p:nvSpPr>
        <p:spPr>
          <a:xfrm>
            <a:off x="512884" y="5133840"/>
            <a:ext cx="3278065" cy="369332"/>
          </a:xfrm>
          <a:prstGeom prst="rect">
            <a:avLst/>
          </a:prstGeom>
          <a:noFill/>
        </p:spPr>
        <p:txBody>
          <a:bodyPr wrap="square" rtlCol="0">
            <a:spAutoFit/>
          </a:bodyPr>
          <a:lstStyle/>
          <a:p>
            <a:pPr algn="ctr"/>
            <a:r>
              <a:rPr lang="en-NZ" b="1" dirty="0">
                <a:solidFill>
                  <a:srgbClr val="0B5941"/>
                </a:solidFill>
              </a:rPr>
              <a:t>Simon Court </a:t>
            </a:r>
          </a:p>
        </p:txBody>
      </p:sp>
      <p:cxnSp>
        <p:nvCxnSpPr>
          <p:cNvPr id="9" name="Straight Connector 8">
            <a:extLst>
              <a:ext uri="{FF2B5EF4-FFF2-40B4-BE49-F238E27FC236}">
                <a16:creationId xmlns:a16="http://schemas.microsoft.com/office/drawing/2014/main" id="{ED08E816-A27B-7F91-31DF-D7CB5C0665C4}"/>
              </a:ext>
            </a:extLst>
          </p:cNvPr>
          <p:cNvCxnSpPr/>
          <p:nvPr/>
        </p:nvCxnSpPr>
        <p:spPr>
          <a:xfrm>
            <a:off x="512884" y="1433146"/>
            <a:ext cx="8340970" cy="0"/>
          </a:xfrm>
          <a:prstGeom prst="line">
            <a:avLst/>
          </a:prstGeom>
        </p:spPr>
        <p:style>
          <a:lnRef idx="1">
            <a:schemeClr val="accent6"/>
          </a:lnRef>
          <a:fillRef idx="0">
            <a:schemeClr val="accent6"/>
          </a:fillRef>
          <a:effectRef idx="0">
            <a:schemeClr val="accent6"/>
          </a:effectRef>
          <a:fontRef idx="minor">
            <a:schemeClr val="tx1"/>
          </a:fontRef>
        </p:style>
      </p:cxnSp>
      <p:pic>
        <p:nvPicPr>
          <p:cNvPr id="1030" name="Picture 6" descr="ACT MP Simon Court committed 'clear breach' of confidentiality - Privileges  Committee | RNZ News">
            <a:extLst>
              <a:ext uri="{FF2B5EF4-FFF2-40B4-BE49-F238E27FC236}">
                <a16:creationId xmlns:a16="http://schemas.microsoft.com/office/drawing/2014/main" id="{45D5478A-A24C-EDBD-9CF7-B2A3D7A1BCF7}"/>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6181" r="26181"/>
          <a:stretch>
            <a:fillRect/>
          </a:stretch>
        </p:blipFill>
        <p:spPr bwMode="auto">
          <a:xfrm>
            <a:off x="815779" y="1579428"/>
            <a:ext cx="2672274" cy="350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53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NZ" sz="2900" dirty="0"/>
            </a:br>
            <a:br>
              <a:rPr lang="en-NZ" sz="2900" dirty="0"/>
            </a:br>
            <a:r>
              <a:rPr lang="en-NZ" sz="2900" dirty="0"/>
              <a:t>Member’s compliance with pecuniary interest disclosure requirements </a:t>
            </a:r>
            <a:br>
              <a:rPr lang="en-NZ" sz="2900" dirty="0"/>
            </a:br>
            <a:br>
              <a:rPr lang="en-NZ" sz="1800" dirty="0">
                <a:effectLst/>
                <a:latin typeface="Calibri" panose="020F0502020204030204" pitchFamily="34" charset="0"/>
                <a:ea typeface="Calibri" panose="020F0502020204030204" pitchFamily="34" charset="0"/>
                <a:cs typeface="Times New Roman" panose="02020603050405020304" pitchFamily="18" charset="0"/>
              </a:rPr>
            </a:br>
            <a:br>
              <a:rPr lang="en-NZ"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3864864" y="1579428"/>
            <a:ext cx="4650486" cy="4276249"/>
          </a:xfrm>
        </p:spPr>
        <p:txBody>
          <a:bodyPr>
            <a:normAutofit/>
          </a:bodyPr>
          <a:lstStyle/>
          <a:p>
            <a:pPr algn="ctr"/>
            <a:endParaRPr lang="en-NZ" sz="1600" dirty="0">
              <a:solidFill>
                <a:srgbClr val="0B5941"/>
              </a:solidFill>
              <a:latin typeface="Calibri" panose="020F0502020204030204" pitchFamily="34" charset="0"/>
              <a:ea typeface="Calibri" panose="020F0502020204030204" pitchFamily="34" charset="0"/>
              <a:cs typeface="Calibri" panose="020F0502020204030204" pitchFamily="34" charset="0"/>
            </a:endParaRPr>
          </a:p>
          <a:p>
            <a:pPr algn="ctr"/>
            <a:r>
              <a:rPr lang="en-NZ" sz="1800" dirty="0">
                <a:solidFill>
                  <a:srgbClr val="0B5941"/>
                </a:solidFill>
                <a:latin typeface="Calibri" panose="020F0502020204030204" pitchFamily="34" charset="0"/>
                <a:ea typeface="Calibri" panose="020F0502020204030204" pitchFamily="34" charset="0"/>
                <a:cs typeface="Calibri" panose="020F0502020204030204" pitchFamily="34" charset="0"/>
              </a:rPr>
              <a:t>It</a:t>
            </a:r>
            <a:r>
              <a:rPr lang="en-NZ" sz="1800" dirty="0">
                <a:solidFill>
                  <a:srgbClr val="0B5941"/>
                </a:solidFill>
                <a:latin typeface="Calibri" panose="020F0502020204030204" pitchFamily="34" charset="0"/>
                <a:cs typeface="Calibri" panose="020F0502020204030204" pitchFamily="34" charset="0"/>
              </a:rPr>
              <a:t> is difficult to conclude that he made a genuine attempt to identify his interests or that he sufficiently turned his mind to them when making his annual returns over this five-year period. </a:t>
            </a:r>
          </a:p>
          <a:p>
            <a:pPr algn="ctr"/>
            <a:r>
              <a:rPr lang="en-NZ" sz="1800" dirty="0">
                <a:solidFill>
                  <a:srgbClr val="0B5941"/>
                </a:solidFill>
                <a:latin typeface="Calibri" panose="020F0502020204030204" pitchFamily="34" charset="0"/>
                <a:cs typeface="Calibri" panose="020F0502020204030204" pitchFamily="34" charset="0"/>
              </a:rPr>
              <a:t>We therefore find that Mr Wood was neglectful of his duties over a significant period of time. However, we do not consider that his shortcomings in this regard are of such a nature as to amount to a contempt.</a:t>
            </a:r>
          </a:p>
          <a:p>
            <a:pPr algn="ctr">
              <a:lnSpc>
                <a:spcPct val="120000"/>
              </a:lnSpc>
            </a:pPr>
            <a:endParaRPr lang="en-US" dirty="0"/>
          </a:p>
        </p:txBody>
      </p:sp>
      <p:sp>
        <p:nvSpPr>
          <p:cNvPr id="6" name="TextBox 5">
            <a:extLst>
              <a:ext uri="{FF2B5EF4-FFF2-40B4-BE49-F238E27FC236}">
                <a16:creationId xmlns:a16="http://schemas.microsoft.com/office/drawing/2014/main" id="{08C8EDAB-BCD7-4CB8-A079-2FC64EB9FECF}"/>
              </a:ext>
            </a:extLst>
          </p:cNvPr>
          <p:cNvSpPr txBox="1"/>
          <p:nvPr/>
        </p:nvSpPr>
        <p:spPr>
          <a:xfrm>
            <a:off x="512884" y="5133840"/>
            <a:ext cx="3278065" cy="369332"/>
          </a:xfrm>
          <a:prstGeom prst="rect">
            <a:avLst/>
          </a:prstGeom>
          <a:noFill/>
        </p:spPr>
        <p:txBody>
          <a:bodyPr wrap="square" rtlCol="0">
            <a:spAutoFit/>
          </a:bodyPr>
          <a:lstStyle/>
          <a:p>
            <a:pPr algn="ctr"/>
            <a:r>
              <a:rPr lang="en-NZ" b="1" dirty="0">
                <a:solidFill>
                  <a:srgbClr val="0B5941"/>
                </a:solidFill>
              </a:rPr>
              <a:t>Hon Michael Wood </a:t>
            </a:r>
          </a:p>
        </p:txBody>
      </p:sp>
      <p:cxnSp>
        <p:nvCxnSpPr>
          <p:cNvPr id="9" name="Straight Connector 8">
            <a:extLst>
              <a:ext uri="{FF2B5EF4-FFF2-40B4-BE49-F238E27FC236}">
                <a16:creationId xmlns:a16="http://schemas.microsoft.com/office/drawing/2014/main" id="{ED08E816-A27B-7F91-31DF-D7CB5C0665C4}"/>
              </a:ext>
            </a:extLst>
          </p:cNvPr>
          <p:cNvCxnSpPr/>
          <p:nvPr/>
        </p:nvCxnSpPr>
        <p:spPr>
          <a:xfrm>
            <a:off x="512884" y="1433146"/>
            <a:ext cx="8340970" cy="0"/>
          </a:xfrm>
          <a:prstGeom prst="line">
            <a:avLst/>
          </a:prstGeom>
        </p:spPr>
        <p:style>
          <a:lnRef idx="1">
            <a:schemeClr val="accent6"/>
          </a:lnRef>
          <a:fillRef idx="0">
            <a:schemeClr val="accent6"/>
          </a:fillRef>
          <a:effectRef idx="0">
            <a:schemeClr val="accent6"/>
          </a:effectRef>
          <a:fontRef idx="minor">
            <a:schemeClr val="tx1"/>
          </a:fontRef>
        </p:style>
      </p:cxnSp>
      <p:pic>
        <p:nvPicPr>
          <p:cNvPr id="2054" name="Picture 6" descr="Michael Wood">
            <a:extLst>
              <a:ext uri="{FF2B5EF4-FFF2-40B4-BE49-F238E27FC236}">
                <a16:creationId xmlns:a16="http://schemas.microsoft.com/office/drawing/2014/main" id="{9EFA3CC3-79E1-164C-BDDC-6742B1B12FE7}"/>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6181" r="26181"/>
          <a:stretch>
            <a:fillRect/>
          </a:stretch>
        </p:blipFill>
        <p:spPr bwMode="auto">
          <a:xfrm>
            <a:off x="933873" y="1579428"/>
            <a:ext cx="2625768" cy="3443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12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NZ" sz="2900" dirty="0"/>
            </a:br>
            <a:br>
              <a:rPr lang="en-NZ" sz="2900" dirty="0"/>
            </a:br>
            <a:r>
              <a:rPr lang="en-NZ" sz="2900" dirty="0"/>
              <a:t>Member’s conduct toward a select committee chairperson </a:t>
            </a:r>
            <a:br>
              <a:rPr lang="en-NZ" sz="2900" dirty="0"/>
            </a:br>
            <a:br>
              <a:rPr lang="en-NZ" sz="1800" dirty="0">
                <a:effectLst/>
                <a:latin typeface="Calibri" panose="020F0502020204030204" pitchFamily="34" charset="0"/>
                <a:ea typeface="Calibri" panose="020F0502020204030204" pitchFamily="34" charset="0"/>
                <a:cs typeface="Times New Roman" panose="02020603050405020304" pitchFamily="18" charset="0"/>
              </a:rPr>
            </a:br>
            <a:br>
              <a:rPr lang="en-NZ"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3864864" y="1579428"/>
            <a:ext cx="4650486" cy="4276249"/>
          </a:xfrm>
        </p:spPr>
        <p:txBody>
          <a:bodyPr>
            <a:normAutofit fontScale="85000" lnSpcReduction="10000"/>
          </a:bodyPr>
          <a:lstStyle/>
          <a:p>
            <a:pPr algn="ctr"/>
            <a:endParaRPr lang="en-NZ" sz="1600" dirty="0">
              <a:solidFill>
                <a:srgbClr val="0B5941"/>
              </a:solidFill>
              <a:latin typeface="Calibri" panose="020F0502020204030204" pitchFamily="34" charset="0"/>
              <a:ea typeface="Calibri" panose="020F0502020204030204" pitchFamily="34" charset="0"/>
              <a:cs typeface="Calibri" panose="020F0502020204030204" pitchFamily="34" charset="0"/>
            </a:endParaRPr>
          </a:p>
          <a:p>
            <a:pPr algn="ctr">
              <a:lnSpc>
                <a:spcPct val="120000"/>
              </a:lnSpc>
              <a:spcBef>
                <a:spcPts val="0"/>
              </a:spcBef>
            </a:pPr>
            <a:r>
              <a:rPr lang="en-NZ" sz="1600" dirty="0">
                <a:solidFill>
                  <a:srgbClr val="0B5941"/>
                </a:solidFill>
                <a:latin typeface="Calibri" panose="020F0502020204030204" pitchFamily="34" charset="0"/>
                <a:cs typeface="Calibri" panose="020F0502020204030204" pitchFamily="34" charset="0"/>
              </a:rPr>
              <a:t>We find that Mr van de </a:t>
            </a:r>
            <a:r>
              <a:rPr lang="en-NZ" sz="1600" dirty="0" err="1">
                <a:solidFill>
                  <a:srgbClr val="0B5941"/>
                </a:solidFill>
                <a:latin typeface="Calibri" panose="020F0502020204030204" pitchFamily="34" charset="0"/>
                <a:cs typeface="Calibri" panose="020F0502020204030204" pitchFamily="34" charset="0"/>
              </a:rPr>
              <a:t>Molen’s</a:t>
            </a:r>
            <a:r>
              <a:rPr lang="en-NZ" sz="1600" dirty="0">
                <a:solidFill>
                  <a:srgbClr val="0B5941"/>
                </a:solidFill>
                <a:latin typeface="Calibri" panose="020F0502020204030204" pitchFamily="34" charset="0"/>
                <a:cs typeface="Calibri" panose="020F0502020204030204" pitchFamily="34" charset="0"/>
              </a:rPr>
              <a:t> conduct towards Mr Halbert amounted to threatening him, that Mr Halbert was impeded in the discharge of his duties as a member, and that in doing </a:t>
            </a:r>
          </a:p>
          <a:p>
            <a:pPr algn="ctr">
              <a:lnSpc>
                <a:spcPct val="120000"/>
              </a:lnSpc>
              <a:spcBef>
                <a:spcPts val="0"/>
              </a:spcBef>
            </a:pPr>
            <a:r>
              <a:rPr lang="en-NZ" sz="1600" dirty="0">
                <a:solidFill>
                  <a:srgbClr val="0B5941"/>
                </a:solidFill>
                <a:latin typeface="Calibri" panose="020F0502020204030204" pitchFamily="34" charset="0"/>
                <a:cs typeface="Calibri" panose="020F0502020204030204" pitchFamily="34" charset="0"/>
              </a:rPr>
              <a:t>so, Mr van de </a:t>
            </a:r>
            <a:r>
              <a:rPr lang="en-NZ" sz="1600" dirty="0" err="1">
                <a:solidFill>
                  <a:srgbClr val="0B5941"/>
                </a:solidFill>
                <a:latin typeface="Calibri" panose="020F0502020204030204" pitchFamily="34" charset="0"/>
                <a:cs typeface="Calibri" panose="020F0502020204030204" pitchFamily="34" charset="0"/>
              </a:rPr>
              <a:t>Molen</a:t>
            </a:r>
            <a:r>
              <a:rPr lang="en-NZ" sz="1600" dirty="0">
                <a:solidFill>
                  <a:srgbClr val="0B5941"/>
                </a:solidFill>
                <a:latin typeface="Calibri" panose="020F0502020204030204" pitchFamily="34" charset="0"/>
                <a:cs typeface="Calibri" panose="020F0502020204030204" pitchFamily="34" charset="0"/>
              </a:rPr>
              <a:t> committed a contempt of the House.</a:t>
            </a:r>
          </a:p>
          <a:p>
            <a:pPr algn="ctr">
              <a:lnSpc>
                <a:spcPct val="120000"/>
              </a:lnSpc>
            </a:pPr>
            <a:r>
              <a:rPr lang="en-NZ" sz="1600" dirty="0">
                <a:solidFill>
                  <a:srgbClr val="0B5941"/>
                </a:solidFill>
                <a:latin typeface="Calibri" panose="020F0502020204030204" pitchFamily="34" charset="0"/>
                <a:cs typeface="Calibri" panose="020F0502020204030204" pitchFamily="34" charset="0"/>
              </a:rPr>
              <a:t>While the parliamentary context is a distinctive one, it is worth noting that his behaviour would not be acceptable in other workplaces. We consider that Parliament should be conscious of public expectations and generally accepted standards of behaviour when determining cases such as this one.</a:t>
            </a:r>
          </a:p>
          <a:p>
            <a:pPr algn="ctr">
              <a:lnSpc>
                <a:spcPct val="120000"/>
              </a:lnSpc>
            </a:pPr>
            <a:r>
              <a:rPr lang="en-NZ" sz="1600" dirty="0">
                <a:solidFill>
                  <a:srgbClr val="0B5941"/>
                </a:solidFill>
                <a:latin typeface="Calibri" panose="020F0502020204030204" pitchFamily="34" charset="0"/>
                <a:cs typeface="Calibri" panose="020F0502020204030204" pitchFamily="34" charset="0"/>
              </a:rPr>
              <a:t>Acting in a threatening manner toward a member of Parliament on account of their conduct in Parliament, and particularly for their conduct as a presiding officer, is a serious matter. We therefore recommend that Mr van de </a:t>
            </a:r>
            <a:r>
              <a:rPr lang="en-NZ" sz="1600" dirty="0" err="1">
                <a:solidFill>
                  <a:srgbClr val="0B5941"/>
                </a:solidFill>
                <a:latin typeface="Calibri" panose="020F0502020204030204" pitchFamily="34" charset="0"/>
                <a:cs typeface="Calibri" panose="020F0502020204030204" pitchFamily="34" charset="0"/>
              </a:rPr>
              <a:t>Molen</a:t>
            </a:r>
            <a:r>
              <a:rPr lang="en-NZ" sz="1600" dirty="0">
                <a:solidFill>
                  <a:srgbClr val="0B5941"/>
                </a:solidFill>
                <a:latin typeface="Calibri" panose="020F0502020204030204" pitchFamily="34" charset="0"/>
                <a:cs typeface="Calibri" panose="020F0502020204030204" pitchFamily="34" charset="0"/>
              </a:rPr>
              <a:t> be censured by the House.</a:t>
            </a:r>
          </a:p>
          <a:p>
            <a:pPr algn="ctr"/>
            <a:endParaRPr lang="en-US" dirty="0"/>
          </a:p>
        </p:txBody>
      </p:sp>
      <p:sp>
        <p:nvSpPr>
          <p:cNvPr id="6" name="TextBox 5">
            <a:extLst>
              <a:ext uri="{FF2B5EF4-FFF2-40B4-BE49-F238E27FC236}">
                <a16:creationId xmlns:a16="http://schemas.microsoft.com/office/drawing/2014/main" id="{08C8EDAB-BCD7-4CB8-A079-2FC64EB9FECF}"/>
              </a:ext>
            </a:extLst>
          </p:cNvPr>
          <p:cNvSpPr txBox="1"/>
          <p:nvPr/>
        </p:nvSpPr>
        <p:spPr>
          <a:xfrm>
            <a:off x="512884" y="5133840"/>
            <a:ext cx="3278065" cy="369332"/>
          </a:xfrm>
          <a:prstGeom prst="rect">
            <a:avLst/>
          </a:prstGeom>
          <a:noFill/>
        </p:spPr>
        <p:txBody>
          <a:bodyPr wrap="square" rtlCol="0">
            <a:spAutoFit/>
          </a:bodyPr>
          <a:lstStyle/>
          <a:p>
            <a:pPr algn="ctr"/>
            <a:r>
              <a:rPr lang="en-NZ" b="1" dirty="0">
                <a:solidFill>
                  <a:srgbClr val="0B5941"/>
                </a:solidFill>
              </a:rPr>
              <a:t>Tim van de </a:t>
            </a:r>
            <a:r>
              <a:rPr lang="en-NZ" b="1" dirty="0" err="1">
                <a:solidFill>
                  <a:srgbClr val="0B5941"/>
                </a:solidFill>
              </a:rPr>
              <a:t>Molen</a:t>
            </a:r>
            <a:r>
              <a:rPr lang="en-NZ" b="1" dirty="0">
                <a:solidFill>
                  <a:srgbClr val="0B5941"/>
                </a:solidFill>
              </a:rPr>
              <a:t> </a:t>
            </a:r>
          </a:p>
        </p:txBody>
      </p:sp>
      <p:cxnSp>
        <p:nvCxnSpPr>
          <p:cNvPr id="9" name="Straight Connector 8">
            <a:extLst>
              <a:ext uri="{FF2B5EF4-FFF2-40B4-BE49-F238E27FC236}">
                <a16:creationId xmlns:a16="http://schemas.microsoft.com/office/drawing/2014/main" id="{ED08E816-A27B-7F91-31DF-D7CB5C0665C4}"/>
              </a:ext>
            </a:extLst>
          </p:cNvPr>
          <p:cNvCxnSpPr/>
          <p:nvPr/>
        </p:nvCxnSpPr>
        <p:spPr>
          <a:xfrm>
            <a:off x="512884" y="1433146"/>
            <a:ext cx="8340970" cy="0"/>
          </a:xfrm>
          <a:prstGeom prst="line">
            <a:avLst/>
          </a:prstGeom>
        </p:spPr>
        <p:style>
          <a:lnRef idx="1">
            <a:schemeClr val="accent6"/>
          </a:lnRef>
          <a:fillRef idx="0">
            <a:schemeClr val="accent6"/>
          </a:fillRef>
          <a:effectRef idx="0">
            <a:schemeClr val="accent6"/>
          </a:effectRef>
          <a:fontRef idx="minor">
            <a:schemeClr val="tx1"/>
          </a:fontRef>
        </p:style>
      </p:cxnSp>
      <p:pic>
        <p:nvPicPr>
          <p:cNvPr id="3074" name="Picture 2" descr="National MP Tim van de Molen stood down from all portfolios | RNZ News">
            <a:extLst>
              <a:ext uri="{FF2B5EF4-FFF2-40B4-BE49-F238E27FC236}">
                <a16:creationId xmlns:a16="http://schemas.microsoft.com/office/drawing/2014/main" id="{BF35490D-733A-0005-B85C-D6F47D18A258}"/>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26181" r="26181"/>
          <a:stretch>
            <a:fillRect/>
          </a:stretch>
        </p:blipFill>
        <p:spPr bwMode="auto">
          <a:xfrm>
            <a:off x="881561" y="1617433"/>
            <a:ext cx="2540709" cy="3332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98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NZ" sz="2900" dirty="0"/>
            </a:br>
            <a:br>
              <a:rPr lang="en-NZ" sz="2900" dirty="0"/>
            </a:br>
            <a:r>
              <a:rPr lang="en-NZ" sz="2900" dirty="0"/>
              <a:t>Allegation of a Breach of Court Suppression Order </a:t>
            </a:r>
            <a:br>
              <a:rPr lang="en-NZ" sz="2900" dirty="0"/>
            </a:br>
            <a:br>
              <a:rPr lang="en-NZ" sz="1800" dirty="0">
                <a:effectLst/>
                <a:latin typeface="Calibri" panose="020F0502020204030204" pitchFamily="34" charset="0"/>
                <a:ea typeface="Calibri" panose="020F0502020204030204" pitchFamily="34" charset="0"/>
                <a:cs typeface="Times New Roman" panose="02020603050405020304" pitchFamily="18" charset="0"/>
              </a:rPr>
            </a:br>
            <a:br>
              <a:rPr lang="en-NZ"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2919046" y="1852596"/>
            <a:ext cx="5712070" cy="4164988"/>
          </a:xfrm>
        </p:spPr>
        <p:txBody>
          <a:bodyPr>
            <a:normAutofit fontScale="25000" lnSpcReduction="20000"/>
          </a:bodyPr>
          <a:lstStyle/>
          <a:p>
            <a:pPr algn="ctr">
              <a:lnSpc>
                <a:spcPct val="120000"/>
              </a:lnSpc>
            </a:pPr>
            <a:r>
              <a:rPr lang="en-NZ" sz="5600" b="1" dirty="0">
                <a:solidFill>
                  <a:srgbClr val="0B5941"/>
                </a:solidFill>
                <a:latin typeface="+mn-lt"/>
                <a:ea typeface="Times New Roman" panose="02020603050405020304" pitchFamily="18" charset="0"/>
              </a:rPr>
              <a:t>SPEAKER</a:t>
            </a:r>
            <a:r>
              <a:rPr lang="en-NZ" sz="5600" dirty="0">
                <a:solidFill>
                  <a:srgbClr val="0B5941"/>
                </a:solidFill>
                <a:latin typeface="+mn-lt"/>
                <a:ea typeface="Times New Roman" panose="02020603050405020304" pitchFamily="18" charset="0"/>
              </a:rPr>
              <a:t>: Members, I have been considering how to respond to allegations that, during oral questions last week, </a:t>
            </a:r>
            <a:r>
              <a:rPr lang="en-NZ" sz="5600" dirty="0" err="1">
                <a:solidFill>
                  <a:srgbClr val="0B5941"/>
                </a:solidFill>
                <a:latin typeface="+mn-lt"/>
                <a:ea typeface="Times New Roman" panose="02020603050405020304" pitchFamily="18" charset="0"/>
              </a:rPr>
              <a:t>Rawiri</a:t>
            </a:r>
            <a:r>
              <a:rPr lang="en-NZ" sz="5600" dirty="0">
                <a:solidFill>
                  <a:srgbClr val="0B5941"/>
                </a:solidFill>
                <a:latin typeface="+mn-lt"/>
                <a:ea typeface="Times New Roman" panose="02020603050405020304" pitchFamily="18" charset="0"/>
              </a:rPr>
              <a:t> Waititi may have breached a suppression order imposed by a court.</a:t>
            </a:r>
          </a:p>
          <a:p>
            <a:pPr algn="ctr">
              <a:lnSpc>
                <a:spcPct val="120000"/>
              </a:lnSpc>
            </a:pPr>
            <a:r>
              <a:rPr lang="en-NZ" sz="5600" dirty="0">
                <a:solidFill>
                  <a:srgbClr val="0B5941"/>
                </a:solidFill>
                <a:latin typeface="+mn-lt"/>
                <a:ea typeface="Times New Roman" panose="02020603050405020304" pitchFamily="18" charset="0"/>
              </a:rPr>
              <a:t>In this case, the difficulty is that investigating whether Mr Waititi has done so risks compounding the harm caused by the original breach by confirming the existence of a suppression order and possibly identifying the subject of it.</a:t>
            </a:r>
            <a:endParaRPr lang="en-NZ" sz="5600" dirty="0">
              <a:solidFill>
                <a:srgbClr val="0B5941"/>
              </a:solidFill>
              <a:latin typeface="+mn-lt"/>
            </a:endParaRPr>
          </a:p>
          <a:p>
            <a:pPr algn="ctr">
              <a:lnSpc>
                <a:spcPct val="120000"/>
              </a:lnSpc>
            </a:pPr>
            <a:r>
              <a:rPr lang="en-NZ" sz="5600" dirty="0">
                <a:solidFill>
                  <a:srgbClr val="0B5941"/>
                </a:solidFill>
                <a:latin typeface="+mn-lt"/>
              </a:rPr>
              <a:t>I intend to deal with Mr Waititi's comments as a matter of order. The words Mr Waititi used in the House indicate that he believed that the matter concerned was subject to a suppression order. Reckless use of the freedom of speech enjoyed by the House damages that relationship and undermines the standing of this Parliament and the privileges on which it depends.</a:t>
            </a:r>
          </a:p>
          <a:p>
            <a:pPr algn="ctr">
              <a:lnSpc>
                <a:spcPct val="120000"/>
              </a:lnSpc>
            </a:pPr>
            <a:r>
              <a:rPr lang="en-NZ" sz="5600" b="1" dirty="0">
                <a:solidFill>
                  <a:srgbClr val="0B5941"/>
                </a:solidFill>
                <a:latin typeface="+mn-lt"/>
              </a:rPr>
              <a:t>SPEAKER</a:t>
            </a:r>
            <a:r>
              <a:rPr lang="en-NZ" sz="5600" dirty="0">
                <a:solidFill>
                  <a:srgbClr val="0B5941"/>
                </a:solidFill>
                <a:latin typeface="+mn-lt"/>
              </a:rPr>
              <a:t>: I consider that in his comments, Mr Waititi's conduct was grossly disorderly. Therefore, I name </a:t>
            </a:r>
            <a:r>
              <a:rPr lang="en-NZ" sz="5600" dirty="0" err="1">
                <a:solidFill>
                  <a:srgbClr val="0B5941"/>
                </a:solidFill>
                <a:latin typeface="+mn-lt"/>
              </a:rPr>
              <a:t>Rawiri</a:t>
            </a:r>
            <a:r>
              <a:rPr lang="en-NZ" sz="5600" dirty="0">
                <a:solidFill>
                  <a:srgbClr val="0B5941"/>
                </a:solidFill>
                <a:latin typeface="+mn-lt"/>
              </a:rPr>
              <a:t> Waititi and call on the House to judge his conduct. The question is, </a:t>
            </a:r>
            <a:r>
              <a:rPr lang="en-NZ" sz="5600" i="1" dirty="0">
                <a:solidFill>
                  <a:srgbClr val="0B5941"/>
                </a:solidFill>
                <a:latin typeface="+mn-lt"/>
              </a:rPr>
              <a:t>That </a:t>
            </a:r>
            <a:r>
              <a:rPr lang="en-NZ" sz="5600" i="1" dirty="0" err="1">
                <a:solidFill>
                  <a:srgbClr val="0B5941"/>
                </a:solidFill>
                <a:latin typeface="+mn-lt"/>
              </a:rPr>
              <a:t>Rawiri</a:t>
            </a:r>
            <a:r>
              <a:rPr lang="en-NZ" sz="5600" i="1" dirty="0">
                <a:solidFill>
                  <a:srgbClr val="0B5941"/>
                </a:solidFill>
                <a:latin typeface="+mn-lt"/>
              </a:rPr>
              <a:t> Waititi be suspended from the service of the House</a:t>
            </a:r>
            <a:r>
              <a:rPr lang="en-NZ" sz="5600" dirty="0">
                <a:solidFill>
                  <a:srgbClr val="0B5941"/>
                </a:solidFill>
                <a:latin typeface="+mn-lt"/>
              </a:rPr>
              <a:t>.</a:t>
            </a:r>
          </a:p>
          <a:p>
            <a:pPr algn="ctr">
              <a:lnSpc>
                <a:spcPct val="120000"/>
              </a:lnSpc>
            </a:pPr>
            <a:r>
              <a:rPr lang="en-NZ" sz="5600" dirty="0">
                <a:solidFill>
                  <a:srgbClr val="0B5941"/>
                </a:solidFill>
                <a:latin typeface="+mn-lt"/>
              </a:rPr>
              <a:t>Motion agreed to.</a:t>
            </a:r>
          </a:p>
          <a:p>
            <a:pPr algn="ctr">
              <a:lnSpc>
                <a:spcPct val="120000"/>
              </a:lnSpc>
            </a:pPr>
            <a:r>
              <a:rPr lang="en-NZ" sz="2000" dirty="0">
                <a:solidFill>
                  <a:srgbClr val="0B5941"/>
                </a:solidFill>
                <a:latin typeface="Calibri" panose="020F0502020204030204" pitchFamily="34" charset="0"/>
                <a:cs typeface="Calibri" panose="020F0502020204030204" pitchFamily="34" charset="0"/>
              </a:rPr>
              <a:t>.</a:t>
            </a:r>
          </a:p>
          <a:p>
            <a:pPr algn="ctr"/>
            <a:endParaRPr lang="en-US" dirty="0"/>
          </a:p>
        </p:txBody>
      </p:sp>
      <p:sp>
        <p:nvSpPr>
          <p:cNvPr id="6" name="TextBox 5">
            <a:extLst>
              <a:ext uri="{FF2B5EF4-FFF2-40B4-BE49-F238E27FC236}">
                <a16:creationId xmlns:a16="http://schemas.microsoft.com/office/drawing/2014/main" id="{08C8EDAB-BCD7-4CB8-A079-2FC64EB9FECF}"/>
              </a:ext>
            </a:extLst>
          </p:cNvPr>
          <p:cNvSpPr txBox="1"/>
          <p:nvPr/>
        </p:nvSpPr>
        <p:spPr>
          <a:xfrm>
            <a:off x="-34437" y="4493190"/>
            <a:ext cx="3278065" cy="369332"/>
          </a:xfrm>
          <a:prstGeom prst="rect">
            <a:avLst/>
          </a:prstGeom>
          <a:noFill/>
        </p:spPr>
        <p:txBody>
          <a:bodyPr wrap="square" rtlCol="0">
            <a:spAutoFit/>
          </a:bodyPr>
          <a:lstStyle/>
          <a:p>
            <a:pPr algn="ctr"/>
            <a:r>
              <a:rPr lang="en-NZ" b="1" dirty="0" err="1">
                <a:solidFill>
                  <a:srgbClr val="0B5941"/>
                </a:solidFill>
              </a:rPr>
              <a:t>Rawiri</a:t>
            </a:r>
            <a:r>
              <a:rPr lang="en-NZ" b="1" dirty="0">
                <a:solidFill>
                  <a:srgbClr val="0B5941"/>
                </a:solidFill>
              </a:rPr>
              <a:t> Waititi </a:t>
            </a:r>
          </a:p>
        </p:txBody>
      </p:sp>
      <p:cxnSp>
        <p:nvCxnSpPr>
          <p:cNvPr id="9" name="Straight Connector 8">
            <a:extLst>
              <a:ext uri="{FF2B5EF4-FFF2-40B4-BE49-F238E27FC236}">
                <a16:creationId xmlns:a16="http://schemas.microsoft.com/office/drawing/2014/main" id="{ED08E816-A27B-7F91-31DF-D7CB5C0665C4}"/>
              </a:ext>
            </a:extLst>
          </p:cNvPr>
          <p:cNvCxnSpPr/>
          <p:nvPr/>
        </p:nvCxnSpPr>
        <p:spPr>
          <a:xfrm>
            <a:off x="512884" y="1433146"/>
            <a:ext cx="8340970" cy="0"/>
          </a:xfrm>
          <a:prstGeom prst="line">
            <a:avLst/>
          </a:prstGeom>
        </p:spPr>
        <p:style>
          <a:lnRef idx="1">
            <a:schemeClr val="accent6"/>
          </a:lnRef>
          <a:fillRef idx="0">
            <a:schemeClr val="accent6"/>
          </a:fillRef>
          <a:effectRef idx="0">
            <a:schemeClr val="accent6"/>
          </a:effectRef>
          <a:fontRef idx="minor">
            <a:schemeClr val="tx1"/>
          </a:fontRef>
        </p:style>
      </p:cxnSp>
      <p:pic>
        <p:nvPicPr>
          <p:cNvPr id="1026" name="Picture 2" descr="Māori Party MP Rawiri Waititi's tweet about Pākehā being 'archaic species'  was 'made by someone else' | Newshub">
            <a:extLst>
              <a:ext uri="{FF2B5EF4-FFF2-40B4-BE49-F238E27FC236}">
                <a16:creationId xmlns:a16="http://schemas.microsoft.com/office/drawing/2014/main" id="{C165FA24-F950-716C-F10C-74C3D4C86E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921" t="-2026" r="12217" b="2026"/>
          <a:stretch/>
        </p:blipFill>
        <p:spPr bwMode="auto">
          <a:xfrm>
            <a:off x="304068" y="2285291"/>
            <a:ext cx="2614978" cy="1870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121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C31A0C-A300-4BF4-E2CC-6681BD429F73}"/>
              </a:ext>
            </a:extLst>
          </p:cNvPr>
          <p:cNvSpPr txBox="1"/>
          <p:nvPr/>
        </p:nvSpPr>
        <p:spPr>
          <a:xfrm>
            <a:off x="2260832" y="4714613"/>
            <a:ext cx="4437777" cy="369332"/>
          </a:xfrm>
          <a:prstGeom prst="rect">
            <a:avLst/>
          </a:prstGeom>
          <a:noFill/>
        </p:spPr>
        <p:txBody>
          <a:bodyPr wrap="square" rtlCol="0">
            <a:spAutoFit/>
          </a:bodyPr>
          <a:lstStyle/>
          <a:p>
            <a:pPr algn="ctr"/>
            <a:r>
              <a:rPr lang="en-NZ" dirty="0">
                <a:solidFill>
                  <a:srgbClr val="0B5941"/>
                </a:solidFill>
              </a:rPr>
              <a:t>Thank you </a:t>
            </a:r>
          </a:p>
        </p:txBody>
      </p:sp>
    </p:spTree>
    <p:extLst>
      <p:ext uri="{BB962C8B-B14F-4D97-AF65-F5344CB8AC3E}">
        <p14:creationId xmlns:p14="http://schemas.microsoft.com/office/powerpoint/2010/main" val="1160048038"/>
      </p:ext>
    </p:extLst>
  </p:cSld>
  <p:clrMapOvr>
    <a:masterClrMapping/>
  </p:clrMapOvr>
</p:sld>
</file>

<file path=ppt/theme/theme1.xml><?xml version="1.0" encoding="utf-8"?>
<a:theme xmlns:a="http://schemas.openxmlformats.org/drawingml/2006/main" name="J005126 OoC Powerpoint temp_FF_nd">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005126 OoC Powerpoint temp_2.0_nd" id="{EF37E2D4-F52E-104F-83BD-30C8DC0C0CC3}" vid="{D93518C4-F9A9-7B48-92BF-282067AD8DB1}"/>
    </a:ext>
  </a:extLst>
</a:theme>
</file>

<file path=docProps/app.xml><?xml version="1.0" encoding="utf-8"?>
<Properties xmlns="http://schemas.openxmlformats.org/officeDocument/2006/extended-properties" xmlns:vt="http://schemas.openxmlformats.org/officeDocument/2006/docPropsVTypes">
  <Template>J005126 OoC Powerpoint temp_FF_2.0_kl</Template>
  <TotalTime>66</TotalTime>
  <Words>926</Words>
  <Application>Microsoft Office PowerPoint</Application>
  <PresentationFormat>On-screen Show (4:3)</PresentationFormat>
  <Paragraphs>39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Open Sans</vt:lpstr>
      <vt:lpstr>Open Sans Light</vt:lpstr>
      <vt:lpstr>J005126 OoC Powerpoint temp_FF_nd</vt:lpstr>
      <vt:lpstr>Freedom of Speech                                       New Zealand jurisdiction report ___________________________________________________</vt:lpstr>
      <vt:lpstr>PowerPoint Presentation</vt:lpstr>
      <vt:lpstr>The time taken by the Minister of Education to correct a misleading statement to the House </vt:lpstr>
      <vt:lpstr> Member’s disclosure of confidential committee proceedings   </vt:lpstr>
      <vt:lpstr>  Member’s compliance with pecuniary interest disclosure requirements    </vt:lpstr>
      <vt:lpstr>  Member’s conduct toward a select committee chairperson    </vt:lpstr>
      <vt:lpstr>  Allegation of a Breach of Court Suppression Order    </vt:lpstr>
      <vt:lpstr>PowerPoint Presentation</vt:lpstr>
    </vt:vector>
  </TitlesOfParts>
  <Company>Parliamentary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Andie Lindsay</dc:creator>
  <cp:lastModifiedBy>David Wilson</cp:lastModifiedBy>
  <cp:revision>2</cp:revision>
  <dcterms:created xsi:type="dcterms:W3CDTF">2023-09-14T02:44:06Z</dcterms:created>
  <dcterms:modified xsi:type="dcterms:W3CDTF">2023-09-15T03:54:24Z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C579600</vt:lpwstr>
  </property>
  <property fmtid="{D5CDD505-2E9C-101B-9397-08002B2CF9AE}" pid="4" name="Objective-Title">
    <vt:lpwstr>J005126 OoC Powerpoint temp_FF_2.0_kl</vt:lpwstr>
  </property>
  <property fmtid="{D5CDD505-2E9C-101B-9397-08002B2CF9AE}" pid="5" name="Objective-Description">
    <vt:lpwstr/>
  </property>
  <property fmtid="{D5CDD505-2E9C-101B-9397-08002B2CF9AE}" pid="6" name="Objective-CreationStamp">
    <vt:filetime>2017-10-19T02:34:40Z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2018-04-19T19:04:01Z</vt:filetime>
  </property>
  <property fmtid="{D5CDD505-2E9C-101B-9397-08002B2CF9AE}" pid="10" name="Objective-ModificationStamp">
    <vt:filetime>2018-04-19T19:04:32Z</vt:filetime>
  </property>
  <property fmtid="{D5CDD505-2E9C-101B-9397-08002B2CF9AE}" pid="11" name="Objective-Owner">
    <vt:lpwstr>Andie Lindsay</vt:lpwstr>
  </property>
  <property fmtid="{D5CDD505-2E9C-101B-9397-08002B2CF9AE}" pid="12" name="Objective-Path">
    <vt:lpwstr>Objective Global Folder:Classified Object:Andie Lindsay:Special Folder - Andie Lindsay:Handy - Andie Lindsay:ooc templates</vt:lpwstr>
  </property>
  <property fmtid="{D5CDD505-2E9C-101B-9397-08002B2CF9AE}" pid="13" name="Objective-Parent">
    <vt:lpwstr>ooc templates</vt:lpwstr>
  </property>
  <property fmtid="{D5CDD505-2E9C-101B-9397-08002B2CF9AE}" pid="14" name="Objective-State">
    <vt:lpwstr>Published</vt:lpwstr>
  </property>
  <property fmtid="{D5CDD505-2E9C-101B-9397-08002B2CF9AE}" pid="15" name="Objective-VersionId">
    <vt:lpwstr>vC1141037</vt:lpwstr>
  </property>
  <property fmtid="{D5CDD505-2E9C-101B-9397-08002B2CF9AE}" pid="16" name="Objective-Version">
    <vt:lpwstr>1.0</vt:lpwstr>
  </property>
  <property fmtid="{D5CDD505-2E9C-101B-9397-08002B2CF9AE}" pid="17" name="Objective-VersionNumber">
    <vt:r8>1</vt:r8>
  </property>
  <property fmtid="{D5CDD505-2E9C-101B-9397-08002B2CF9AE}" pid="18" name="Objective-VersionComment">
    <vt:lpwstr>First version</vt:lpwstr>
  </property>
  <property fmtid="{D5CDD505-2E9C-101B-9397-08002B2CF9AE}" pid="19" name="Objective-FileNumber">
    <vt:lpwstr/>
  </property>
  <property fmtid="{D5CDD505-2E9C-101B-9397-08002B2CF9AE}" pid="20" name="Objective-Classification">
    <vt:lpwstr>Unclassified</vt:lpwstr>
  </property>
  <property fmtid="{D5CDD505-2E9C-101B-9397-08002B2CF9AE}" pid="21" name="Objective-Caveats">
    <vt:lpwstr/>
  </property>
  <property fmtid="{D5CDD505-2E9C-101B-9397-08002B2CF9AE}" pid="22" name="Objective-Business unit">
    <vt:lpwstr>Clerk of the House</vt:lpwstr>
  </property>
  <property fmtid="{D5CDD505-2E9C-101B-9397-08002B2CF9AE}" pid="23" name="Objective-Administrative main type">
    <vt:lpwstr>papers</vt:lpwstr>
  </property>
  <property fmtid="{D5CDD505-2E9C-101B-9397-08002B2CF9AE}" pid="24" name="Objective-Administrative sub type">
    <vt:lpwstr/>
  </property>
  <property fmtid="{D5CDD505-2E9C-101B-9397-08002B2CF9AE}" pid="25" name="Objective-Date of meeting">
    <vt:lpwstr/>
  </property>
</Properties>
</file>