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85" r:id="rId3"/>
    <p:sldId id="279" r:id="rId4"/>
    <p:sldId id="257" r:id="rId5"/>
    <p:sldId id="281" r:id="rId6"/>
    <p:sldId id="283" r:id="rId7"/>
    <p:sldId id="282" r:id="rId8"/>
    <p:sldId id="284" r:id="rId9"/>
    <p:sldId id="278" r:id="rId10"/>
  </p:sldIdLst>
  <p:sldSz cx="9144000" cy="5143500" type="screen16x9"/>
  <p:notesSz cx="6858000" cy="9144000"/>
  <p:embeddedFontLst>
    <p:embeddedFont>
      <p:font typeface="Montserrat ExtraBold" panose="00000900000000000000" pitchFamily="2" charset="0"/>
      <p:bold r:id="rId12"/>
      <p:italic r:id="rId13"/>
      <p:boldItalic r:id="rId14"/>
    </p:embeddedFont>
    <p:embeddedFont>
      <p:font typeface="Montserrat Light" panose="000004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E183BF"/>
    <a:srgbClr val="ECADAE"/>
    <a:srgbClr val="C95F2C"/>
    <a:srgbClr val="AEC4AF"/>
    <a:srgbClr val="F8CB45"/>
    <a:srgbClr val="B19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243AC6-E6AA-472F-B608-43287C50BADC}">
  <a:tblStyle styleId="{8A243AC6-E6AA-472F-B608-43287C50BAD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86395"/>
  </p:normalViewPr>
  <p:slideViewPr>
    <p:cSldViewPr snapToGrid="0" snapToObjects="1">
      <p:cViewPr varScale="1">
        <p:scale>
          <a:sx n="130" d="100"/>
          <a:sy n="130" d="100"/>
        </p:scale>
        <p:origin x="114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7" d="100"/>
          <a:sy n="117" d="100"/>
        </p:scale>
        <p:origin x="511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ibson - Coda" userId="911bc6002c520de0" providerId="LiveId" clId="{EDFA8560-0887-4B13-84B4-3994153EF426}"/>
    <pc:docChg chg="modSld">
      <pc:chgData name="David Gibson - Coda" userId="911bc6002c520de0" providerId="LiveId" clId="{EDFA8560-0887-4B13-84B4-3994153EF426}" dt="2023-09-17T12:12:56.072" v="52" actId="113"/>
      <pc:docMkLst>
        <pc:docMk/>
      </pc:docMkLst>
      <pc:sldChg chg="modSp mod">
        <pc:chgData name="David Gibson - Coda" userId="911bc6002c520de0" providerId="LiveId" clId="{EDFA8560-0887-4B13-84B4-3994153EF426}" dt="2023-09-17T12:12:25.152" v="51" actId="207"/>
        <pc:sldMkLst>
          <pc:docMk/>
          <pc:sldMk cId="0" sldId="256"/>
        </pc:sldMkLst>
        <pc:spChg chg="mod">
          <ac:chgData name="David Gibson - Coda" userId="911bc6002c520de0" providerId="LiveId" clId="{EDFA8560-0887-4B13-84B4-3994153EF426}" dt="2023-09-17T12:11:21.264" v="47"/>
          <ac:spMkLst>
            <pc:docMk/>
            <pc:sldMk cId="0" sldId="256"/>
            <ac:spMk id="5" creationId="{E04C779A-A497-C31B-1833-14969BA2C031}"/>
          </ac:spMkLst>
        </pc:spChg>
        <pc:spChg chg="mod">
          <ac:chgData name="David Gibson - Coda" userId="911bc6002c520de0" providerId="LiveId" clId="{EDFA8560-0887-4B13-84B4-3994153EF426}" dt="2023-09-17T12:12:25.152" v="51" actId="207"/>
          <ac:spMkLst>
            <pc:docMk/>
            <pc:sldMk cId="0" sldId="256"/>
            <ac:spMk id="62" creationId="{00000000-0000-0000-0000-000000000000}"/>
          </ac:spMkLst>
        </pc:spChg>
      </pc:sldChg>
      <pc:sldChg chg="modSp mod">
        <pc:chgData name="David Gibson - Coda" userId="911bc6002c520de0" providerId="LiveId" clId="{EDFA8560-0887-4B13-84B4-3994153EF426}" dt="2023-09-17T12:10:17.677" v="33" actId="1076"/>
        <pc:sldMkLst>
          <pc:docMk/>
          <pc:sldMk cId="0" sldId="257"/>
        </pc:sldMkLst>
        <pc:spChg chg="mod">
          <ac:chgData name="David Gibson - Coda" userId="911bc6002c520de0" providerId="LiveId" clId="{EDFA8560-0887-4B13-84B4-3994153EF426}" dt="2023-09-17T12:05:08.397" v="9" actId="1076"/>
          <ac:spMkLst>
            <pc:docMk/>
            <pc:sldMk cId="0" sldId="257"/>
            <ac:spMk id="11" creationId="{10CD97B5-0124-096F-A022-B076D13973F3}"/>
          </ac:spMkLst>
        </pc:spChg>
        <pc:spChg chg="mod">
          <ac:chgData name="David Gibson - Coda" userId="911bc6002c520de0" providerId="LiveId" clId="{EDFA8560-0887-4B13-84B4-3994153EF426}" dt="2023-09-17T12:10:17.677" v="33" actId="1076"/>
          <ac:spMkLst>
            <pc:docMk/>
            <pc:sldMk cId="0" sldId="257"/>
            <ac:spMk id="67" creationId="{00000000-0000-0000-0000-000000000000}"/>
          </ac:spMkLst>
        </pc:spChg>
      </pc:sldChg>
      <pc:sldChg chg="modSp mod">
        <pc:chgData name="David Gibson - Coda" userId="911bc6002c520de0" providerId="LiveId" clId="{EDFA8560-0887-4B13-84B4-3994153EF426}" dt="2023-09-17T12:12:56.072" v="52" actId="113"/>
        <pc:sldMkLst>
          <pc:docMk/>
          <pc:sldMk cId="0" sldId="278"/>
        </pc:sldMkLst>
        <pc:spChg chg="mod">
          <ac:chgData name="David Gibson - Coda" userId="911bc6002c520de0" providerId="LiveId" clId="{EDFA8560-0887-4B13-84B4-3994153EF426}" dt="2023-09-17T12:12:56.072" v="52" actId="113"/>
          <ac:spMkLst>
            <pc:docMk/>
            <pc:sldMk cId="0" sldId="278"/>
            <ac:spMk id="279" creationId="{00000000-0000-0000-0000-000000000000}"/>
          </ac:spMkLst>
        </pc:spChg>
        <pc:spChg chg="mod">
          <ac:chgData name="David Gibson - Coda" userId="911bc6002c520de0" providerId="LiveId" clId="{EDFA8560-0887-4B13-84B4-3994153EF426}" dt="2023-09-17T12:07:57.108" v="23" actId="1076"/>
          <ac:spMkLst>
            <pc:docMk/>
            <pc:sldMk cId="0" sldId="278"/>
            <ac:spMk id="280" creationId="{00000000-0000-0000-0000-000000000000}"/>
          </ac:spMkLst>
        </pc:spChg>
      </pc:sldChg>
      <pc:sldChg chg="modSp mod">
        <pc:chgData name="David Gibson - Coda" userId="911bc6002c520de0" providerId="LiveId" clId="{EDFA8560-0887-4B13-84B4-3994153EF426}" dt="2023-09-17T12:09:50.100" v="31" actId="1076"/>
        <pc:sldMkLst>
          <pc:docMk/>
          <pc:sldMk cId="1081764090" sldId="281"/>
        </pc:sldMkLst>
        <pc:spChg chg="mod">
          <ac:chgData name="David Gibson - Coda" userId="911bc6002c520de0" providerId="LiveId" clId="{EDFA8560-0887-4B13-84B4-3994153EF426}" dt="2023-09-17T12:05:59.605" v="13" actId="1076"/>
          <ac:spMkLst>
            <pc:docMk/>
            <pc:sldMk cId="1081764090" sldId="281"/>
            <ac:spMk id="11" creationId="{10CD97B5-0124-096F-A022-B076D13973F3}"/>
          </ac:spMkLst>
        </pc:spChg>
        <pc:spChg chg="mod">
          <ac:chgData name="David Gibson - Coda" userId="911bc6002c520de0" providerId="LiveId" clId="{EDFA8560-0887-4B13-84B4-3994153EF426}" dt="2023-09-17T12:09:50.100" v="31" actId="1076"/>
          <ac:spMkLst>
            <pc:docMk/>
            <pc:sldMk cId="1081764090" sldId="281"/>
            <ac:spMk id="67" creationId="{00000000-0000-0000-0000-000000000000}"/>
          </ac:spMkLst>
        </pc:spChg>
      </pc:sldChg>
      <pc:sldChg chg="modSp mod">
        <pc:chgData name="David Gibson - Coda" userId="911bc6002c520de0" providerId="LiveId" clId="{EDFA8560-0887-4B13-84B4-3994153EF426}" dt="2023-09-17T12:09:56.917" v="32" actId="1076"/>
        <pc:sldMkLst>
          <pc:docMk/>
          <pc:sldMk cId="4276106406" sldId="282"/>
        </pc:sldMkLst>
        <pc:spChg chg="mod">
          <ac:chgData name="David Gibson - Coda" userId="911bc6002c520de0" providerId="LiveId" clId="{EDFA8560-0887-4B13-84B4-3994153EF426}" dt="2023-09-17T12:06:23.789" v="16" actId="1076"/>
          <ac:spMkLst>
            <pc:docMk/>
            <pc:sldMk cId="4276106406" sldId="282"/>
            <ac:spMk id="11" creationId="{10CD97B5-0124-096F-A022-B076D13973F3}"/>
          </ac:spMkLst>
        </pc:spChg>
        <pc:spChg chg="mod">
          <ac:chgData name="David Gibson - Coda" userId="911bc6002c520de0" providerId="LiveId" clId="{EDFA8560-0887-4B13-84B4-3994153EF426}" dt="2023-09-17T12:09:56.917" v="32" actId="1076"/>
          <ac:spMkLst>
            <pc:docMk/>
            <pc:sldMk cId="4276106406" sldId="282"/>
            <ac:spMk id="67" creationId="{00000000-0000-0000-0000-000000000000}"/>
          </ac:spMkLst>
        </pc:spChg>
      </pc:sldChg>
      <pc:sldChg chg="modSp mod">
        <pc:chgData name="David Gibson - Coda" userId="911bc6002c520de0" providerId="LiveId" clId="{EDFA8560-0887-4B13-84B4-3994153EF426}" dt="2023-09-17T12:09:40.373" v="30" actId="1076"/>
        <pc:sldMkLst>
          <pc:docMk/>
          <pc:sldMk cId="611615437" sldId="283"/>
        </pc:sldMkLst>
        <pc:spChg chg="mod">
          <ac:chgData name="David Gibson - Coda" userId="911bc6002c520de0" providerId="LiveId" clId="{EDFA8560-0887-4B13-84B4-3994153EF426}" dt="2023-09-17T12:08:52.312" v="29" actId="121"/>
          <ac:spMkLst>
            <pc:docMk/>
            <pc:sldMk cId="611615437" sldId="283"/>
            <ac:spMk id="11" creationId="{10CD97B5-0124-096F-A022-B076D13973F3}"/>
          </ac:spMkLst>
        </pc:spChg>
        <pc:spChg chg="mod">
          <ac:chgData name="David Gibson - Coda" userId="911bc6002c520de0" providerId="LiveId" clId="{EDFA8560-0887-4B13-84B4-3994153EF426}" dt="2023-09-17T12:09:40.373" v="30" actId="1076"/>
          <ac:spMkLst>
            <pc:docMk/>
            <pc:sldMk cId="611615437" sldId="283"/>
            <ac:spMk id="67" creationId="{00000000-0000-0000-0000-000000000000}"/>
          </ac:spMkLst>
        </pc:spChg>
      </pc:sldChg>
      <pc:sldChg chg="modSp mod">
        <pc:chgData name="David Gibson - Coda" userId="911bc6002c520de0" providerId="LiveId" clId="{EDFA8560-0887-4B13-84B4-3994153EF426}" dt="2023-09-17T12:10:23.733" v="34" actId="1076"/>
        <pc:sldMkLst>
          <pc:docMk/>
          <pc:sldMk cId="462030015" sldId="284"/>
        </pc:sldMkLst>
        <pc:spChg chg="mod">
          <ac:chgData name="David Gibson - Coda" userId="911bc6002c520de0" providerId="LiveId" clId="{EDFA8560-0887-4B13-84B4-3994153EF426}" dt="2023-09-17T12:06:52.824" v="19" actId="1076"/>
          <ac:spMkLst>
            <pc:docMk/>
            <pc:sldMk cId="462030015" sldId="284"/>
            <ac:spMk id="11" creationId="{10CD97B5-0124-096F-A022-B076D13973F3}"/>
          </ac:spMkLst>
        </pc:spChg>
        <pc:spChg chg="mod">
          <ac:chgData name="David Gibson - Coda" userId="911bc6002c520de0" providerId="LiveId" clId="{EDFA8560-0887-4B13-84B4-3994153EF426}" dt="2023-09-17T12:10:23.733" v="34" actId="1076"/>
          <ac:spMkLst>
            <pc:docMk/>
            <pc:sldMk cId="462030015" sldId="284"/>
            <ac:spMk id="67" creationId="{00000000-0000-0000-0000-000000000000}"/>
          </ac:spMkLst>
        </pc:spChg>
      </pc:sldChg>
      <pc:sldChg chg="modSp mod">
        <pc:chgData name="David Gibson - Coda" userId="911bc6002c520de0" providerId="LiveId" clId="{EDFA8560-0887-4B13-84B4-3994153EF426}" dt="2023-09-17T12:10:47.189" v="35" actId="1076"/>
        <pc:sldMkLst>
          <pc:docMk/>
          <pc:sldMk cId="2578339214" sldId="285"/>
        </pc:sldMkLst>
        <pc:spChg chg="mod">
          <ac:chgData name="David Gibson - Coda" userId="911bc6002c520de0" providerId="LiveId" clId="{EDFA8560-0887-4B13-84B4-3994153EF426}" dt="2023-09-17T12:10:47.189" v="35" actId="1076"/>
          <ac:spMkLst>
            <pc:docMk/>
            <pc:sldMk cId="2578339214" sldId="285"/>
            <ac:spMk id="11" creationId="{10CD97B5-0124-096F-A022-B076D13973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70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69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22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0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0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87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1"/>
            <a:ext cx="4539900" cy="26970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lstStyle>
            <a:lvl1pPr marL="457196" lvl="0" indent="-342896">
              <a:spcBef>
                <a:spcPts val="600"/>
              </a:spcBef>
              <a:spcAft>
                <a:spcPts val="0"/>
              </a:spcAft>
              <a:buSzPts val="1800"/>
              <a:buChar char="◦"/>
              <a:defRPr sz="1800"/>
            </a:lvl1pPr>
            <a:lvl2pPr marL="914391" lvl="1" indent="-342896">
              <a:spcBef>
                <a:spcPts val="1000"/>
              </a:spcBef>
              <a:spcAft>
                <a:spcPts val="0"/>
              </a:spcAft>
              <a:buSzPts val="1800"/>
              <a:buChar char="◦"/>
              <a:defRPr sz="1800"/>
            </a:lvl2pPr>
            <a:lvl3pPr marL="1371587" lvl="2" indent="-342896">
              <a:spcBef>
                <a:spcPts val="1000"/>
              </a:spcBef>
              <a:spcAft>
                <a:spcPts val="0"/>
              </a:spcAft>
              <a:buSzPts val="1800"/>
              <a:buChar char="◦"/>
              <a:defRPr sz="1800"/>
            </a:lvl3pPr>
            <a:lvl4pPr marL="1828782" lvl="3" indent="-342896">
              <a:spcBef>
                <a:spcPts val="1000"/>
              </a:spcBef>
              <a:spcAft>
                <a:spcPts val="0"/>
              </a:spcAft>
              <a:buSzPts val="1800"/>
              <a:buChar char="◦"/>
              <a:defRPr sz="1800"/>
            </a:lvl4pPr>
            <a:lvl5pPr marL="2285978" lvl="4" indent="-342896">
              <a:spcBef>
                <a:spcPts val="1000"/>
              </a:spcBef>
              <a:spcAft>
                <a:spcPts val="0"/>
              </a:spcAft>
              <a:buSzPts val="1800"/>
              <a:buChar char="◦"/>
              <a:defRPr sz="1800"/>
            </a:lvl5pPr>
            <a:lvl6pPr marL="2743173" lvl="5" indent="-342896">
              <a:spcBef>
                <a:spcPts val="1000"/>
              </a:spcBef>
              <a:spcAft>
                <a:spcPts val="0"/>
              </a:spcAft>
              <a:buSzPts val="1800"/>
              <a:buChar char="◦"/>
              <a:defRPr sz="1800"/>
            </a:lvl6pPr>
            <a:lvl7pPr marL="3200368" lvl="6" indent="-342896">
              <a:spcBef>
                <a:spcPts val="1000"/>
              </a:spcBef>
              <a:spcAft>
                <a:spcPts val="0"/>
              </a:spcAft>
              <a:buSzPts val="1800"/>
              <a:buChar char="◦"/>
              <a:defRPr sz="1800"/>
            </a:lvl7pPr>
            <a:lvl8pPr marL="3657563" lvl="7" indent="-342896">
              <a:spcBef>
                <a:spcPts val="1000"/>
              </a:spcBef>
              <a:spcAft>
                <a:spcPts val="0"/>
              </a:spcAft>
              <a:buSzPts val="1800"/>
              <a:buChar char="◦"/>
              <a:defRPr sz="1800"/>
            </a:lvl8pPr>
            <a:lvl9pPr marL="4114759" lvl="8" indent="-342896">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lstStyle>
            <a:lvl1pPr marL="457196" lvl="0" indent="-342896">
              <a:spcBef>
                <a:spcPts val="600"/>
              </a:spcBef>
              <a:spcAft>
                <a:spcPts val="0"/>
              </a:spcAft>
              <a:buSzPts val="1800"/>
              <a:buChar char="◦"/>
              <a:defRPr sz="1800"/>
            </a:lvl1pPr>
            <a:lvl2pPr marL="914391" lvl="1" indent="-342896">
              <a:spcBef>
                <a:spcPts val="1000"/>
              </a:spcBef>
              <a:spcAft>
                <a:spcPts val="0"/>
              </a:spcAft>
              <a:buSzPts val="1800"/>
              <a:buChar char="◦"/>
              <a:defRPr sz="1800"/>
            </a:lvl2pPr>
            <a:lvl3pPr marL="1371587" lvl="2" indent="-342896">
              <a:spcBef>
                <a:spcPts val="1000"/>
              </a:spcBef>
              <a:spcAft>
                <a:spcPts val="0"/>
              </a:spcAft>
              <a:buSzPts val="1800"/>
              <a:buChar char="◦"/>
              <a:defRPr sz="1800"/>
            </a:lvl3pPr>
            <a:lvl4pPr marL="1828782" lvl="3" indent="-342896">
              <a:spcBef>
                <a:spcPts val="1000"/>
              </a:spcBef>
              <a:spcAft>
                <a:spcPts val="0"/>
              </a:spcAft>
              <a:buSzPts val="1800"/>
              <a:buChar char="◦"/>
              <a:defRPr sz="1800"/>
            </a:lvl4pPr>
            <a:lvl5pPr marL="2285978" lvl="4" indent="-342896">
              <a:spcBef>
                <a:spcPts val="1000"/>
              </a:spcBef>
              <a:spcAft>
                <a:spcPts val="0"/>
              </a:spcAft>
              <a:buSzPts val="1800"/>
              <a:buChar char="◦"/>
              <a:defRPr sz="1800"/>
            </a:lvl5pPr>
            <a:lvl6pPr marL="2743173" lvl="5" indent="-342896">
              <a:spcBef>
                <a:spcPts val="1000"/>
              </a:spcBef>
              <a:spcAft>
                <a:spcPts val="0"/>
              </a:spcAft>
              <a:buSzPts val="1800"/>
              <a:buChar char="◦"/>
              <a:defRPr sz="1800"/>
            </a:lvl6pPr>
            <a:lvl7pPr marL="3200368" lvl="6" indent="-342896">
              <a:spcBef>
                <a:spcPts val="1000"/>
              </a:spcBef>
              <a:spcAft>
                <a:spcPts val="0"/>
              </a:spcAft>
              <a:buSzPts val="1800"/>
              <a:buChar char="◦"/>
              <a:defRPr sz="1800"/>
            </a:lvl7pPr>
            <a:lvl8pPr marL="3657563" lvl="7" indent="-342896">
              <a:spcBef>
                <a:spcPts val="1000"/>
              </a:spcBef>
              <a:spcAft>
                <a:spcPts val="0"/>
              </a:spcAft>
              <a:buSzPts val="1800"/>
              <a:buChar char="◦"/>
              <a:defRPr sz="1800"/>
            </a:lvl8pPr>
            <a:lvl9pPr marL="4114759" lvl="8" indent="-342896">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6"/>
            <a:ext cx="4842600" cy="3548100"/>
          </a:xfrm>
          <a:prstGeom prst="rect">
            <a:avLst/>
          </a:prstGeom>
          <a:noFill/>
          <a:ln>
            <a:noFill/>
          </a:ln>
        </p:spPr>
        <p:txBody>
          <a:bodyPr spcFirstLastPara="1" wrap="square" lIns="0" tIns="0" rIns="0" bIns="0" anchor="ctr" anchorCtr="0"/>
          <a:lstStyle>
            <a:lvl1pPr marL="457200" lvl="0" indent="-3683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7"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g"/><Relationship Id="rId7" Type="http://schemas.openxmlformats.org/officeDocument/2006/relationships/hyperlink" Target="mailto:chair@grai.org.a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grai.org.au/" TargetMode="Externa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89240" y="1809742"/>
            <a:ext cx="4247534" cy="1524016"/>
          </a:xfrm>
          <a:prstGeom prst="rect">
            <a:avLst/>
          </a:prstGeom>
        </p:spPr>
        <p:txBody>
          <a:bodyPr spcFirstLastPara="1" wrap="square" lIns="0" tIns="0" rIns="0" bIns="0" anchor="ctr" anchorCtr="0">
            <a:noAutofit/>
          </a:bodyPr>
          <a:lstStyle/>
          <a:p>
            <a:r>
              <a:rPr lang="en-US" altLang="en-US" sz="4400" dirty="0">
                <a:solidFill>
                  <a:srgbClr val="C00000"/>
                </a:solidFill>
              </a:rPr>
              <a:t>Q</a:t>
            </a:r>
            <a:r>
              <a:rPr lang="en-US" altLang="en-US" sz="4400" dirty="0">
                <a:solidFill>
                  <a:srgbClr val="C95F2C"/>
                </a:solidFill>
              </a:rPr>
              <a:t>U</a:t>
            </a:r>
            <a:r>
              <a:rPr lang="en-US" altLang="en-US" sz="4400" dirty="0">
                <a:solidFill>
                  <a:srgbClr val="FFFF00"/>
                </a:solidFill>
              </a:rPr>
              <a:t>E</a:t>
            </a:r>
            <a:r>
              <a:rPr lang="en-US" altLang="en-US" sz="4400" dirty="0">
                <a:solidFill>
                  <a:srgbClr val="00B050"/>
                </a:solidFill>
              </a:rPr>
              <a:t>E</a:t>
            </a:r>
            <a:r>
              <a:rPr lang="en-US" altLang="en-US" sz="4400" dirty="0">
                <a:solidFill>
                  <a:srgbClr val="0070C0"/>
                </a:solidFill>
              </a:rPr>
              <a:t>R</a:t>
            </a:r>
            <a:r>
              <a:rPr lang="en-US" altLang="en-US" sz="4400" dirty="0">
                <a:solidFill>
                  <a:schemeClr val="accent5">
                    <a:lumMod val="75000"/>
                  </a:schemeClr>
                </a:solidFill>
              </a:rPr>
              <a:t>I</a:t>
            </a:r>
            <a:r>
              <a:rPr lang="en-US" altLang="en-US" sz="4400" dirty="0">
                <a:solidFill>
                  <a:srgbClr val="E183BF"/>
                </a:solidFill>
              </a:rPr>
              <a:t>N</a:t>
            </a:r>
            <a:r>
              <a:rPr lang="en-US" altLang="en-US" sz="4400" dirty="0">
                <a:solidFill>
                  <a:schemeClr val="accent1">
                    <a:lumMod val="40000"/>
                    <a:lumOff val="60000"/>
                  </a:schemeClr>
                </a:solidFill>
              </a:rPr>
              <a:t>G</a:t>
            </a:r>
            <a:r>
              <a:rPr lang="en-US" altLang="en-US" sz="4400" dirty="0">
                <a:solidFill>
                  <a:schemeClr val="accent1"/>
                </a:solidFill>
              </a:rPr>
              <a:t> </a:t>
            </a:r>
            <a:r>
              <a:rPr lang="en-US" altLang="en-US" sz="4400" dirty="0">
                <a:solidFill>
                  <a:schemeClr val="tx1"/>
                </a:solidFill>
              </a:rPr>
              <a:t>U</a:t>
            </a:r>
            <a:r>
              <a:rPr lang="en-US" altLang="en-US" sz="4400" dirty="0">
                <a:solidFill>
                  <a:srgbClr val="996633"/>
                </a:solidFill>
              </a:rPr>
              <a:t>P</a:t>
            </a:r>
            <a:r>
              <a:rPr lang="en-US" altLang="en-US" sz="4400" dirty="0">
                <a:solidFill>
                  <a:schemeClr val="tx1"/>
                </a:solidFill>
              </a:rPr>
              <a:t> the Debate</a:t>
            </a:r>
            <a:endParaRPr sz="4400" b="1"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Picture 3" descr="A black and white logo&#10;&#10;Description automatically generated">
            <a:extLst>
              <a:ext uri="{FF2B5EF4-FFF2-40B4-BE49-F238E27FC236}">
                <a16:creationId xmlns:a16="http://schemas.microsoft.com/office/drawing/2014/main" id="{FE6D3F4A-B1C2-1C61-78F7-BD548B64B715}"/>
              </a:ext>
            </a:extLst>
          </p:cNvPr>
          <p:cNvPicPr>
            <a:picLocks noChangeAspect="1"/>
          </p:cNvPicPr>
          <p:nvPr/>
        </p:nvPicPr>
        <p:blipFill>
          <a:blip r:embed="rId4"/>
          <a:stretch>
            <a:fillRect/>
          </a:stretch>
        </p:blipFill>
        <p:spPr>
          <a:xfrm>
            <a:off x="88490" y="4343400"/>
            <a:ext cx="1921447" cy="674898"/>
          </a:xfrm>
          <a:prstGeom prst="rect">
            <a:avLst/>
          </a:prstGeom>
        </p:spPr>
      </p:pic>
      <p:sp>
        <p:nvSpPr>
          <p:cNvPr id="5" name="TextBox 4">
            <a:extLst>
              <a:ext uri="{FF2B5EF4-FFF2-40B4-BE49-F238E27FC236}">
                <a16:creationId xmlns:a16="http://schemas.microsoft.com/office/drawing/2014/main" id="{E04C779A-A497-C31B-1833-14969BA2C031}"/>
              </a:ext>
            </a:extLst>
          </p:cNvPr>
          <p:cNvSpPr txBox="1"/>
          <p:nvPr/>
        </p:nvSpPr>
        <p:spPr>
          <a:xfrm>
            <a:off x="2643648" y="3393374"/>
            <a:ext cx="3731341" cy="738664"/>
          </a:xfrm>
          <a:prstGeom prst="rect">
            <a:avLst/>
          </a:prstGeom>
          <a:noFill/>
        </p:spPr>
        <p:txBody>
          <a:bodyPr wrap="square" rtlCol="0">
            <a:spAutoFit/>
          </a:bodyPr>
          <a:lstStyle/>
          <a:p>
            <a:pPr algn="ctr"/>
            <a:r>
              <a:rPr lang="en-US" dirty="0"/>
              <a:t>David Gibson (He/Him) – Chair GRAI</a:t>
            </a:r>
            <a:br>
              <a:rPr lang="en-US" dirty="0"/>
            </a:br>
            <a:br>
              <a:rPr lang="en-US" dirty="0"/>
            </a:b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186423" y="1116161"/>
            <a:ext cx="5526981" cy="857213"/>
          </a:xfrm>
          <a:prstGeom prst="rect">
            <a:avLst/>
          </a:prstGeom>
        </p:spPr>
        <p:txBody>
          <a:bodyPr spcFirstLastPara="1" wrap="square" lIns="0" tIns="0" rIns="0" bIns="0" anchor="ctr" anchorCtr="0">
            <a:noAutofit/>
          </a:bodyPr>
          <a:lstStyle/>
          <a:p>
            <a:pPr algn="ctr"/>
            <a:r>
              <a:rPr lang="en-US"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rPr>
              <a:t>Quick note on terminology</a:t>
            </a:r>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a:buSzPts val="1100"/>
            </a:pPr>
            <a:fld id="{00000000-1234-1234-1234-123412341234}" type="slidenum">
              <a:rPr lang="en"/>
              <a:pPr>
                <a:buSzPts val="1100"/>
              </a:pPr>
              <a:t>2</a:t>
            </a:fld>
            <a:endParaRPr/>
          </a:p>
        </p:txBody>
      </p:sp>
      <p:pic>
        <p:nvPicPr>
          <p:cNvPr id="3" name="Picture 2" descr="A blue and white logo&#10;&#10;Description automatically generated">
            <a:extLst>
              <a:ext uri="{FF2B5EF4-FFF2-40B4-BE49-F238E27FC236}">
                <a16:creationId xmlns:a16="http://schemas.microsoft.com/office/drawing/2014/main" id="{5B33CBDD-29EF-713B-D45F-8E95FA1CA142}"/>
              </a:ext>
            </a:extLst>
          </p:cNvPr>
          <p:cNvPicPr>
            <a:picLocks noChangeAspect="1"/>
          </p:cNvPicPr>
          <p:nvPr/>
        </p:nvPicPr>
        <p:blipFill>
          <a:blip r:embed="rId4"/>
          <a:stretch>
            <a:fillRect/>
          </a:stretch>
        </p:blipFill>
        <p:spPr>
          <a:xfrm>
            <a:off x="6946490" y="4323130"/>
            <a:ext cx="1920060" cy="761497"/>
          </a:xfrm>
          <a:prstGeom prst="rect">
            <a:avLst/>
          </a:prstGeom>
        </p:spPr>
      </p:pic>
      <p:sp>
        <p:nvSpPr>
          <p:cNvPr id="11" name="TextBox 10">
            <a:extLst>
              <a:ext uri="{FF2B5EF4-FFF2-40B4-BE49-F238E27FC236}">
                <a16:creationId xmlns:a16="http://schemas.microsoft.com/office/drawing/2014/main" id="{10CD97B5-0124-096F-A022-B076D13973F3}"/>
              </a:ext>
            </a:extLst>
          </p:cNvPr>
          <p:cNvSpPr txBox="1"/>
          <p:nvPr/>
        </p:nvSpPr>
        <p:spPr>
          <a:xfrm>
            <a:off x="1305232" y="1973374"/>
            <a:ext cx="7175352" cy="1754326"/>
          </a:xfrm>
          <a:prstGeom prst="rect">
            <a:avLst/>
          </a:prstGeom>
          <a:noFill/>
        </p:spPr>
        <p:txBody>
          <a:bodyPr wrap="square">
            <a:spAutoFit/>
          </a:bodyPr>
          <a:lstStyle/>
          <a:p>
            <a:pPr algn="just"/>
            <a:r>
              <a:rPr lang="en-US" sz="1200" b="0" i="0" dirty="0">
                <a:solidFill>
                  <a:srgbClr val="374151"/>
                </a:solidFill>
                <a:effectLst/>
                <a:latin typeface="+mn-lt"/>
              </a:rPr>
              <a:t>GRAI uses the initialism </a:t>
            </a:r>
            <a:r>
              <a:rPr lang="en-US" sz="1200" b="1" i="0" dirty="0">
                <a:solidFill>
                  <a:srgbClr val="374151"/>
                </a:solidFill>
                <a:effectLst/>
                <a:latin typeface="+mn-lt"/>
              </a:rPr>
              <a:t>LGBTI</a:t>
            </a:r>
            <a:r>
              <a:rPr lang="en-US" sz="1200" b="0" i="0" dirty="0">
                <a:solidFill>
                  <a:srgbClr val="374151"/>
                </a:solidFill>
                <a:effectLst/>
                <a:latin typeface="+mn-lt"/>
              </a:rPr>
              <a:t> to refer to older people (50+) of diverse genders, sexualities and sex characteristics, as this reflects their lived experience and </a:t>
            </a:r>
            <a:r>
              <a:rPr lang="en-US" sz="1200" b="0" i="0" dirty="0" err="1">
                <a:solidFill>
                  <a:srgbClr val="374151"/>
                </a:solidFill>
                <a:effectLst/>
                <a:latin typeface="+mn-lt"/>
              </a:rPr>
              <a:t>recognises</a:t>
            </a:r>
            <a:r>
              <a:rPr lang="en-US" sz="1200" b="0" i="0" dirty="0">
                <a:solidFill>
                  <a:srgbClr val="374151"/>
                </a:solidFill>
                <a:effectLst/>
                <a:latin typeface="+mn-lt"/>
              </a:rPr>
              <a:t> that some terms like ‘queer’ were used as a slur when they were younger. </a:t>
            </a:r>
          </a:p>
          <a:p>
            <a:pPr algn="just"/>
            <a:endParaRPr lang="en-US" sz="1200" b="0" i="0" dirty="0">
              <a:solidFill>
                <a:srgbClr val="374151"/>
              </a:solidFill>
              <a:effectLst/>
              <a:latin typeface="+mn-lt"/>
            </a:endParaRPr>
          </a:p>
          <a:p>
            <a:pPr algn="just"/>
            <a:r>
              <a:rPr lang="en-US" sz="1200" b="0" i="0" dirty="0">
                <a:solidFill>
                  <a:srgbClr val="374151"/>
                </a:solidFill>
                <a:effectLst/>
                <a:latin typeface="+mn-lt"/>
              </a:rPr>
              <a:t>GRAI </a:t>
            </a:r>
            <a:r>
              <a:rPr lang="en-US" sz="1200" b="0" i="0" dirty="0" err="1">
                <a:solidFill>
                  <a:srgbClr val="374151"/>
                </a:solidFill>
                <a:effectLst/>
                <a:latin typeface="+mn-lt"/>
              </a:rPr>
              <a:t>recognises</a:t>
            </a:r>
            <a:r>
              <a:rPr lang="en-US" sz="1200" b="0" i="0" dirty="0">
                <a:solidFill>
                  <a:srgbClr val="374151"/>
                </a:solidFill>
                <a:effectLst/>
                <a:latin typeface="+mn-lt"/>
              </a:rPr>
              <a:t> that the initialism does not capture the full diversity of sexualities, bodies, identities, and experiences that exist within our community, however we also </a:t>
            </a:r>
            <a:r>
              <a:rPr lang="en-US" sz="1200" b="0" i="0" dirty="0" err="1">
                <a:solidFill>
                  <a:srgbClr val="374151"/>
                </a:solidFill>
                <a:effectLst/>
                <a:latin typeface="+mn-lt"/>
              </a:rPr>
              <a:t>recognise</a:t>
            </a:r>
            <a:r>
              <a:rPr lang="en-US" sz="1200" b="0" i="0" dirty="0">
                <a:solidFill>
                  <a:srgbClr val="374151"/>
                </a:solidFill>
                <a:effectLst/>
                <a:latin typeface="+mn-lt"/>
              </a:rPr>
              <a:t> the value of the term LGBTI when exploring collective experiences of stigma, discrimination, and </a:t>
            </a:r>
            <a:r>
              <a:rPr lang="en-US" sz="1200" b="0" i="0" dirty="0" err="1">
                <a:solidFill>
                  <a:srgbClr val="374151"/>
                </a:solidFill>
                <a:effectLst/>
                <a:latin typeface="+mn-lt"/>
              </a:rPr>
              <a:t>marginalisation</a:t>
            </a:r>
            <a:r>
              <a:rPr lang="en-US" sz="1200" b="0" i="0" dirty="0">
                <a:solidFill>
                  <a:srgbClr val="374151"/>
                </a:solidFill>
                <a:effectLst/>
                <a:latin typeface="+mn-lt"/>
              </a:rPr>
              <a:t>, and when advocating for LGBTI rights and inclusivity for older people. GRAI also uses </a:t>
            </a:r>
            <a:r>
              <a:rPr lang="en-US" sz="1200" b="1" i="0" dirty="0">
                <a:solidFill>
                  <a:srgbClr val="374151"/>
                </a:solidFill>
                <a:effectLst/>
                <a:latin typeface="+mn-lt"/>
              </a:rPr>
              <a:t>LGBTQIA+ / LGBTQI+ </a:t>
            </a:r>
            <a:r>
              <a:rPr lang="en-US" sz="1200" b="0" i="0" dirty="0">
                <a:solidFill>
                  <a:srgbClr val="374151"/>
                </a:solidFill>
                <a:effectLst/>
                <a:latin typeface="+mn-lt"/>
              </a:rPr>
              <a:t>when referring to a younger cohort or citing Government documents to align with the terminology.</a:t>
            </a:r>
          </a:p>
        </p:txBody>
      </p:sp>
    </p:spTree>
    <p:extLst>
      <p:ext uri="{BB962C8B-B14F-4D97-AF65-F5344CB8AC3E}">
        <p14:creationId xmlns:p14="http://schemas.microsoft.com/office/powerpoint/2010/main" val="257833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9" name="Google Shape;69;p14"/>
          <p:cNvSpPr txBox="1">
            <a:spLocks noGrp="1"/>
          </p:cNvSpPr>
          <p:nvPr>
            <p:ph type="body" idx="1"/>
          </p:nvPr>
        </p:nvSpPr>
        <p:spPr>
          <a:xfrm>
            <a:off x="1511710" y="1405696"/>
            <a:ext cx="6799005" cy="2123353"/>
          </a:xfrm>
          <a:prstGeom prst="rect">
            <a:avLst/>
          </a:prstGeom>
        </p:spPr>
        <p:txBody>
          <a:bodyPr spcFirstLastPara="1" wrap="square" lIns="0" tIns="0" rIns="0" bIns="0" anchor="t" anchorCtr="0">
            <a:noAutofit/>
          </a:bodyPr>
          <a:lstStyle/>
          <a:p>
            <a:pPr marL="0" indent="0">
              <a:buClr>
                <a:schemeClr val="dk1"/>
              </a:buClr>
              <a:buSzPts val="1100"/>
              <a:buNone/>
            </a:pPr>
            <a:r>
              <a:rPr lang="en-US" sz="1600" b="1" i="1" dirty="0">
                <a:solidFill>
                  <a:schemeClr val="tx1"/>
                </a:solidFill>
                <a:latin typeface="Arial" panose="020B0604020202020204" pitchFamily="34" charset="0"/>
                <a:cs typeface="Arial" panose="020B0604020202020204" pitchFamily="34" charset="0"/>
              </a:rPr>
              <a:t>“I rise because tonight has not been one of the finest nights of the Queensland parliament…  It is not appropriate for us as legislators, for us as people who represent all Queenslanders regardless of their sexual orientation or regardless of their faith, to adopt a language that is so politically charged that it results in what we saw in our parliament tonight.”</a:t>
            </a:r>
          </a:p>
          <a:p>
            <a:pPr marL="0" indent="0" algn="r">
              <a:buClr>
                <a:schemeClr val="dk1"/>
              </a:buClr>
              <a:buSzPts val="1100"/>
              <a:buNone/>
            </a:pPr>
            <a:r>
              <a:rPr lang="en-US" sz="1000" b="1" dirty="0">
                <a:solidFill>
                  <a:schemeClr val="tx1"/>
                </a:solidFill>
                <a:latin typeface="Arial" panose="020B0604020202020204" pitchFamily="34" charset="0"/>
                <a:cs typeface="Arial" panose="020B0604020202020204" pitchFamily="34" charset="0"/>
              </a:rPr>
              <a:t>Queensland, Parliamentary Debates, Legislative Assembly, 21 June 2012, (D Gibson, Member for Gympie) </a:t>
            </a:r>
            <a:br>
              <a:rPr lang="en-US" sz="1000" b="1" dirty="0">
                <a:solidFill>
                  <a:schemeClr val="tx1"/>
                </a:solidFill>
                <a:latin typeface="Arial" panose="020B0604020202020204" pitchFamily="34" charset="0"/>
                <a:cs typeface="Arial" panose="020B0604020202020204" pitchFamily="34" charset="0"/>
              </a:rPr>
            </a:br>
            <a:r>
              <a:rPr lang="en-US" sz="1000" b="1" dirty="0">
                <a:solidFill>
                  <a:schemeClr val="tx1"/>
                </a:solidFill>
                <a:latin typeface="Arial" panose="020B0604020202020204" pitchFamily="34" charset="0"/>
                <a:cs typeface="Arial" panose="020B0604020202020204" pitchFamily="34" charset="0"/>
              </a:rPr>
              <a:t>(‘Civil Partnerships and Other Legislation Amendment Bill Speech')</a:t>
            </a:r>
            <a:endParaRPr lang="en-US" sz="1200" b="1" dirty="0">
              <a:solidFill>
                <a:schemeClr val="tx1">
                  <a:lumMod val="50000"/>
                  <a:lumOff val="50000"/>
                </a:schemeClr>
              </a:solidFill>
              <a:latin typeface="Helvetica Light" panose="020B0403020202020204" pitchFamily="34" charset="0"/>
            </a:endParaRPr>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a:buSzPts val="1100"/>
            </a:pPr>
            <a:fld id="{00000000-1234-1234-1234-123412341234}" type="slidenum">
              <a:rPr lang="en"/>
              <a:pPr>
                <a:buSzPts val="1100"/>
              </a:pPr>
              <a:t>3</a:t>
            </a:fld>
            <a:endParaRPr/>
          </a:p>
        </p:txBody>
      </p:sp>
      <p:pic>
        <p:nvPicPr>
          <p:cNvPr id="3" name="Picture 2" descr="A blue and white logo&#10;&#10;Description automatically generated">
            <a:extLst>
              <a:ext uri="{FF2B5EF4-FFF2-40B4-BE49-F238E27FC236}">
                <a16:creationId xmlns:a16="http://schemas.microsoft.com/office/drawing/2014/main" id="{5B33CBDD-29EF-713B-D45F-8E95FA1CA142}"/>
              </a:ext>
            </a:extLst>
          </p:cNvPr>
          <p:cNvPicPr>
            <a:picLocks noChangeAspect="1"/>
          </p:cNvPicPr>
          <p:nvPr/>
        </p:nvPicPr>
        <p:blipFill>
          <a:blip r:embed="rId4"/>
          <a:stretch>
            <a:fillRect/>
          </a:stretch>
        </p:blipFill>
        <p:spPr>
          <a:xfrm>
            <a:off x="6946490" y="4323130"/>
            <a:ext cx="1920060" cy="761497"/>
          </a:xfrm>
          <a:prstGeom prst="rect">
            <a:avLst/>
          </a:prstGeom>
        </p:spPr>
      </p:pic>
    </p:spTree>
    <p:extLst>
      <p:ext uri="{BB962C8B-B14F-4D97-AF65-F5344CB8AC3E}">
        <p14:creationId xmlns:p14="http://schemas.microsoft.com/office/powerpoint/2010/main" val="38202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623711" y="1153045"/>
            <a:ext cx="6282809" cy="857213"/>
          </a:xfrm>
          <a:prstGeom prst="rect">
            <a:avLst/>
          </a:prstGeom>
        </p:spPr>
        <p:txBody>
          <a:bodyPr spcFirstLastPara="1" wrap="square" lIns="0" tIns="0" rIns="0" bIns="0" anchor="ctr" anchorCtr="0">
            <a:noAutofit/>
          </a:bodyPr>
          <a:lstStyle/>
          <a:p>
            <a:pPr algn="ctr"/>
            <a:r>
              <a:rPr lang="en-US"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rPr>
              <a:t>Free Speech vs Hate Speech</a:t>
            </a:r>
            <a:endParaRPr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endParaRPr>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a:buSzPts val="1100"/>
            </a:pPr>
            <a:fld id="{00000000-1234-1234-1234-123412341234}" type="slidenum">
              <a:rPr lang="en"/>
              <a:pPr>
                <a:buSzPts val="1100"/>
              </a:pPr>
              <a:t>4</a:t>
            </a:fld>
            <a:endParaRPr/>
          </a:p>
        </p:txBody>
      </p:sp>
      <p:pic>
        <p:nvPicPr>
          <p:cNvPr id="3" name="Picture 2" descr="A blue and white logo&#10;&#10;Description automatically generated">
            <a:extLst>
              <a:ext uri="{FF2B5EF4-FFF2-40B4-BE49-F238E27FC236}">
                <a16:creationId xmlns:a16="http://schemas.microsoft.com/office/drawing/2014/main" id="{5B33CBDD-29EF-713B-D45F-8E95FA1CA142}"/>
              </a:ext>
            </a:extLst>
          </p:cNvPr>
          <p:cNvPicPr>
            <a:picLocks noChangeAspect="1"/>
          </p:cNvPicPr>
          <p:nvPr/>
        </p:nvPicPr>
        <p:blipFill>
          <a:blip r:embed="rId4"/>
          <a:stretch>
            <a:fillRect/>
          </a:stretch>
        </p:blipFill>
        <p:spPr>
          <a:xfrm>
            <a:off x="6946490" y="4323130"/>
            <a:ext cx="1920060" cy="761497"/>
          </a:xfrm>
          <a:prstGeom prst="rect">
            <a:avLst/>
          </a:prstGeom>
        </p:spPr>
      </p:pic>
      <p:sp>
        <p:nvSpPr>
          <p:cNvPr id="11" name="TextBox 10">
            <a:extLst>
              <a:ext uri="{FF2B5EF4-FFF2-40B4-BE49-F238E27FC236}">
                <a16:creationId xmlns:a16="http://schemas.microsoft.com/office/drawing/2014/main" id="{10CD97B5-0124-096F-A022-B076D13973F3}"/>
              </a:ext>
            </a:extLst>
          </p:cNvPr>
          <p:cNvSpPr txBox="1"/>
          <p:nvPr/>
        </p:nvSpPr>
        <p:spPr>
          <a:xfrm>
            <a:off x="1623710" y="2258777"/>
            <a:ext cx="6282810" cy="738664"/>
          </a:xfrm>
          <a:prstGeom prst="rect">
            <a:avLst/>
          </a:prstGeom>
          <a:noFill/>
        </p:spPr>
        <p:txBody>
          <a:bodyPr wrap="square">
            <a:spAutoFit/>
          </a:bodyPr>
          <a:lstStyle/>
          <a:p>
            <a:pPr algn="ctr"/>
            <a:r>
              <a:rPr lang="en-US" b="0" i="0" dirty="0">
                <a:solidFill>
                  <a:srgbClr val="374151"/>
                </a:solidFill>
                <a:effectLst/>
                <a:latin typeface="Söhne"/>
              </a:rPr>
              <a:t>Balancing the right to speak freely within the parliamentary chamber against the use privilege as a shield for hate speech or discrimination against </a:t>
            </a:r>
            <a:r>
              <a:rPr lang="en-AU" b="0" i="0" dirty="0">
                <a:solidFill>
                  <a:srgbClr val="374151"/>
                </a:solidFill>
                <a:effectLst/>
                <a:latin typeface="Söhne"/>
              </a:rPr>
              <a:t>marginalised</a:t>
            </a:r>
            <a:r>
              <a:rPr lang="en-US" b="0" i="0" dirty="0">
                <a:solidFill>
                  <a:srgbClr val="374151"/>
                </a:solidFill>
                <a:effectLst/>
                <a:latin typeface="Söhne"/>
              </a:rPr>
              <a:t> community like the LGBTI population.</a:t>
            </a:r>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303847" y="1153743"/>
            <a:ext cx="6669041" cy="857213"/>
          </a:xfrm>
          <a:prstGeom prst="rect">
            <a:avLst/>
          </a:prstGeom>
        </p:spPr>
        <p:txBody>
          <a:bodyPr spcFirstLastPara="1" wrap="square" lIns="0" tIns="0" rIns="0" bIns="0" anchor="ctr" anchorCtr="0">
            <a:noAutofit/>
          </a:bodyPr>
          <a:lstStyle/>
          <a:p>
            <a:pPr algn="ctr"/>
            <a:r>
              <a:rPr lang="en-US"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rPr>
              <a:t>Parliamentary Paradox or Hypocrisy</a:t>
            </a:r>
            <a:endParaRPr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endParaRPr>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a:buSzPts val="1100"/>
            </a:pPr>
            <a:fld id="{00000000-1234-1234-1234-123412341234}" type="slidenum">
              <a:rPr lang="en"/>
              <a:pPr>
                <a:buSzPts val="1100"/>
              </a:pPr>
              <a:t>5</a:t>
            </a:fld>
            <a:endParaRPr/>
          </a:p>
        </p:txBody>
      </p:sp>
      <p:pic>
        <p:nvPicPr>
          <p:cNvPr id="3" name="Picture 2" descr="A blue and white logo&#10;&#10;Description automatically generated">
            <a:extLst>
              <a:ext uri="{FF2B5EF4-FFF2-40B4-BE49-F238E27FC236}">
                <a16:creationId xmlns:a16="http://schemas.microsoft.com/office/drawing/2014/main" id="{5B33CBDD-29EF-713B-D45F-8E95FA1CA142}"/>
              </a:ext>
            </a:extLst>
          </p:cNvPr>
          <p:cNvPicPr>
            <a:picLocks noChangeAspect="1"/>
          </p:cNvPicPr>
          <p:nvPr/>
        </p:nvPicPr>
        <p:blipFill>
          <a:blip r:embed="rId4"/>
          <a:stretch>
            <a:fillRect/>
          </a:stretch>
        </p:blipFill>
        <p:spPr>
          <a:xfrm>
            <a:off x="6946490" y="4323130"/>
            <a:ext cx="1920060" cy="761497"/>
          </a:xfrm>
          <a:prstGeom prst="rect">
            <a:avLst/>
          </a:prstGeom>
        </p:spPr>
      </p:pic>
      <p:sp>
        <p:nvSpPr>
          <p:cNvPr id="11" name="TextBox 10">
            <a:extLst>
              <a:ext uri="{FF2B5EF4-FFF2-40B4-BE49-F238E27FC236}">
                <a16:creationId xmlns:a16="http://schemas.microsoft.com/office/drawing/2014/main" id="{10CD97B5-0124-096F-A022-B076D13973F3}"/>
              </a:ext>
            </a:extLst>
          </p:cNvPr>
          <p:cNvSpPr txBox="1"/>
          <p:nvPr/>
        </p:nvSpPr>
        <p:spPr>
          <a:xfrm>
            <a:off x="1106130" y="2321536"/>
            <a:ext cx="6741396" cy="523220"/>
          </a:xfrm>
          <a:prstGeom prst="rect">
            <a:avLst/>
          </a:prstGeom>
          <a:noFill/>
        </p:spPr>
        <p:txBody>
          <a:bodyPr wrap="square">
            <a:spAutoFit/>
          </a:bodyPr>
          <a:lstStyle/>
          <a:p>
            <a:pPr algn="ctr"/>
            <a:r>
              <a:rPr lang="en-US" b="0" i="0" dirty="0">
                <a:solidFill>
                  <a:srgbClr val="374151"/>
                </a:solidFill>
                <a:effectLst/>
                <a:latin typeface="Söhne"/>
              </a:rPr>
              <a:t>Why legislate to protect vulnerable groups like the LGBTI community from </a:t>
            </a:r>
            <a:br>
              <a:rPr lang="en-US" b="0" i="0" dirty="0">
                <a:solidFill>
                  <a:srgbClr val="374151"/>
                </a:solidFill>
                <a:effectLst/>
                <a:latin typeface="Söhne"/>
              </a:rPr>
            </a:br>
            <a:r>
              <a:rPr lang="en-US" b="0" i="0" dirty="0">
                <a:solidFill>
                  <a:srgbClr val="374151"/>
                </a:solidFill>
                <a:effectLst/>
                <a:latin typeface="Söhne"/>
              </a:rPr>
              <a:t>hate speech and discrimination in society.</a:t>
            </a:r>
            <a:endParaRPr lang="en-AU" dirty="0"/>
          </a:p>
        </p:txBody>
      </p:sp>
    </p:spTree>
    <p:extLst>
      <p:ext uri="{BB962C8B-B14F-4D97-AF65-F5344CB8AC3E}">
        <p14:creationId xmlns:p14="http://schemas.microsoft.com/office/powerpoint/2010/main" val="108176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216745" y="1117593"/>
            <a:ext cx="6813752" cy="857213"/>
          </a:xfrm>
          <a:prstGeom prst="rect">
            <a:avLst/>
          </a:prstGeom>
        </p:spPr>
        <p:txBody>
          <a:bodyPr spcFirstLastPara="1" wrap="square" lIns="0" tIns="0" rIns="0" bIns="0" anchor="ctr" anchorCtr="0">
            <a:noAutofit/>
          </a:bodyPr>
          <a:lstStyle/>
          <a:p>
            <a:pPr algn="ctr"/>
            <a:r>
              <a:rPr lang="en-US"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rPr>
              <a:t>Toxicity and Loss of Trust</a:t>
            </a:r>
            <a:endParaRPr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endParaRPr>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a:buSzPts val="1100"/>
            </a:pPr>
            <a:fld id="{00000000-1234-1234-1234-123412341234}" type="slidenum">
              <a:rPr lang="en"/>
              <a:pPr>
                <a:buSzPts val="1100"/>
              </a:pPr>
              <a:t>6</a:t>
            </a:fld>
            <a:endParaRPr/>
          </a:p>
        </p:txBody>
      </p:sp>
      <p:pic>
        <p:nvPicPr>
          <p:cNvPr id="3" name="Picture 2" descr="A blue and white logo&#10;&#10;Description automatically generated">
            <a:extLst>
              <a:ext uri="{FF2B5EF4-FFF2-40B4-BE49-F238E27FC236}">
                <a16:creationId xmlns:a16="http://schemas.microsoft.com/office/drawing/2014/main" id="{5B33CBDD-29EF-713B-D45F-8E95FA1CA142}"/>
              </a:ext>
            </a:extLst>
          </p:cNvPr>
          <p:cNvPicPr>
            <a:picLocks noChangeAspect="1"/>
          </p:cNvPicPr>
          <p:nvPr/>
        </p:nvPicPr>
        <p:blipFill>
          <a:blip r:embed="rId4"/>
          <a:stretch>
            <a:fillRect/>
          </a:stretch>
        </p:blipFill>
        <p:spPr>
          <a:xfrm>
            <a:off x="6946490" y="4323130"/>
            <a:ext cx="1920060" cy="761497"/>
          </a:xfrm>
          <a:prstGeom prst="rect">
            <a:avLst/>
          </a:prstGeom>
        </p:spPr>
      </p:pic>
      <p:sp>
        <p:nvSpPr>
          <p:cNvPr id="11" name="TextBox 10">
            <a:extLst>
              <a:ext uri="{FF2B5EF4-FFF2-40B4-BE49-F238E27FC236}">
                <a16:creationId xmlns:a16="http://schemas.microsoft.com/office/drawing/2014/main" id="{10CD97B5-0124-096F-A022-B076D13973F3}"/>
              </a:ext>
            </a:extLst>
          </p:cNvPr>
          <p:cNvSpPr txBox="1"/>
          <p:nvPr/>
        </p:nvSpPr>
        <p:spPr>
          <a:xfrm>
            <a:off x="1165124" y="2181283"/>
            <a:ext cx="6813753" cy="1323439"/>
          </a:xfrm>
          <a:prstGeom prst="rect">
            <a:avLst/>
          </a:prstGeom>
          <a:noFill/>
        </p:spPr>
        <p:txBody>
          <a:bodyPr wrap="square">
            <a:spAutoFit/>
          </a:bodyPr>
          <a:lstStyle/>
          <a:p>
            <a:pPr algn="ctr"/>
            <a:r>
              <a:rPr lang="en-US" i="1" dirty="0">
                <a:solidFill>
                  <a:schemeClr val="bg2">
                    <a:lumMod val="75000"/>
                  </a:schemeClr>
                </a:solidFill>
                <a:latin typeface="+mn-lt"/>
              </a:rPr>
              <a:t>“</a:t>
            </a:r>
            <a:r>
              <a:rPr lang="en-US" b="0" i="1" dirty="0">
                <a:solidFill>
                  <a:schemeClr val="bg2">
                    <a:lumMod val="75000"/>
                  </a:schemeClr>
                </a:solidFill>
                <a:effectLst/>
                <a:latin typeface="+mn-lt"/>
              </a:rPr>
              <a:t>Statements made in parliament should not be treated… as if they were never uttered. To provide such immunity is likely to encourage, or at least facilitate, a disregard for the truth by those to whom the protection is given”</a:t>
            </a:r>
          </a:p>
          <a:p>
            <a:pPr algn="r"/>
            <a:r>
              <a:rPr lang="en-US" b="1" i="0" dirty="0">
                <a:solidFill>
                  <a:schemeClr val="bg2">
                    <a:lumMod val="75000"/>
                  </a:schemeClr>
                </a:solidFill>
                <a:effectLst/>
                <a:latin typeface="+mn-lt"/>
              </a:rPr>
              <a:t>‘WA Inc’ Royal Commission</a:t>
            </a:r>
            <a:endParaRPr lang="en-US" b="0" i="1" dirty="0">
              <a:solidFill>
                <a:schemeClr val="bg2">
                  <a:lumMod val="75000"/>
                </a:schemeClr>
              </a:solidFill>
              <a:effectLst/>
              <a:latin typeface="+mn-lt"/>
            </a:endParaRPr>
          </a:p>
          <a:p>
            <a:pPr algn="r"/>
            <a:r>
              <a:rPr lang="en-US" sz="1200" b="0" i="0" dirty="0">
                <a:solidFill>
                  <a:schemeClr val="bg2">
                    <a:lumMod val="75000"/>
                  </a:schemeClr>
                </a:solidFill>
                <a:effectLst/>
                <a:latin typeface="+mn-lt"/>
              </a:rPr>
              <a:t>Western Australia, Report of the Royal Commission into Commercial Activities </a:t>
            </a:r>
            <a:br>
              <a:rPr lang="en-US" sz="1200" b="0" i="0" dirty="0">
                <a:solidFill>
                  <a:schemeClr val="bg2">
                    <a:lumMod val="75000"/>
                  </a:schemeClr>
                </a:solidFill>
                <a:effectLst/>
                <a:latin typeface="+mn-lt"/>
              </a:rPr>
            </a:br>
            <a:r>
              <a:rPr lang="en-US" sz="1200" b="0" i="0" dirty="0">
                <a:solidFill>
                  <a:schemeClr val="bg2">
                    <a:lumMod val="75000"/>
                  </a:schemeClr>
                </a:solidFill>
                <a:effectLst/>
                <a:latin typeface="+mn-lt"/>
              </a:rPr>
              <a:t>of Government and other matters, 1992, Part II, para 5.8.6. </a:t>
            </a:r>
            <a:endParaRPr lang="en-AU" sz="1200" dirty="0">
              <a:solidFill>
                <a:schemeClr val="bg2">
                  <a:lumMod val="75000"/>
                </a:schemeClr>
              </a:solidFill>
              <a:latin typeface="+mn-lt"/>
            </a:endParaRPr>
          </a:p>
        </p:txBody>
      </p:sp>
    </p:spTree>
    <p:extLst>
      <p:ext uri="{BB962C8B-B14F-4D97-AF65-F5344CB8AC3E}">
        <p14:creationId xmlns:p14="http://schemas.microsoft.com/office/powerpoint/2010/main" val="61161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165126" y="1107135"/>
            <a:ext cx="6813752" cy="857213"/>
          </a:xfrm>
          <a:prstGeom prst="rect">
            <a:avLst/>
          </a:prstGeom>
        </p:spPr>
        <p:txBody>
          <a:bodyPr spcFirstLastPara="1" wrap="square" lIns="0" tIns="0" rIns="0" bIns="0" anchor="ctr" anchorCtr="0">
            <a:noAutofit/>
          </a:bodyPr>
          <a:lstStyle/>
          <a:p>
            <a:pPr algn="ctr"/>
            <a:r>
              <a:rPr lang="en-US"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rPr>
              <a:t>Words Matter</a:t>
            </a:r>
            <a:endParaRPr sz="28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endParaRPr>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a:buSzPts val="1100"/>
            </a:pPr>
            <a:fld id="{00000000-1234-1234-1234-123412341234}" type="slidenum">
              <a:rPr lang="en"/>
              <a:pPr>
                <a:buSzPts val="1100"/>
              </a:pPr>
              <a:t>7</a:t>
            </a:fld>
            <a:endParaRPr/>
          </a:p>
        </p:txBody>
      </p:sp>
      <p:pic>
        <p:nvPicPr>
          <p:cNvPr id="3" name="Picture 2" descr="A blue and white logo&#10;&#10;Description automatically generated">
            <a:extLst>
              <a:ext uri="{FF2B5EF4-FFF2-40B4-BE49-F238E27FC236}">
                <a16:creationId xmlns:a16="http://schemas.microsoft.com/office/drawing/2014/main" id="{5B33CBDD-29EF-713B-D45F-8E95FA1CA142}"/>
              </a:ext>
            </a:extLst>
          </p:cNvPr>
          <p:cNvPicPr>
            <a:picLocks noChangeAspect="1"/>
          </p:cNvPicPr>
          <p:nvPr/>
        </p:nvPicPr>
        <p:blipFill>
          <a:blip r:embed="rId4"/>
          <a:stretch>
            <a:fillRect/>
          </a:stretch>
        </p:blipFill>
        <p:spPr>
          <a:xfrm>
            <a:off x="6946490" y="4323130"/>
            <a:ext cx="1920060" cy="761497"/>
          </a:xfrm>
          <a:prstGeom prst="rect">
            <a:avLst/>
          </a:prstGeom>
        </p:spPr>
      </p:pic>
      <p:sp>
        <p:nvSpPr>
          <p:cNvPr id="11" name="TextBox 10">
            <a:extLst>
              <a:ext uri="{FF2B5EF4-FFF2-40B4-BE49-F238E27FC236}">
                <a16:creationId xmlns:a16="http://schemas.microsoft.com/office/drawing/2014/main" id="{10CD97B5-0124-096F-A022-B076D13973F3}"/>
              </a:ext>
            </a:extLst>
          </p:cNvPr>
          <p:cNvSpPr txBox="1"/>
          <p:nvPr/>
        </p:nvSpPr>
        <p:spPr>
          <a:xfrm>
            <a:off x="1165126" y="2290464"/>
            <a:ext cx="6813751" cy="523220"/>
          </a:xfrm>
          <a:prstGeom prst="rect">
            <a:avLst/>
          </a:prstGeom>
          <a:noFill/>
        </p:spPr>
        <p:txBody>
          <a:bodyPr wrap="square">
            <a:spAutoFit/>
          </a:bodyPr>
          <a:lstStyle/>
          <a:p>
            <a:pPr algn="ctr"/>
            <a:r>
              <a:rPr lang="en-US" b="0" i="0" dirty="0">
                <a:solidFill>
                  <a:srgbClr val="374151"/>
                </a:solidFill>
                <a:effectLst/>
                <a:latin typeface="Söhne"/>
              </a:rPr>
              <a:t>Because of the things people say, LGBTI people are far more likely to experience discrimination, harassment and violence at work, school and in social situations.</a:t>
            </a:r>
            <a:endParaRPr lang="en-AU" dirty="0"/>
          </a:p>
        </p:txBody>
      </p:sp>
    </p:spTree>
    <p:extLst>
      <p:ext uri="{BB962C8B-B14F-4D97-AF65-F5344CB8AC3E}">
        <p14:creationId xmlns:p14="http://schemas.microsoft.com/office/powerpoint/2010/main" val="427610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165124" y="1122631"/>
            <a:ext cx="6813751" cy="857213"/>
          </a:xfrm>
          <a:prstGeom prst="rect">
            <a:avLst/>
          </a:prstGeom>
        </p:spPr>
        <p:txBody>
          <a:bodyPr spcFirstLastPara="1" wrap="square" lIns="0" tIns="0" rIns="0" bIns="0" anchor="ctr" anchorCtr="0">
            <a:noAutofit/>
          </a:bodyPr>
          <a:lstStyle/>
          <a:p>
            <a:pPr algn="ctr"/>
            <a:r>
              <a:rPr lang="en-US" sz="2400" b="0" i="0" dirty="0">
                <a:solidFill>
                  <a:srgbClr val="1F1923"/>
                </a:solidFill>
                <a:effectLst/>
                <a:latin typeface="+mj-lt"/>
              </a:rPr>
              <a:t>Time to Recalibrate</a:t>
            </a:r>
            <a:endParaRPr sz="2400" dirty="0">
              <a:solidFill>
                <a:schemeClr val="tx1">
                  <a:lumMod val="95000"/>
                  <a:lumOff val="5000"/>
                </a:schemeClr>
              </a:solidFill>
              <a:latin typeface="+mj-lt"/>
              <a:ea typeface="Helvetica Neue Medium" panose="02000503000000020004" pitchFamily="2" charset="0"/>
              <a:cs typeface="Helvetica Neue Medium" panose="02000503000000020004" pitchFamily="2" charset="0"/>
            </a:endParaRPr>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a:buSzPts val="1100"/>
            </a:pPr>
            <a:fld id="{00000000-1234-1234-1234-123412341234}" type="slidenum">
              <a:rPr lang="en"/>
              <a:pPr>
                <a:buSzPts val="1100"/>
              </a:pPr>
              <a:t>8</a:t>
            </a:fld>
            <a:endParaRPr/>
          </a:p>
        </p:txBody>
      </p:sp>
      <p:pic>
        <p:nvPicPr>
          <p:cNvPr id="3" name="Picture 2" descr="A blue and white logo&#10;&#10;Description automatically generated">
            <a:extLst>
              <a:ext uri="{FF2B5EF4-FFF2-40B4-BE49-F238E27FC236}">
                <a16:creationId xmlns:a16="http://schemas.microsoft.com/office/drawing/2014/main" id="{5B33CBDD-29EF-713B-D45F-8E95FA1CA142}"/>
              </a:ext>
            </a:extLst>
          </p:cNvPr>
          <p:cNvPicPr>
            <a:picLocks noChangeAspect="1"/>
          </p:cNvPicPr>
          <p:nvPr/>
        </p:nvPicPr>
        <p:blipFill>
          <a:blip r:embed="rId4"/>
          <a:stretch>
            <a:fillRect/>
          </a:stretch>
        </p:blipFill>
        <p:spPr>
          <a:xfrm>
            <a:off x="6946490" y="4323130"/>
            <a:ext cx="1920060" cy="761497"/>
          </a:xfrm>
          <a:prstGeom prst="rect">
            <a:avLst/>
          </a:prstGeom>
        </p:spPr>
      </p:pic>
      <p:sp>
        <p:nvSpPr>
          <p:cNvPr id="11" name="TextBox 10">
            <a:extLst>
              <a:ext uri="{FF2B5EF4-FFF2-40B4-BE49-F238E27FC236}">
                <a16:creationId xmlns:a16="http://schemas.microsoft.com/office/drawing/2014/main" id="{10CD97B5-0124-096F-A022-B076D13973F3}"/>
              </a:ext>
            </a:extLst>
          </p:cNvPr>
          <p:cNvSpPr txBox="1"/>
          <p:nvPr/>
        </p:nvSpPr>
        <p:spPr>
          <a:xfrm>
            <a:off x="1165124" y="2171573"/>
            <a:ext cx="6813751" cy="738664"/>
          </a:xfrm>
          <a:prstGeom prst="rect">
            <a:avLst/>
          </a:prstGeom>
          <a:noFill/>
        </p:spPr>
        <p:txBody>
          <a:bodyPr wrap="square">
            <a:spAutoFit/>
          </a:bodyPr>
          <a:lstStyle/>
          <a:p>
            <a:pPr algn="ctr"/>
            <a:r>
              <a:rPr lang="en-US" b="1" i="0" dirty="0">
                <a:solidFill>
                  <a:schemeClr val="bg2">
                    <a:lumMod val="75000"/>
                  </a:schemeClr>
                </a:solidFill>
                <a:effectLst/>
                <a:latin typeface="+mn-lt"/>
              </a:rPr>
              <a:t>1593, Lord Keeper, Sir Edward Coke, to the Speaker, and therefore to the Parliament  </a:t>
            </a:r>
            <a:r>
              <a:rPr lang="en-US" i="1" dirty="0">
                <a:solidFill>
                  <a:schemeClr val="bg2">
                    <a:lumMod val="75000"/>
                  </a:schemeClr>
                </a:solidFill>
                <a:effectLst/>
                <a:latin typeface="+mn-lt"/>
              </a:rPr>
              <a:t>"Her Majesty </a:t>
            </a:r>
            <a:r>
              <a:rPr lang="en-US" i="1" dirty="0" err="1">
                <a:solidFill>
                  <a:schemeClr val="bg2">
                    <a:lumMod val="75000"/>
                  </a:schemeClr>
                </a:solidFill>
                <a:effectLst/>
                <a:latin typeface="+mn-lt"/>
              </a:rPr>
              <a:t>granteth</a:t>
            </a:r>
            <a:r>
              <a:rPr lang="en-US" i="1" dirty="0">
                <a:solidFill>
                  <a:schemeClr val="bg2">
                    <a:lumMod val="75000"/>
                  </a:schemeClr>
                </a:solidFill>
                <a:effectLst/>
                <a:latin typeface="+mn-lt"/>
              </a:rPr>
              <a:t> you liberal but not licentious speech — liberty therefore but with due limitation."</a:t>
            </a:r>
            <a:endParaRPr lang="en-AU" sz="1200" i="1" dirty="0">
              <a:solidFill>
                <a:schemeClr val="bg2">
                  <a:lumMod val="75000"/>
                </a:schemeClr>
              </a:solidFill>
              <a:latin typeface="+mn-lt"/>
            </a:endParaRPr>
          </a:p>
        </p:txBody>
      </p:sp>
    </p:spTree>
    <p:extLst>
      <p:ext uri="{BB962C8B-B14F-4D97-AF65-F5344CB8AC3E}">
        <p14:creationId xmlns:p14="http://schemas.microsoft.com/office/powerpoint/2010/main" val="46203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77"/>
        <p:cNvGrpSpPr/>
        <p:nvPr/>
      </p:nvGrpSpPr>
      <p:grpSpPr>
        <a:xfrm>
          <a:off x="0" y="0"/>
          <a:ext cx="0" cy="0"/>
          <a:chOff x="0" y="0"/>
          <a:chExt cx="0" cy="0"/>
        </a:xfrm>
      </p:grpSpPr>
      <p:sp>
        <p:nvSpPr>
          <p:cNvPr id="278" name="Google Shape;278;p35"/>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9</a:t>
            </a:fld>
            <a:endParaRPr/>
          </a:p>
        </p:txBody>
      </p:sp>
      <p:sp>
        <p:nvSpPr>
          <p:cNvPr id="279" name="Google Shape;279;p35"/>
          <p:cNvSpPr txBox="1">
            <a:spLocks noGrp="1"/>
          </p:cNvSpPr>
          <p:nvPr>
            <p:ph type="ctrTitle" idx="4294967295"/>
          </p:nvPr>
        </p:nvSpPr>
        <p:spPr>
          <a:xfrm>
            <a:off x="864879" y="1852559"/>
            <a:ext cx="3283527" cy="1168626"/>
          </a:xfrm>
          <a:prstGeom prst="rect">
            <a:avLst/>
          </a:prstGeom>
        </p:spPr>
        <p:txBody>
          <a:bodyPr spcFirstLastPara="1" wrap="square" lIns="0" tIns="0" rIns="0" bIns="0" anchor="ctr" anchorCtr="0">
            <a:noAutofit/>
          </a:bodyPr>
          <a:lstStyle/>
          <a:p>
            <a:pPr algn="ctr"/>
            <a:r>
              <a:rPr lang="en" sz="3600" b="1" dirty="0">
                <a:solidFill>
                  <a:schemeClr val="tx1"/>
                </a:solidFill>
                <a:latin typeface="+mj-lt"/>
                <a:ea typeface="Helvetica Neue Medium" panose="02000503000000020004" pitchFamily="2" charset="0"/>
                <a:cs typeface="Helvetica Neue Medium" panose="02000503000000020004" pitchFamily="2" charset="0"/>
              </a:rPr>
              <a:t>THANK YOU!</a:t>
            </a:r>
            <a:endParaRPr sz="1600" b="1" dirty="0">
              <a:solidFill>
                <a:schemeClr val="tx1"/>
              </a:solidFill>
              <a:latin typeface="+mj-lt"/>
              <a:ea typeface="Helvetica Neue Medium" panose="02000503000000020004" pitchFamily="2" charset="0"/>
              <a:cs typeface="Helvetica Neue Medium" panose="02000503000000020004" pitchFamily="2" charset="0"/>
            </a:endParaRPr>
          </a:p>
        </p:txBody>
      </p:sp>
      <p:sp>
        <p:nvSpPr>
          <p:cNvPr id="280" name="Google Shape;280;p35"/>
          <p:cNvSpPr txBox="1">
            <a:spLocks noGrp="1"/>
          </p:cNvSpPr>
          <p:nvPr>
            <p:ph type="subTitle" idx="4294967295"/>
          </p:nvPr>
        </p:nvSpPr>
        <p:spPr>
          <a:xfrm>
            <a:off x="5567082" y="2246894"/>
            <a:ext cx="3462202" cy="1548581"/>
          </a:xfrm>
          <a:prstGeom prst="rect">
            <a:avLst/>
          </a:prstGeom>
        </p:spPr>
        <p:txBody>
          <a:bodyPr spcFirstLastPara="1" wrap="square" lIns="0" tIns="0" rIns="0" bIns="0" anchor="t" anchorCtr="0">
            <a:noAutofit/>
          </a:bodyPr>
          <a:lstStyle/>
          <a:p>
            <a:pPr>
              <a:buBlip>
                <a:blip r:embed="rId4">
                  <a:extLst>
                    <a:ext uri="{96DAC541-7B7A-43D3-8B79-37D633B846F1}">
                      <asvg:svgBlip xmlns:asvg="http://schemas.microsoft.com/office/drawing/2016/SVG/main" r:embed="rId5"/>
                    </a:ext>
                  </a:extLst>
                </a:blip>
              </a:buBlip>
            </a:pPr>
            <a:r>
              <a:rPr lang="en-US" sz="1400" dirty="0">
                <a:solidFill>
                  <a:schemeClr val="tx1"/>
                </a:solidFill>
                <a:latin typeface="+mn-lt"/>
              </a:rPr>
              <a:t>GLBTI Rights in Ageing Inc </a:t>
            </a:r>
          </a:p>
          <a:p>
            <a:pPr>
              <a:buBlip>
                <a:blip r:embed="rId4">
                  <a:extLst>
                    <a:ext uri="{96DAC541-7B7A-43D3-8B79-37D633B846F1}">
                      <asvg:svgBlip xmlns:asvg="http://schemas.microsoft.com/office/drawing/2016/SVG/main" r:embed="rId5"/>
                    </a:ext>
                  </a:extLst>
                </a:blip>
              </a:buBlip>
            </a:pPr>
            <a:r>
              <a:rPr lang="en-US" sz="1400" dirty="0">
                <a:solidFill>
                  <a:schemeClr val="tx1"/>
                </a:solidFill>
                <a:latin typeface="+mn-lt"/>
                <a:hlinkClick r:id="rId6"/>
              </a:rPr>
              <a:t>www.grai.org.au</a:t>
            </a:r>
            <a:endParaRPr lang="en-US" sz="1400" dirty="0">
              <a:solidFill>
                <a:schemeClr val="tx1"/>
              </a:solidFill>
              <a:latin typeface="+mn-lt"/>
            </a:endParaRPr>
          </a:p>
          <a:p>
            <a:pPr>
              <a:buBlip>
                <a:blip r:embed="rId4">
                  <a:extLst>
                    <a:ext uri="{96DAC541-7B7A-43D3-8B79-37D633B846F1}">
                      <asvg:svgBlip xmlns:asvg="http://schemas.microsoft.com/office/drawing/2016/SVG/main" r:embed="rId5"/>
                    </a:ext>
                  </a:extLst>
                </a:blip>
              </a:buBlip>
            </a:pPr>
            <a:r>
              <a:rPr lang="en-US" sz="1400" dirty="0">
                <a:solidFill>
                  <a:schemeClr val="tx1"/>
                </a:solidFill>
                <a:latin typeface="+mn-lt"/>
              </a:rPr>
              <a:t>www.facebook.com/GRAI.org/</a:t>
            </a:r>
          </a:p>
          <a:p>
            <a:pPr>
              <a:buBlip>
                <a:blip r:embed="rId4">
                  <a:extLst>
                    <a:ext uri="{96DAC541-7B7A-43D3-8B79-37D633B846F1}">
                      <asvg:svgBlip xmlns:asvg="http://schemas.microsoft.com/office/drawing/2016/SVG/main" r:embed="rId5"/>
                    </a:ext>
                  </a:extLst>
                </a:blip>
              </a:buBlip>
            </a:pPr>
            <a:r>
              <a:rPr lang="en-US" sz="1400" dirty="0">
                <a:solidFill>
                  <a:schemeClr val="tx1"/>
                </a:solidFill>
                <a:latin typeface="+mn-lt"/>
                <a:hlinkClick r:id="rId7">
                  <a:extLst>
                    <a:ext uri="{A12FA001-AC4F-418D-AE19-62706E023703}">
                      <ahyp:hlinkClr xmlns:ahyp="http://schemas.microsoft.com/office/drawing/2018/hyperlinkcolor" val="tx"/>
                    </a:ext>
                  </a:extLst>
                </a:hlinkClick>
              </a:rPr>
              <a:t>chair@grai.org.au</a:t>
            </a:r>
            <a:endParaRPr lang="en-US" sz="1400" dirty="0">
              <a:solidFill>
                <a:schemeClr val="tx1"/>
              </a:solidFill>
              <a:latin typeface="+mn-lt"/>
            </a:endParaRPr>
          </a:p>
          <a:p>
            <a:pPr>
              <a:buBlip>
                <a:blip r:embed="rId4">
                  <a:extLst>
                    <a:ext uri="{96DAC541-7B7A-43D3-8B79-37D633B846F1}">
                      <asvg:svgBlip xmlns:asvg="http://schemas.microsoft.com/office/drawing/2016/SVG/main" r:embed="rId5"/>
                    </a:ext>
                  </a:extLst>
                </a:blip>
              </a:buBlip>
            </a:pPr>
            <a:r>
              <a:rPr lang="en-AU" sz="1400" dirty="0">
                <a:solidFill>
                  <a:schemeClr val="tx1"/>
                </a:solidFill>
                <a:latin typeface="+mn-lt"/>
              </a:rPr>
              <a:t>LinkedIn: /</a:t>
            </a:r>
            <a:r>
              <a:rPr lang="en-AU" sz="1400" dirty="0" err="1">
                <a:solidFill>
                  <a:schemeClr val="tx1"/>
                </a:solidFill>
                <a:latin typeface="+mn-lt"/>
              </a:rPr>
              <a:t>davefgibson</a:t>
            </a:r>
            <a:endParaRPr lang="en-AU" sz="1400" dirty="0">
              <a:solidFill>
                <a:schemeClr val="tx1"/>
              </a:solidFill>
              <a:latin typeface="+mn-lt"/>
            </a:endParaRPr>
          </a:p>
          <a:p>
            <a:pPr marL="0" indent="0">
              <a:spcBef>
                <a:spcPts val="0"/>
              </a:spcBef>
              <a:buNone/>
            </a:pPr>
            <a:endParaRPr sz="1600" b="1" dirty="0">
              <a:solidFill>
                <a:schemeClr val="tx1">
                  <a:lumMod val="50000"/>
                  <a:lumOff val="50000"/>
                </a:schemeClr>
              </a:solidFill>
            </a:endParaRPr>
          </a:p>
        </p:txBody>
      </p:sp>
      <p:pic>
        <p:nvPicPr>
          <p:cNvPr id="4" name="Picture 3" descr="A black and white logo&#10;&#10;Description automatically generated">
            <a:extLst>
              <a:ext uri="{FF2B5EF4-FFF2-40B4-BE49-F238E27FC236}">
                <a16:creationId xmlns:a16="http://schemas.microsoft.com/office/drawing/2014/main" id="{0017828E-6E56-3642-859C-3C29BE94B9D6}"/>
              </a:ext>
            </a:extLst>
          </p:cNvPr>
          <p:cNvPicPr>
            <a:picLocks noChangeAspect="1"/>
          </p:cNvPicPr>
          <p:nvPr/>
        </p:nvPicPr>
        <p:blipFill>
          <a:blip r:embed="rId8"/>
          <a:stretch>
            <a:fillRect/>
          </a:stretch>
        </p:blipFill>
        <p:spPr>
          <a:xfrm>
            <a:off x="88490" y="4412402"/>
            <a:ext cx="1921447" cy="674898"/>
          </a:xfrm>
          <a:prstGeom prst="rect">
            <a:avLst/>
          </a:prstGeom>
        </p:spPr>
      </p:pic>
    </p:spTree>
  </p:cSld>
  <p:clrMapOvr>
    <a:masterClrMapping/>
  </p:clrMapOvr>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503</Words>
  <Application>Microsoft Office PowerPoint</Application>
  <PresentationFormat>On-screen Show (16:9)</PresentationFormat>
  <Paragraphs>34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Söhne</vt:lpstr>
      <vt:lpstr>Helvetica Light</vt:lpstr>
      <vt:lpstr>Helvetica Neue Medium</vt:lpstr>
      <vt:lpstr>Arial</vt:lpstr>
      <vt:lpstr>Montserrat Light</vt:lpstr>
      <vt:lpstr>Montserrat ExtraBold</vt:lpstr>
      <vt:lpstr>Juliet template</vt:lpstr>
      <vt:lpstr>QUEERING UP the Debate</vt:lpstr>
      <vt:lpstr>Quick note on terminology</vt:lpstr>
      <vt:lpstr>PowerPoint Presentation</vt:lpstr>
      <vt:lpstr>Free Speech vs Hate Speech</vt:lpstr>
      <vt:lpstr>Parliamentary Paradox or Hypocrisy</vt:lpstr>
      <vt:lpstr>Toxicity and Loss of Trust</vt:lpstr>
      <vt:lpstr>Words Matter</vt:lpstr>
      <vt:lpstr>Time to Recalibrate</vt:lpstr>
      <vt:lpstr>THANK YOU!</vt:lpstr>
    </vt:vector>
  </TitlesOfParts>
  <Manager/>
  <Company/>
  <LinksUpToDate>false</LinksUpToDate>
  <SharedDoc>false</SharedDoc>
  <HyperlinkBase>https://www.freepptbackgrounds.net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PPT Backgrounds</dc:title>
  <dc:subject>Powerpoint and Google Slides</dc:subject>
  <dc:creator>Freepptbackgrounds.net</dc:creator>
  <cp:keywords>powerpoint, template, google, slide, backgrounds</cp:keywords>
  <dc:description>Download free Powerpoint Backgrounds and Templates</dc:description>
  <cp:lastModifiedBy>David Gibson - Coda</cp:lastModifiedBy>
  <cp:revision>42</cp:revision>
  <dcterms:modified xsi:type="dcterms:W3CDTF">2023-09-17T12:13:06Z</dcterms:modified>
  <cp:category>Powerpoint and Google Slide Templates</cp:category>
</cp:coreProperties>
</file>