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6" r:id="rId6"/>
    <p:sldMasterId id="2147483762" r:id="rId7"/>
  </p:sldMasterIdLst>
  <p:notesMasterIdLst>
    <p:notesMasterId r:id="rId26"/>
  </p:notesMasterIdLst>
  <p:handoutMasterIdLst>
    <p:handoutMasterId r:id="rId27"/>
  </p:handoutMasterIdLst>
  <p:sldIdLst>
    <p:sldId id="270" r:id="rId8"/>
    <p:sldId id="400" r:id="rId9"/>
    <p:sldId id="401" r:id="rId10"/>
    <p:sldId id="402" r:id="rId11"/>
    <p:sldId id="403" r:id="rId12"/>
    <p:sldId id="411" r:id="rId13"/>
    <p:sldId id="404" r:id="rId14"/>
    <p:sldId id="405" r:id="rId15"/>
    <p:sldId id="406" r:id="rId16"/>
    <p:sldId id="407" r:id="rId17"/>
    <p:sldId id="412" r:id="rId18"/>
    <p:sldId id="409" r:id="rId19"/>
    <p:sldId id="413" r:id="rId20"/>
    <p:sldId id="414" r:id="rId21"/>
    <p:sldId id="415" r:id="rId22"/>
    <p:sldId id="416" r:id="rId23"/>
    <p:sldId id="417" r:id="rId24"/>
    <p:sldId id="418" r:id="rId25"/>
  </p:sldIdLst>
  <p:sldSz cx="9144000" cy="5143500" type="screen16x9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6D7018-B87E-4210-8254-BB2CBF5CD6BB}">
          <p14:sldIdLst>
            <p14:sldId id="270"/>
            <p14:sldId id="400"/>
            <p14:sldId id="401"/>
            <p14:sldId id="402"/>
            <p14:sldId id="403"/>
            <p14:sldId id="411"/>
            <p14:sldId id="404"/>
            <p14:sldId id="405"/>
            <p14:sldId id="406"/>
            <p14:sldId id="407"/>
            <p14:sldId id="412"/>
            <p14:sldId id="409"/>
            <p14:sldId id="413"/>
            <p14:sldId id="414"/>
            <p14:sldId id="415"/>
            <p14:sldId id="416"/>
            <p14:sldId id="417"/>
            <p14:sldId id="4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0040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1575" autoAdjust="0"/>
  </p:normalViewPr>
  <p:slideViewPr>
    <p:cSldViewPr snapToGrid="0">
      <p:cViewPr varScale="1">
        <p:scale>
          <a:sx n="90" d="100"/>
          <a:sy n="90" d="100"/>
        </p:scale>
        <p:origin x="224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481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arlnsw.sharepoint.com/sites/LCCommittees/Non%20Inquiry%20work/Presentations/ASPG%202024/Figures/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arlnsw.sharepoint.com/sites/LCCommittees/Non%20Inquiry%20work/Presentations/ASPG%202024/Committees%20Per%20Year%20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arlnsw.sharepoint.com/sites/LCCommittees/Non%20Inquiry%20work/Presentations/ASPG%202024/Figures/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[Figures.xlsx]Sheet1!$A$3</c:f>
              <c:strCache>
                <c:ptCount val="1"/>
                <c:pt idx="0">
                  <c:v>Number of inquiries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2.2251891410769915E-3"/>
                  <c:y val="1.995012468827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7E-4921-B5A3-BC5A8B35FD0D}"/>
                </c:ext>
              </c:extLst>
            </c:dLbl>
            <c:dLbl>
              <c:idx val="3"/>
              <c:layout>
                <c:manualLayout>
                  <c:x val="-4.450378282153983E-3"/>
                  <c:y val="3.150545996565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7E-4921-B5A3-BC5A8B35FD0D}"/>
                </c:ext>
              </c:extLst>
            </c:dLbl>
            <c:dLbl>
              <c:idx val="4"/>
              <c:layout>
                <c:manualLayout>
                  <c:x val="-8.9007565643079659E-3"/>
                  <c:y val="2.7390233628203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7E-4921-B5A3-BC5A8B35FD0D}"/>
                </c:ext>
              </c:extLst>
            </c:dLbl>
            <c:dLbl>
              <c:idx val="11"/>
              <c:layout>
                <c:manualLayout>
                  <c:x val="0"/>
                  <c:y val="2.0576131687242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E-4921-B5A3-BC5A8B35FD0D}"/>
                </c:ext>
              </c:extLst>
            </c:dLbl>
            <c:dLbl>
              <c:idx val="12"/>
              <c:layout>
                <c:manualLayout>
                  <c:x val="0"/>
                  <c:y val="-4.11522633744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7E-4921-B5A3-BC5A8B35FD0D}"/>
                </c:ext>
              </c:extLst>
            </c:dLbl>
            <c:dLbl>
              <c:idx val="14"/>
              <c:layout>
                <c:manualLayout>
                  <c:x val="-4.450378282153983E-3"/>
                  <c:y val="-1.995012468827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7E-4921-B5A3-BC5A8B35FD0D}"/>
                </c:ext>
              </c:extLst>
            </c:dLbl>
            <c:dLbl>
              <c:idx val="15"/>
              <c:layout>
                <c:manualLayout>
                  <c:x val="-2.2251891410769915E-3"/>
                  <c:y val="3.29218106995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7E-4921-B5A3-BC5A8B35FD0D}"/>
                </c:ext>
              </c:extLst>
            </c:dLbl>
            <c:dLbl>
              <c:idx val="19"/>
              <c:layout>
                <c:manualLayout>
                  <c:x val="2.0397331494825089E-17"/>
                  <c:y val="-3.6575228595178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7E-4921-B5A3-BC5A8B35F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[Figures.xlsx]Sheet1!$B$1:$Z$1</c:f>
              <c:numCache>
                <c:formatCode>General</c:formatCode>
                <c:ptCount val="2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  <c:pt idx="7">
                  <c:v>2017</c:v>
                </c:pt>
                <c:pt idx="8">
                  <c:v>2016</c:v>
                </c:pt>
                <c:pt idx="9">
                  <c:v>2015</c:v>
                </c:pt>
                <c:pt idx="10">
                  <c:v>2014</c:v>
                </c:pt>
                <c:pt idx="11">
                  <c:v>2013</c:v>
                </c:pt>
                <c:pt idx="12">
                  <c:v>2012</c:v>
                </c:pt>
                <c:pt idx="13">
                  <c:v>2011</c:v>
                </c:pt>
                <c:pt idx="14">
                  <c:v>2010</c:v>
                </c:pt>
                <c:pt idx="15">
                  <c:v>2009</c:v>
                </c:pt>
                <c:pt idx="16">
                  <c:v>2008</c:v>
                </c:pt>
                <c:pt idx="17">
                  <c:v>2007</c:v>
                </c:pt>
                <c:pt idx="18">
                  <c:v>2006</c:v>
                </c:pt>
                <c:pt idx="19">
                  <c:v>2005</c:v>
                </c:pt>
                <c:pt idx="20">
                  <c:v>2004</c:v>
                </c:pt>
                <c:pt idx="21">
                  <c:v>2003</c:v>
                </c:pt>
                <c:pt idx="22">
                  <c:v>2002</c:v>
                </c:pt>
                <c:pt idx="23">
                  <c:v>2001</c:v>
                </c:pt>
                <c:pt idx="24">
                  <c:v>2000</c:v>
                </c:pt>
              </c:numCache>
            </c:numRef>
          </c:xVal>
          <c:yVal>
            <c:numRef>
              <c:f>[Figures.xlsx]Sheet1!$B$3:$Z$3</c:f>
              <c:numCache>
                <c:formatCode>General</c:formatCode>
                <c:ptCount val="25"/>
                <c:pt idx="0">
                  <c:v>44</c:v>
                </c:pt>
                <c:pt idx="1">
                  <c:v>26</c:v>
                </c:pt>
                <c:pt idx="2">
                  <c:v>43</c:v>
                </c:pt>
                <c:pt idx="3">
                  <c:v>43</c:v>
                </c:pt>
                <c:pt idx="4">
                  <c:v>43</c:v>
                </c:pt>
                <c:pt idx="5">
                  <c:v>55</c:v>
                </c:pt>
                <c:pt idx="6">
                  <c:v>47</c:v>
                </c:pt>
                <c:pt idx="7">
                  <c:v>37</c:v>
                </c:pt>
                <c:pt idx="8">
                  <c:v>40</c:v>
                </c:pt>
                <c:pt idx="9">
                  <c:v>42</c:v>
                </c:pt>
                <c:pt idx="10">
                  <c:v>30</c:v>
                </c:pt>
                <c:pt idx="11">
                  <c:v>28</c:v>
                </c:pt>
                <c:pt idx="12">
                  <c:v>30</c:v>
                </c:pt>
                <c:pt idx="13">
                  <c:v>26</c:v>
                </c:pt>
                <c:pt idx="14">
                  <c:v>27</c:v>
                </c:pt>
                <c:pt idx="15">
                  <c:v>26</c:v>
                </c:pt>
                <c:pt idx="16">
                  <c:v>29</c:v>
                </c:pt>
                <c:pt idx="17">
                  <c:v>22</c:v>
                </c:pt>
                <c:pt idx="18">
                  <c:v>39</c:v>
                </c:pt>
                <c:pt idx="19">
                  <c:v>39</c:v>
                </c:pt>
                <c:pt idx="20">
                  <c:v>36</c:v>
                </c:pt>
                <c:pt idx="21">
                  <c:v>35</c:v>
                </c:pt>
                <c:pt idx="22">
                  <c:v>47</c:v>
                </c:pt>
                <c:pt idx="23">
                  <c:v>42</c:v>
                </c:pt>
                <c:pt idx="24">
                  <c:v>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127E-4921-B5A3-BC5A8B35F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057968"/>
        <c:axId val="707059408"/>
      </c:scatterChart>
      <c:valAx>
        <c:axId val="707057968"/>
        <c:scaling>
          <c:orientation val="minMax"/>
          <c:max val="2024"/>
          <c:min val="200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>
                    <a:solidFill>
                      <a:schemeClr val="tx1"/>
                    </a:solidFill>
                  </a:rPr>
                  <a:t>Financial year 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059408"/>
        <c:crosses val="autoZero"/>
        <c:crossBetween val="midCat"/>
      </c:valAx>
      <c:valAx>
        <c:axId val="7070594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>
                    <a:solidFill>
                      <a:schemeClr val="tx1"/>
                    </a:solidFill>
                  </a:rPr>
                  <a:t>Number of inquires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057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'[Committees Per Year Statistics.xlsx]SumByYear'!$B$1</c:f>
              <c:strCache>
                <c:ptCount val="1"/>
                <c:pt idx="0">
                  <c:v>Committee Reports Tabled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'[Committees Per Year Statistics.xlsx]SumByYear'!$A$2:$A$31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'[Committees Per Year Statistics.xlsx]SumByYear'!$B$2:$B$31</c:f>
              <c:numCache>
                <c:formatCode>General</c:formatCode>
                <c:ptCount val="30"/>
                <c:pt idx="0">
                  <c:v>5</c:v>
                </c:pt>
                <c:pt idx="1">
                  <c:v>7</c:v>
                </c:pt>
                <c:pt idx="2">
                  <c:v>16</c:v>
                </c:pt>
                <c:pt idx="3">
                  <c:v>14</c:v>
                </c:pt>
                <c:pt idx="4">
                  <c:v>12</c:v>
                </c:pt>
                <c:pt idx="5">
                  <c:v>17</c:v>
                </c:pt>
                <c:pt idx="6">
                  <c:v>15</c:v>
                </c:pt>
                <c:pt idx="7">
                  <c:v>30</c:v>
                </c:pt>
                <c:pt idx="8">
                  <c:v>8</c:v>
                </c:pt>
                <c:pt idx="9">
                  <c:v>15</c:v>
                </c:pt>
                <c:pt idx="10">
                  <c:v>16</c:v>
                </c:pt>
                <c:pt idx="11">
                  <c:v>25</c:v>
                </c:pt>
                <c:pt idx="12">
                  <c:v>6</c:v>
                </c:pt>
                <c:pt idx="13">
                  <c:v>15</c:v>
                </c:pt>
                <c:pt idx="14">
                  <c:v>15</c:v>
                </c:pt>
                <c:pt idx="15">
                  <c:v>23</c:v>
                </c:pt>
                <c:pt idx="16">
                  <c:v>4</c:v>
                </c:pt>
                <c:pt idx="17">
                  <c:v>18</c:v>
                </c:pt>
                <c:pt idx="18">
                  <c:v>18</c:v>
                </c:pt>
                <c:pt idx="19">
                  <c:v>22</c:v>
                </c:pt>
                <c:pt idx="20">
                  <c:v>20</c:v>
                </c:pt>
                <c:pt idx="21">
                  <c:v>17</c:v>
                </c:pt>
                <c:pt idx="22">
                  <c:v>18</c:v>
                </c:pt>
                <c:pt idx="23">
                  <c:v>34</c:v>
                </c:pt>
                <c:pt idx="24">
                  <c:v>25</c:v>
                </c:pt>
                <c:pt idx="25">
                  <c:v>35</c:v>
                </c:pt>
                <c:pt idx="26">
                  <c:v>40</c:v>
                </c:pt>
                <c:pt idx="27">
                  <c:v>56</c:v>
                </c:pt>
                <c:pt idx="28">
                  <c:v>13</c:v>
                </c:pt>
                <c:pt idx="2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29-4F53-AF96-FB3804107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020440"/>
        <c:axId val="4318605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'[Committees Per Year Statistics.xlsx]SumByYear'!$A$1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'[Committees Per Year Statistics.xlsx]SumByYear'!$A$2:$A$31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1995</c:v>
                      </c:pt>
                      <c:pt idx="1">
                        <c:v>1996</c:v>
                      </c:pt>
                      <c:pt idx="2">
                        <c:v>1997</c:v>
                      </c:pt>
                      <c:pt idx="3">
                        <c:v>1998</c:v>
                      </c:pt>
                      <c:pt idx="4">
                        <c:v>1999</c:v>
                      </c:pt>
                      <c:pt idx="5">
                        <c:v>2000</c:v>
                      </c:pt>
                      <c:pt idx="6">
                        <c:v>2001</c:v>
                      </c:pt>
                      <c:pt idx="7">
                        <c:v>2002</c:v>
                      </c:pt>
                      <c:pt idx="8">
                        <c:v>2003</c:v>
                      </c:pt>
                      <c:pt idx="9">
                        <c:v>2004</c:v>
                      </c:pt>
                      <c:pt idx="10">
                        <c:v>2005</c:v>
                      </c:pt>
                      <c:pt idx="11">
                        <c:v>2006</c:v>
                      </c:pt>
                      <c:pt idx="12">
                        <c:v>2007</c:v>
                      </c:pt>
                      <c:pt idx="13">
                        <c:v>2008</c:v>
                      </c:pt>
                      <c:pt idx="14">
                        <c:v>2009</c:v>
                      </c:pt>
                      <c:pt idx="15">
                        <c:v>2010</c:v>
                      </c:pt>
                      <c:pt idx="16">
                        <c:v>2011</c:v>
                      </c:pt>
                      <c:pt idx="17">
                        <c:v>2012</c:v>
                      </c:pt>
                      <c:pt idx="18">
                        <c:v>2013</c:v>
                      </c:pt>
                      <c:pt idx="19">
                        <c:v>2014</c:v>
                      </c:pt>
                      <c:pt idx="20">
                        <c:v>2015</c:v>
                      </c:pt>
                      <c:pt idx="21">
                        <c:v>2016</c:v>
                      </c:pt>
                      <c:pt idx="22">
                        <c:v>2017</c:v>
                      </c:pt>
                      <c:pt idx="23">
                        <c:v>2018</c:v>
                      </c:pt>
                      <c:pt idx="24">
                        <c:v>2019</c:v>
                      </c:pt>
                      <c:pt idx="25">
                        <c:v>2020</c:v>
                      </c:pt>
                      <c:pt idx="26">
                        <c:v>2021</c:v>
                      </c:pt>
                      <c:pt idx="27">
                        <c:v>2022</c:v>
                      </c:pt>
                      <c:pt idx="28">
                        <c:v>2023</c:v>
                      </c:pt>
                      <c:pt idx="29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'[Committees Per Year Statistics.xlsx]SumByYear'!$A$2:$A$31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1995</c:v>
                      </c:pt>
                      <c:pt idx="1">
                        <c:v>1996</c:v>
                      </c:pt>
                      <c:pt idx="2">
                        <c:v>1997</c:v>
                      </c:pt>
                      <c:pt idx="3">
                        <c:v>1998</c:v>
                      </c:pt>
                      <c:pt idx="4">
                        <c:v>1999</c:v>
                      </c:pt>
                      <c:pt idx="5">
                        <c:v>2000</c:v>
                      </c:pt>
                      <c:pt idx="6">
                        <c:v>2001</c:v>
                      </c:pt>
                      <c:pt idx="7">
                        <c:v>2002</c:v>
                      </c:pt>
                      <c:pt idx="8">
                        <c:v>2003</c:v>
                      </c:pt>
                      <c:pt idx="9">
                        <c:v>2004</c:v>
                      </c:pt>
                      <c:pt idx="10">
                        <c:v>2005</c:v>
                      </c:pt>
                      <c:pt idx="11">
                        <c:v>2006</c:v>
                      </c:pt>
                      <c:pt idx="12">
                        <c:v>2007</c:v>
                      </c:pt>
                      <c:pt idx="13">
                        <c:v>2008</c:v>
                      </c:pt>
                      <c:pt idx="14">
                        <c:v>2009</c:v>
                      </c:pt>
                      <c:pt idx="15">
                        <c:v>2010</c:v>
                      </c:pt>
                      <c:pt idx="16">
                        <c:v>2011</c:v>
                      </c:pt>
                      <c:pt idx="17">
                        <c:v>2012</c:v>
                      </c:pt>
                      <c:pt idx="18">
                        <c:v>2013</c:v>
                      </c:pt>
                      <c:pt idx="19">
                        <c:v>2014</c:v>
                      </c:pt>
                      <c:pt idx="20">
                        <c:v>2015</c:v>
                      </c:pt>
                      <c:pt idx="21">
                        <c:v>2016</c:v>
                      </c:pt>
                      <c:pt idx="22">
                        <c:v>2017</c:v>
                      </c:pt>
                      <c:pt idx="23">
                        <c:v>2018</c:v>
                      </c:pt>
                      <c:pt idx="24">
                        <c:v>2019</c:v>
                      </c:pt>
                      <c:pt idx="25">
                        <c:v>2020</c:v>
                      </c:pt>
                      <c:pt idx="26">
                        <c:v>2021</c:v>
                      </c:pt>
                      <c:pt idx="27">
                        <c:v>2022</c:v>
                      </c:pt>
                      <c:pt idx="28">
                        <c:v>2023</c:v>
                      </c:pt>
                      <c:pt idx="29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D29-4F53-AF96-FB3804107BE7}"/>
                  </c:ext>
                </c:extLst>
              </c15:ser>
            </c15:filteredBarSeries>
          </c:ext>
        </c:extLst>
      </c:barChart>
      <c:catAx>
        <c:axId val="425020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860568"/>
        <c:crosses val="autoZero"/>
        <c:auto val="1"/>
        <c:lblAlgn val="ctr"/>
        <c:lblOffset val="100"/>
        <c:noMultiLvlLbl val="0"/>
      </c:catAx>
      <c:valAx>
        <c:axId val="431860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020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[Figures.xlsx]Sheet1!$A$4</c:f>
              <c:strCache>
                <c:ptCount val="1"/>
                <c:pt idx="0">
                  <c:v>Number of submissions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6165937593242697E-16"/>
                  <c:y val="4.3224421405382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BF-4E0A-8A7C-0948746D5B2A}"/>
                </c:ext>
              </c:extLst>
            </c:dLbl>
            <c:dLbl>
              <c:idx val="5"/>
              <c:layout>
                <c:manualLayout>
                  <c:x val="1.1022357506954419E-2"/>
                  <c:y val="2.3274688449052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BF-4E0A-8A7C-0948746D5B2A}"/>
                </c:ext>
              </c:extLst>
            </c:dLbl>
            <c:dLbl>
              <c:idx val="6"/>
              <c:layout>
                <c:manualLayout>
                  <c:x val="-8.0829687966213485E-17"/>
                  <c:y val="-2.3274688449052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BF-4E0A-8A7C-0948746D5B2A}"/>
                </c:ext>
              </c:extLst>
            </c:dLbl>
            <c:dLbl>
              <c:idx val="7"/>
              <c:layout>
                <c:manualLayout>
                  <c:x val="-1.9840243512518181E-2"/>
                  <c:y val="-4.3224421405382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BF-4E0A-8A7C-0948746D5B2A}"/>
                </c:ext>
              </c:extLst>
            </c:dLbl>
            <c:dLbl>
              <c:idx val="9"/>
              <c:layout>
                <c:manualLayout>
                  <c:x val="-2.6453658016690879E-2"/>
                  <c:y val="-4.9874332390826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BF-4E0A-8A7C-0948746D5B2A}"/>
                </c:ext>
              </c:extLst>
            </c:dLbl>
            <c:dLbl>
              <c:idx val="10"/>
              <c:layout>
                <c:manualLayout>
                  <c:x val="-6.1725202038945243E-2"/>
                  <c:y val="3.3249554927217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BF-4E0A-8A7C-0948746D5B2A}"/>
                </c:ext>
              </c:extLst>
            </c:dLbl>
            <c:dLbl>
              <c:idx val="11"/>
              <c:layout>
                <c:manualLayout>
                  <c:x val="-6.6134145041727406E-3"/>
                  <c:y val="-3.6574510419939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BF-4E0A-8A7C-0948746D5B2A}"/>
                </c:ext>
              </c:extLst>
            </c:dLbl>
            <c:dLbl>
              <c:idx val="12"/>
              <c:layout>
                <c:manualLayout>
                  <c:x val="-3.3067072520863501E-2"/>
                  <c:y val="-5.6524243376269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BF-4E0A-8A7C-0948746D5B2A}"/>
                </c:ext>
              </c:extLst>
            </c:dLbl>
            <c:dLbl>
              <c:idx val="14"/>
              <c:layout>
                <c:manualLayout>
                  <c:x val="-1.5623256332998549E-2"/>
                  <c:y val="-3.3250207813798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BF-4E0A-8A7C-0948746D5B2A}"/>
                </c:ext>
              </c:extLst>
            </c:dLbl>
            <c:dLbl>
              <c:idx val="16"/>
              <c:layout>
                <c:manualLayout>
                  <c:x val="1.11594688092846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BF-4E0A-8A7C-0948746D5B2A}"/>
                </c:ext>
              </c:extLst>
            </c:dLbl>
            <c:dLbl>
              <c:idx val="17"/>
              <c:layout>
                <c:manualLayout>
                  <c:x val="0"/>
                  <c:y val="-9.9750623441396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BF-4E0A-8A7C-0948746D5B2A}"/>
                </c:ext>
              </c:extLst>
            </c:dLbl>
            <c:dLbl>
              <c:idx val="18"/>
              <c:layout>
                <c:manualLayout>
                  <c:x val="-2.2318937618569764E-3"/>
                  <c:y val="-2.6600166251039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BF-4E0A-8A7C-0948746D5B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[Figures.xlsx]Sheet1!$B$1:$Z$1</c:f>
              <c:numCache>
                <c:formatCode>General</c:formatCode>
                <c:ptCount val="25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  <c:pt idx="7">
                  <c:v>2017</c:v>
                </c:pt>
                <c:pt idx="8">
                  <c:v>2016</c:v>
                </c:pt>
                <c:pt idx="9">
                  <c:v>2015</c:v>
                </c:pt>
                <c:pt idx="10">
                  <c:v>2014</c:v>
                </c:pt>
                <c:pt idx="11">
                  <c:v>2013</c:v>
                </c:pt>
                <c:pt idx="12">
                  <c:v>2012</c:v>
                </c:pt>
                <c:pt idx="13">
                  <c:v>2011</c:v>
                </c:pt>
                <c:pt idx="14">
                  <c:v>2010</c:v>
                </c:pt>
                <c:pt idx="15">
                  <c:v>2009</c:v>
                </c:pt>
                <c:pt idx="16">
                  <c:v>2008</c:v>
                </c:pt>
                <c:pt idx="17">
                  <c:v>2007</c:v>
                </c:pt>
                <c:pt idx="18">
                  <c:v>2006</c:v>
                </c:pt>
                <c:pt idx="19">
                  <c:v>2005</c:v>
                </c:pt>
                <c:pt idx="20">
                  <c:v>2004</c:v>
                </c:pt>
                <c:pt idx="21">
                  <c:v>2003</c:v>
                </c:pt>
                <c:pt idx="22">
                  <c:v>2002</c:v>
                </c:pt>
                <c:pt idx="23">
                  <c:v>2001</c:v>
                </c:pt>
                <c:pt idx="24">
                  <c:v>2000</c:v>
                </c:pt>
              </c:numCache>
            </c:numRef>
          </c:xVal>
          <c:yVal>
            <c:numRef>
              <c:f>[Figures.xlsx]Sheet1!$B$4:$Z$4</c:f>
              <c:numCache>
                <c:formatCode>#,##0</c:formatCode>
                <c:ptCount val="25"/>
                <c:pt idx="0" formatCode="General">
                  <c:v>7752</c:v>
                </c:pt>
                <c:pt idx="1">
                  <c:v>525</c:v>
                </c:pt>
                <c:pt idx="2">
                  <c:v>7521</c:v>
                </c:pt>
                <c:pt idx="3">
                  <c:v>3900</c:v>
                </c:pt>
                <c:pt idx="4">
                  <c:v>18331</c:v>
                </c:pt>
                <c:pt idx="5">
                  <c:v>1727</c:v>
                </c:pt>
                <c:pt idx="6">
                  <c:v>1935</c:v>
                </c:pt>
                <c:pt idx="7">
                  <c:v>2299</c:v>
                </c:pt>
                <c:pt idx="8">
                  <c:v>1121</c:v>
                </c:pt>
                <c:pt idx="9">
                  <c:v>1202</c:v>
                </c:pt>
                <c:pt idx="10">
                  <c:v>1882</c:v>
                </c:pt>
                <c:pt idx="11">
                  <c:v>2362</c:v>
                </c:pt>
                <c:pt idx="12">
                  <c:v>2153</c:v>
                </c:pt>
                <c:pt idx="13">
                  <c:v>700</c:v>
                </c:pt>
                <c:pt idx="14">
                  <c:v>2273</c:v>
                </c:pt>
                <c:pt idx="15">
                  <c:v>1491</c:v>
                </c:pt>
                <c:pt idx="16">
                  <c:v>681</c:v>
                </c:pt>
                <c:pt idx="17">
                  <c:v>245</c:v>
                </c:pt>
                <c:pt idx="18">
                  <c:v>1021</c:v>
                </c:pt>
                <c:pt idx="19">
                  <c:v>3005</c:v>
                </c:pt>
                <c:pt idx="20">
                  <c:v>1169</c:v>
                </c:pt>
                <c:pt idx="21">
                  <c:v>409</c:v>
                </c:pt>
                <c:pt idx="22">
                  <c:v>1281</c:v>
                </c:pt>
                <c:pt idx="23">
                  <c:v>2042</c:v>
                </c:pt>
                <c:pt idx="24">
                  <c:v>1195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4BBF-4E0A-8A7C-0948746D5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5211496"/>
        <c:axId val="705209336"/>
      </c:scatterChart>
      <c:valAx>
        <c:axId val="705211496"/>
        <c:scaling>
          <c:orientation val="minMax"/>
          <c:max val="2024"/>
          <c:min val="200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>
                    <a:solidFill>
                      <a:schemeClr val="tx1"/>
                    </a:solidFill>
                  </a:rPr>
                  <a:t>Financial year 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209336"/>
        <c:crosses val="autoZero"/>
        <c:crossBetween val="midCat"/>
      </c:valAx>
      <c:valAx>
        <c:axId val="705209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>
                    <a:solidFill>
                      <a:schemeClr val="tx1"/>
                    </a:solidFill>
                  </a:rPr>
                  <a:t>Number of submissions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211496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3AA72E-6B8C-EC9D-8726-3E6392C7F4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A2658-F6E0-60DE-BA13-A987CA862D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112F-0C49-4387-9250-FA1B51D665A5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89415-4E8D-D3D8-6814-EAB48A029F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8972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A4A58-4C76-49DD-8A92-9C9C0CD3D6E4}" type="datetimeFigureOut">
              <a:rPr lang="en-AU" smtClean="0"/>
              <a:t>7/10/2024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7B450-1046-426A-A312-D8134BFE11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77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2B28-2786-42F9-AEFA-D8359C365BF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5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395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2 mins - Stephen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13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2395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479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092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6605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402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7B450-1046-426A-A312-D8134BFE112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279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F010-275E-9E16-942B-33000BF6C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000" b="1"/>
            </a:lvl1pPr>
          </a:lstStyle>
          <a:p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265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tue, crest, text, sign&#10;&#10;Description automatically generated">
            <a:extLst>
              <a:ext uri="{FF2B5EF4-FFF2-40B4-BE49-F238E27FC236}">
                <a16:creationId xmlns:a16="http://schemas.microsoft.com/office/drawing/2014/main" id="{EFF19E40-B75B-B7CF-B43A-F6028777F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4605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1" y="0"/>
            <a:ext cx="9144000" cy="2460568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420" y="2690198"/>
            <a:ext cx="8252459" cy="220946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7C0040"/>
                </a:solidFill>
              </a:defRPr>
            </a:lvl1pPr>
            <a:lvl2pPr algn="l">
              <a:defRPr sz="2000">
                <a:solidFill>
                  <a:srgbClr val="7C0040"/>
                </a:solidFill>
              </a:defRPr>
            </a:lvl2pPr>
            <a:lvl3pPr algn="l">
              <a:defRPr sz="1600">
                <a:solidFill>
                  <a:srgbClr val="7C0040"/>
                </a:solidFill>
              </a:defRPr>
            </a:lvl3pPr>
            <a:lvl4pPr algn="l">
              <a:defRPr sz="1400">
                <a:solidFill>
                  <a:srgbClr val="7C0040"/>
                </a:solidFill>
              </a:defRPr>
            </a:lvl4pPr>
            <a:lvl5pPr algn="l">
              <a:defRPr sz="1400"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6" y="635267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4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462DB-9E2C-2FAF-D31D-3564989E8C78}"/>
              </a:ext>
            </a:extLst>
          </p:cNvPr>
          <p:cNvSpPr/>
          <p:nvPr userDrawn="1"/>
        </p:nvSpPr>
        <p:spPr>
          <a:xfrm>
            <a:off x="-1" y="0"/>
            <a:ext cx="1892105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43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77AD78-9DED-F27A-4F77-B8EFF2D4F2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86648" cy="5143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C38FF-5C24-E2EB-A602-7A9AE133F646}"/>
              </a:ext>
            </a:extLst>
          </p:cNvPr>
          <p:cNvSpPr/>
          <p:nvPr userDrawn="1"/>
        </p:nvSpPr>
        <p:spPr>
          <a:xfrm>
            <a:off x="5386648" y="-1"/>
            <a:ext cx="3757351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D27D2E-6CD9-1B59-B930-E7A95F90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275" y="1781717"/>
            <a:ext cx="2480095" cy="158006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201DC2A-9838-CBAB-2C73-332DA8C9A3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772" y="4078483"/>
            <a:ext cx="585311" cy="8154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98F71-DC04-54E9-D4E6-17C445942A5B}"/>
              </a:ext>
            </a:extLst>
          </p:cNvPr>
          <p:cNvCxnSpPr/>
          <p:nvPr userDrawn="1"/>
        </p:nvCxnSpPr>
        <p:spPr>
          <a:xfrm>
            <a:off x="8989477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077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77AD78-9DED-F27A-4F77-B8EFF2D4F2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86648" cy="5143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C38FF-5C24-E2EB-A602-7A9AE133F646}"/>
              </a:ext>
            </a:extLst>
          </p:cNvPr>
          <p:cNvSpPr/>
          <p:nvPr userDrawn="1"/>
        </p:nvSpPr>
        <p:spPr>
          <a:xfrm>
            <a:off x="5386649" y="0"/>
            <a:ext cx="3757351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D27D2E-6CD9-1B59-B930-E7A95F90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573" y="459177"/>
            <a:ext cx="2805798" cy="86162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201DC2A-9838-CBAB-2C73-332DA8C9A3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772" y="4078483"/>
            <a:ext cx="585311" cy="8154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98F71-DC04-54E9-D4E6-17C445942A5B}"/>
              </a:ext>
            </a:extLst>
          </p:cNvPr>
          <p:cNvCxnSpPr/>
          <p:nvPr userDrawn="1"/>
        </p:nvCxnSpPr>
        <p:spPr>
          <a:xfrm>
            <a:off x="8989477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716C40-DEB0-8439-E7F3-D282BDD2A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9573" y="1502958"/>
            <a:ext cx="2805798" cy="308936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03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36A55F4-C082-AE78-47BD-0E866B30DB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20174" y="281289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9F8FEA-AA13-E741-EC2F-F958542D0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1645" y="2642713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73DBCF-D203-022C-7D25-4197BE08A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0174" y="2642713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6EDAF1B1-C951-AEC7-E0AA-31047473B9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31645" y="281289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371A5-F158-351C-69B0-D1139A889D67}"/>
              </a:ext>
            </a:extLst>
          </p:cNvPr>
          <p:cNvSpPr/>
          <p:nvPr userDrawn="1"/>
        </p:nvSpPr>
        <p:spPr>
          <a:xfrm>
            <a:off x="-1" y="0"/>
            <a:ext cx="1892105" cy="5143500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06D1A7-4153-A654-A726-D03DDB4A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11" y="454613"/>
            <a:ext cx="1314943" cy="21881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FB36ECD-EE3E-884B-20AC-C75A9278DA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95" y="3944840"/>
            <a:ext cx="585311" cy="8154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13013-D13E-7EC8-3311-5CE545925009}"/>
              </a:ext>
            </a:extLst>
          </p:cNvPr>
          <p:cNvCxnSpPr/>
          <p:nvPr userDrawn="1"/>
        </p:nvCxnSpPr>
        <p:spPr>
          <a:xfrm>
            <a:off x="147933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6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36A55F4-C082-AE78-47BD-0E866B30DB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67362" y="330526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49F8FEA-AA13-E741-EC2F-F958542D0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073" y="2691951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873DBCF-D203-022C-7D25-4197BE08A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67362" y="2691950"/>
            <a:ext cx="3326492" cy="2219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E466EB-E15D-92C0-418A-042913E7CE17}"/>
              </a:ext>
            </a:extLst>
          </p:cNvPr>
          <p:cNvSpPr/>
          <p:nvPr userDrawn="1"/>
        </p:nvSpPr>
        <p:spPr>
          <a:xfrm>
            <a:off x="512070" y="49237"/>
            <a:ext cx="3326491" cy="2500787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2D187-6260-7775-B2A1-3F0CBA17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71" y="700798"/>
            <a:ext cx="2480095" cy="158006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picture containing symbol, art, graphics, emblem&#10;&#10;Description automatically generated">
            <a:extLst>
              <a:ext uri="{FF2B5EF4-FFF2-40B4-BE49-F238E27FC236}">
                <a16:creationId xmlns:a16="http://schemas.microsoft.com/office/drawing/2014/main" id="{BAD6E617-DF0F-8583-7B8C-09DB57F21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497" y="4118381"/>
            <a:ext cx="532468" cy="7438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CBDABB-C0CB-32B4-CAAD-8DAB2655A869}"/>
              </a:ext>
            </a:extLst>
          </p:cNvPr>
          <p:cNvCxnSpPr/>
          <p:nvPr userDrawn="1"/>
        </p:nvCxnSpPr>
        <p:spPr>
          <a:xfrm>
            <a:off x="8862869" y="0"/>
            <a:ext cx="0" cy="5143500"/>
          </a:xfrm>
          <a:prstGeom prst="line">
            <a:avLst/>
          </a:prstGeom>
          <a:ln>
            <a:solidFill>
              <a:srgbClr val="7C0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10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499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brief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chairs in a room&#10;&#10;Description automatically generated with low confidence">
            <a:extLst>
              <a:ext uri="{FF2B5EF4-FFF2-40B4-BE49-F238E27FC236}">
                <a16:creationId xmlns:a16="http://schemas.microsoft.com/office/drawing/2014/main" id="{9F900840-6D8E-A8A4-B8E3-586B3A7A6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F65F7A-53B0-B151-5B37-041336E425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DE90EB-9CD2-5886-3CC3-8638F2ACCD27}"/>
              </a:ext>
            </a:extLst>
          </p:cNvPr>
          <p:cNvSpPr txBox="1">
            <a:spLocks/>
          </p:cNvSpPr>
          <p:nvPr userDrawn="1"/>
        </p:nvSpPr>
        <p:spPr>
          <a:xfrm>
            <a:off x="244700" y="2623796"/>
            <a:ext cx="8654598" cy="501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andara" panose="020E0502030303020204" pitchFamily="34" charset="0"/>
              </a:rPr>
              <a:t>Thank you for coming</a:t>
            </a:r>
          </a:p>
          <a:p>
            <a:pPr algn="ctr"/>
            <a:r>
              <a:rPr lang="en-US" sz="3200" dirty="0">
                <a:latin typeface="Candara" panose="020E0502030303020204" pitchFamily="34" charset="0"/>
              </a:rPr>
              <a:t>See you next time!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830DB-22B6-404B-B5F0-BADA5E23CDC5}"/>
              </a:ext>
            </a:extLst>
          </p:cNvPr>
          <p:cNvSpPr/>
          <p:nvPr userDrawn="1"/>
        </p:nvSpPr>
        <p:spPr>
          <a:xfrm>
            <a:off x="4024993" y="-2"/>
            <a:ext cx="1094014" cy="1763488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BDF70CB-9EB9-3C9A-092A-0842C52652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344" y="779806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3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850045"/>
            <a:ext cx="7738110" cy="5234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32965"/>
            <a:ext cx="7738110" cy="32704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C0040"/>
                </a:solidFill>
              </a:defRPr>
            </a:lvl1pPr>
            <a:lvl2pPr>
              <a:defRPr>
                <a:solidFill>
                  <a:srgbClr val="7C0040"/>
                </a:solidFill>
              </a:defRPr>
            </a:lvl2pPr>
            <a:lvl3pPr>
              <a:defRPr>
                <a:solidFill>
                  <a:srgbClr val="7C0040"/>
                </a:solidFill>
              </a:defRPr>
            </a:lvl3pPr>
            <a:lvl4pPr>
              <a:defRPr>
                <a:solidFill>
                  <a:srgbClr val="7C0040"/>
                </a:solidFill>
              </a:defRPr>
            </a:lvl4pPr>
            <a:lvl5pPr>
              <a:defRPr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702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091" y="1301445"/>
            <a:ext cx="6723169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089" y="3225310"/>
            <a:ext cx="672317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63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8B130-7527-A09B-DDAE-1EC8CC781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19" y="-2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9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6330"/>
            <a:ext cx="7886700" cy="4559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dirty="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2023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04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9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0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88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8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05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96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40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ABD90-32AA-6AC5-A4F1-4728EE1F1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3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97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95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C525A0-34E7-F293-26B3-C4BD22AC3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160" y="1038618"/>
            <a:ext cx="3410144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>
                <a:solidFill>
                  <a:srgbClr val="7C0040"/>
                </a:solidFill>
                <a:latin typeface="Candara" panose="020E05020303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6183" y="2829318"/>
            <a:ext cx="3407121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7C00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96167C-C76F-33CF-9DB6-7ED173283981}"/>
              </a:ext>
            </a:extLst>
          </p:cNvPr>
          <p:cNvSpPr/>
          <p:nvPr userDrawn="1"/>
        </p:nvSpPr>
        <p:spPr>
          <a:xfrm>
            <a:off x="8864464" y="-1"/>
            <a:ext cx="279536" cy="514349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784FC-65EF-4534-AF1B-FDDCDC9C802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101820-CD82-F741-AF53-C0CB8E2EB63A}"/>
              </a:ext>
            </a:extLst>
          </p:cNvPr>
          <p:cNvSpPr/>
          <p:nvPr userDrawn="1"/>
        </p:nvSpPr>
        <p:spPr>
          <a:xfrm>
            <a:off x="502920" y="3"/>
            <a:ext cx="4069080" cy="5143497"/>
          </a:xfrm>
          <a:prstGeom prst="rect">
            <a:avLst/>
          </a:prstGeom>
          <a:solidFill>
            <a:schemeClr val="tx1">
              <a:alpha val="20000"/>
            </a:schemeClr>
          </a:solidFill>
          <a:ln w="184150"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2187E8-650C-8D06-A1EC-49964EFE0973}"/>
              </a:ext>
            </a:extLst>
          </p:cNvPr>
          <p:cNvCxnSpPr>
            <a:cxnSpLocks/>
          </p:cNvCxnSpPr>
          <p:nvPr userDrawn="1"/>
        </p:nvCxnSpPr>
        <p:spPr>
          <a:xfrm>
            <a:off x="0" y="493652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AD6F648-5E4B-163A-3D37-F96E24BD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interior design, window treatment&#10;&#10;Description automatically generated">
            <a:extLst>
              <a:ext uri="{FF2B5EF4-FFF2-40B4-BE49-F238E27FC236}">
                <a16:creationId xmlns:a16="http://schemas.microsoft.com/office/drawing/2014/main" id="{108FD066-1AEC-843A-0CFE-95BE20454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24"/>
          <a:stretch/>
        </p:blipFill>
        <p:spPr>
          <a:xfrm>
            <a:off x="0" y="-1"/>
            <a:ext cx="9144000" cy="58133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E5CA0C-62B3-3D9B-EFBB-0F2290C36E07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41880-DC38-0C85-CE25-B6EE49EF5F19}"/>
              </a:ext>
            </a:extLst>
          </p:cNvPr>
          <p:cNvSpPr/>
          <p:nvPr userDrawn="1"/>
        </p:nvSpPr>
        <p:spPr>
          <a:xfrm>
            <a:off x="0" y="1264741"/>
            <a:ext cx="9144000" cy="2614017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509" y="2254303"/>
            <a:ext cx="7716982" cy="123712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734666"/>
            <a:ext cx="7716982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3F643-D3C7-ED99-B4EB-C6D95FC982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84150"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53911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ined glass ceiling with a circular design&#10;&#10;Description automatically generated">
            <a:extLst>
              <a:ext uri="{FF2B5EF4-FFF2-40B4-BE49-F238E27FC236}">
                <a16:creationId xmlns:a16="http://schemas.microsoft.com/office/drawing/2014/main" id="{F2A85ED6-131E-2E64-D36F-CB49BD66E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9" y="1"/>
            <a:ext cx="8641081" cy="20688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494723" y="1"/>
            <a:ext cx="8649277" cy="2068820"/>
          </a:xfrm>
          <a:prstGeom prst="rect">
            <a:avLst/>
          </a:prstGeom>
          <a:solidFill>
            <a:srgbClr val="191919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140" y="2217420"/>
            <a:ext cx="8138159" cy="264414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7C0040"/>
                </a:solidFill>
              </a:defRPr>
            </a:lvl1pPr>
            <a:lvl2pPr algn="l">
              <a:defRPr sz="2400">
                <a:solidFill>
                  <a:srgbClr val="7C0040"/>
                </a:solidFill>
              </a:defRPr>
            </a:lvl2pPr>
            <a:lvl3pPr algn="l">
              <a:defRPr sz="1800">
                <a:solidFill>
                  <a:srgbClr val="7C0040"/>
                </a:solidFill>
              </a:defRPr>
            </a:lvl3pPr>
            <a:lvl4pPr algn="l">
              <a:defRPr sz="1600">
                <a:solidFill>
                  <a:srgbClr val="7C0040"/>
                </a:solidFill>
              </a:defRPr>
            </a:lvl4pPr>
            <a:lvl5pPr algn="l">
              <a:defRPr sz="1600"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6" y="635268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ined glass ceiling with a circular design&#10;&#10;Description automatically generated">
            <a:extLst>
              <a:ext uri="{FF2B5EF4-FFF2-40B4-BE49-F238E27FC236}">
                <a16:creationId xmlns:a16="http://schemas.microsoft.com/office/drawing/2014/main" id="{F2A85ED6-131E-2E64-D36F-CB49BD66E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9" y="1"/>
            <a:ext cx="8641081" cy="20688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494723" y="1"/>
            <a:ext cx="8649277" cy="2068820"/>
          </a:xfrm>
          <a:prstGeom prst="rect">
            <a:avLst/>
          </a:prstGeom>
          <a:solidFill>
            <a:srgbClr val="191919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140" y="2217420"/>
            <a:ext cx="8138159" cy="264414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7C0040"/>
                </a:solidFill>
              </a:defRPr>
            </a:lvl1pPr>
            <a:lvl2pPr algn="l">
              <a:defRPr sz="2400">
                <a:solidFill>
                  <a:srgbClr val="7C0040"/>
                </a:solidFill>
              </a:defRPr>
            </a:lvl2pPr>
            <a:lvl3pPr algn="l">
              <a:defRPr sz="1800">
                <a:solidFill>
                  <a:srgbClr val="7C0040"/>
                </a:solidFill>
              </a:defRPr>
            </a:lvl3pPr>
            <a:lvl4pPr algn="l">
              <a:defRPr sz="1600">
                <a:solidFill>
                  <a:srgbClr val="7C0040"/>
                </a:solidFill>
              </a:defRPr>
            </a:lvl4pPr>
            <a:lvl5pPr algn="l">
              <a:defRPr sz="1600"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6" y="635268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om with a red table and chairs&#10;&#10;Description automatically generated">
            <a:extLst>
              <a:ext uri="{FF2B5EF4-FFF2-40B4-BE49-F238E27FC236}">
                <a16:creationId xmlns:a16="http://schemas.microsoft.com/office/drawing/2014/main" id="{8E2C2D97-059F-8769-B0E9-67FA406D6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7"/>
          <a:stretch/>
        </p:blipFill>
        <p:spPr>
          <a:xfrm>
            <a:off x="494723" y="-2"/>
            <a:ext cx="8649277" cy="1684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494722" y="0"/>
            <a:ext cx="8649277" cy="1684018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5575" y="1896323"/>
            <a:ext cx="8089345" cy="30033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C0040"/>
                </a:solidFill>
              </a:defRPr>
            </a:lvl1pPr>
            <a:lvl2pPr algn="l">
              <a:defRPr>
                <a:solidFill>
                  <a:srgbClr val="7C0040"/>
                </a:solidFill>
              </a:defRPr>
            </a:lvl2pPr>
            <a:lvl3pPr algn="l">
              <a:defRPr>
                <a:solidFill>
                  <a:srgbClr val="7C0040"/>
                </a:solidFill>
              </a:defRPr>
            </a:lvl3pPr>
            <a:lvl4pPr algn="l">
              <a:defRPr>
                <a:solidFill>
                  <a:srgbClr val="7C0040"/>
                </a:solidFill>
              </a:defRPr>
            </a:lvl4pPr>
            <a:lvl5pPr algn="l">
              <a:defRPr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" y="630325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3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furniture, wall, interior design&#10;&#10;Description automatically generated">
            <a:extLst>
              <a:ext uri="{FF2B5EF4-FFF2-40B4-BE49-F238E27FC236}">
                <a16:creationId xmlns:a16="http://schemas.microsoft.com/office/drawing/2014/main" id="{613463A4-904E-4F89-3033-02F78EC3C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18719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8DE2D-31E2-B93F-884F-2260282D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050" y="2133600"/>
            <a:ext cx="8312149" cy="284480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7C0040"/>
                </a:solidFill>
              </a:defRPr>
            </a:lvl1pPr>
            <a:lvl2pPr algn="l">
              <a:defRPr sz="2000">
                <a:solidFill>
                  <a:srgbClr val="7C0040"/>
                </a:solidFill>
              </a:defRPr>
            </a:lvl2pPr>
            <a:lvl3pPr algn="l">
              <a:defRPr sz="1600">
                <a:solidFill>
                  <a:srgbClr val="7C0040"/>
                </a:solidFill>
              </a:defRPr>
            </a:lvl3pPr>
            <a:lvl4pPr algn="l">
              <a:defRPr sz="1400">
                <a:solidFill>
                  <a:srgbClr val="7C0040"/>
                </a:solidFill>
              </a:defRPr>
            </a:lvl4pPr>
            <a:lvl5pPr algn="l">
              <a:defRPr sz="1400">
                <a:solidFill>
                  <a:srgbClr val="7C0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B65C2-A6BD-D57E-A928-970A28D9A03C}"/>
              </a:ext>
            </a:extLst>
          </p:cNvPr>
          <p:cNvSpPr/>
          <p:nvPr userDrawn="1"/>
        </p:nvSpPr>
        <p:spPr>
          <a:xfrm>
            <a:off x="0" y="-2"/>
            <a:ext cx="9144000" cy="1871913"/>
          </a:xfrm>
          <a:prstGeom prst="rect">
            <a:avLst/>
          </a:prstGeom>
          <a:solidFill>
            <a:srgbClr val="191919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5B07E64-CCE9-08BB-A73E-27B2485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" y="676136"/>
            <a:ext cx="7216833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8A831-5BD3-A8DC-825F-2170594AA9A2}"/>
              </a:ext>
            </a:extLst>
          </p:cNvPr>
          <p:cNvCxnSpPr>
            <a:cxnSpLocks/>
          </p:cNvCxnSpPr>
          <p:nvPr userDrawn="1"/>
        </p:nvCxnSpPr>
        <p:spPr>
          <a:xfrm>
            <a:off x="1071881" y="1790170"/>
            <a:ext cx="383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AD512D-A09A-CF22-A6B3-92D2BDDF231B}"/>
              </a:ext>
            </a:extLst>
          </p:cNvPr>
          <p:cNvSpPr/>
          <p:nvPr userDrawn="1"/>
        </p:nvSpPr>
        <p:spPr>
          <a:xfrm>
            <a:off x="0" y="-2"/>
            <a:ext cx="502920" cy="5143502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8712B-1F81-743A-1C2B-88A407F02E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4" y="402633"/>
            <a:ext cx="585311" cy="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02" r:id="rId2"/>
    <p:sldLayoutId id="2147483704" r:id="rId3"/>
    <p:sldLayoutId id="2147483705" r:id="rId4"/>
    <p:sldLayoutId id="2147483672" r:id="rId5"/>
    <p:sldLayoutId id="2147483697" r:id="rId6"/>
    <p:sldLayoutId id="2147483761" r:id="rId7"/>
    <p:sldLayoutId id="2147483759" r:id="rId8"/>
    <p:sldLayoutId id="2147483758" r:id="rId9"/>
    <p:sldLayoutId id="2147483760" r:id="rId10"/>
    <p:sldLayoutId id="2147483692" r:id="rId11"/>
    <p:sldLayoutId id="2147483694" r:id="rId12"/>
    <p:sldLayoutId id="2147483699" r:id="rId13"/>
    <p:sldLayoutId id="2147483696" r:id="rId14"/>
    <p:sldLayoutId id="2147483698" r:id="rId15"/>
    <p:sldLayoutId id="2147483690" r:id="rId16"/>
    <p:sldLayoutId id="214748369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F3AA87-855A-36B2-3CC6-7C92B65AEB9E}"/>
              </a:ext>
            </a:extLst>
          </p:cNvPr>
          <p:cNvSpPr/>
          <p:nvPr userDrawn="1"/>
        </p:nvSpPr>
        <p:spPr>
          <a:xfrm>
            <a:off x="515167" y="411479"/>
            <a:ext cx="8113666" cy="45719"/>
          </a:xfrm>
          <a:prstGeom prst="rect">
            <a:avLst/>
          </a:prstGeom>
          <a:solidFill>
            <a:srgbClr val="7C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048885-52F9-F7AF-B717-C7F96DE46BB0}"/>
              </a:ext>
            </a:extLst>
          </p:cNvPr>
          <p:cNvSpPr txBox="1">
            <a:spLocks/>
          </p:cNvSpPr>
          <p:nvPr userDrawn="1"/>
        </p:nvSpPr>
        <p:spPr>
          <a:xfrm>
            <a:off x="515167" y="477269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7C004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900" dirty="0"/>
              <a:t>LC: WHOLE OF STAFF MEETING</a:t>
            </a:r>
          </a:p>
        </p:txBody>
      </p:sp>
      <p:pic>
        <p:nvPicPr>
          <p:cNvPr id="9" name="Picture 8" descr="A picture containing symbol, art, graphics, emblem&#10;&#10;Description automatically generated">
            <a:extLst>
              <a:ext uri="{FF2B5EF4-FFF2-40B4-BE49-F238E27FC236}">
                <a16:creationId xmlns:a16="http://schemas.microsoft.com/office/drawing/2014/main" id="{9EED77AD-2112-0114-7CBD-21B280B162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305" y="824023"/>
            <a:ext cx="2797528" cy="39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7" r:id="rId3"/>
    <p:sldLayoutId id="214748369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29130" y="-38311"/>
            <a:ext cx="9178427" cy="5250119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3312052" y="-6751"/>
            <a:ext cx="5829300" cy="3870412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694" y="-82723"/>
            <a:ext cx="9185046" cy="479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2649" y="4707874"/>
            <a:ext cx="9146648" cy="9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449427" y="324261"/>
            <a:ext cx="8194939" cy="319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</a:pPr>
            <a:r>
              <a:rPr lang="en-NZ" sz="3300" b="1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</a:rPr>
              <a:t>ASPG ANNUAL CONFERENCE 2024</a:t>
            </a:r>
          </a:p>
          <a:p>
            <a:pPr defTabSz="685800">
              <a:spcBef>
                <a:spcPts val="45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Jessie Halligan, Stephen Fujiwara and Kara McKee</a:t>
            </a:r>
          </a:p>
          <a:p>
            <a:pPr defTabSz="685800">
              <a:spcBef>
                <a:spcPts val="450"/>
              </a:spcBef>
            </a:pPr>
            <a:r>
              <a:rPr lang="en-NZ" sz="3600">
                <a:solidFill>
                  <a:srgbClr val="153F6B"/>
                </a:solidFill>
                <a:latin typeface="Open Sans" panose="020B0606030504020204" pitchFamily="34" charset="0"/>
              </a:rPr>
              <a:t>Parliament of NSW</a:t>
            </a:r>
            <a:endParaRPr lang="en-NZ" sz="2400">
              <a:solidFill>
                <a:prstClr val="white"/>
              </a:solidFill>
              <a:latin typeface="Open Sans" panose="020B0606030504020204" pitchFamily="34" charset="0"/>
            </a:endParaRPr>
          </a:p>
          <a:p>
            <a:pPr defTabSz="685800">
              <a:spcBef>
                <a:spcPts val="450"/>
              </a:spcBef>
            </a:pPr>
            <a:r>
              <a:rPr lang="en-NZ" sz="2400">
                <a:solidFill>
                  <a:prstClr val="black"/>
                </a:solidFill>
                <a:latin typeface="Open Sans" panose="020B0606030504020204" pitchFamily="34" charset="0"/>
              </a:rPr>
              <a:t>Going viral: Managing inquiries with thousands of submissions and substantial public interest</a:t>
            </a:r>
            <a:endParaRPr lang="en-NZ" sz="3600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22511" y="4707874"/>
            <a:ext cx="9178427" cy="503934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8" y="4776775"/>
            <a:ext cx="1057117" cy="298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6465211" y="4804824"/>
            <a:ext cx="2557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NZ" sz="900" b="1">
                <a:solidFill>
                  <a:prstClr val="white"/>
                </a:solidFill>
                <a:latin typeface="Open Sans" panose="020B0606030504020204" pitchFamily="34" charset="0"/>
              </a:rPr>
              <a:t>New Zealand Chapter</a:t>
            </a:r>
            <a:endParaRPr lang="en-NZ" sz="900">
              <a:solidFill>
                <a:prstClr val="white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75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34F564-ABCD-C5B0-7043-C00D56B459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Inquiry held summer of 2021-22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NSW last state to legislate, end of a long public debate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 / against used it as a chance to put all their arguments one final time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hearing, ~3000 subs,  ~39,915 questionnaire responses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Online questionnaire helped to reduce number of subs, only published 107 subs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08F76-24D2-A476-DE50-A95D9EDD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Voluntary Assisted Dying Bill 2021</a:t>
            </a:r>
            <a:br>
              <a:rPr lang="en-AU" dirty="0"/>
            </a:br>
            <a:r>
              <a:rPr lang="en-AU" sz="2200" i="1" dirty="0"/>
              <a:t>Case study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400239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34F564-ABCD-C5B0-7043-C00D56B459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en-AU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members know what </a:t>
            </a:r>
            <a:r>
              <a:rPr lang="en-AU" sz="18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AU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difference is between November last year and May this year</a:t>
            </a:r>
            <a:r>
              <a:rPr lang="en-AU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Certainly you would know, Chair: </a:t>
            </a:r>
            <a:r>
              <a:rPr lang="en-AU" sz="18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most extremely well conducted inquiry</a:t>
            </a:r>
            <a:r>
              <a:rPr lang="en-AU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—although over a short timetable, which I was complaining about, but nevertheless—</a:t>
            </a:r>
            <a:r>
              <a:rPr lang="en-AU" sz="18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 the provisions of this bill</a:t>
            </a:r>
            <a:r>
              <a:rPr lang="en-AU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the Standing Committee on Law and Justice.</a:t>
            </a:r>
          </a:p>
          <a:p>
            <a:pPr marL="0" indent="0" algn="r">
              <a:buNone/>
            </a:pPr>
            <a:r>
              <a:rPr lang="en-AU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May 2022  Hon Greg Donnelly MLC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08F76-24D2-A476-DE50-A95D9EDD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Voluntary Assisted Dying Bill 2021</a:t>
            </a:r>
            <a:br>
              <a:rPr lang="en-AU" dirty="0"/>
            </a:br>
            <a:r>
              <a:rPr lang="en-AU" sz="2200" i="1" dirty="0"/>
              <a:t>Case study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228490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Committee into Birth Trauma was established June 2023 and tabled May 2024</a:t>
            </a:r>
            <a:endParaRPr lang="en-AU" sz="16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Terms of reference included:</a:t>
            </a:r>
          </a:p>
          <a:p>
            <a:pPr marL="742950" lvl="1" indent="-285750">
              <a:lnSpc>
                <a:spcPct val="116000"/>
              </a:lnSpc>
              <a:buFont typeface="Courier New" panose="02070309020205020404" pitchFamily="49" charset="0"/>
              <a:buChar char="o"/>
            </a:pPr>
            <a:r>
              <a:rPr lang="en-AU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Causes and impact of birth trauma</a:t>
            </a:r>
          </a:p>
          <a:p>
            <a:pPr marL="742950" lvl="1" indent="-285750">
              <a:lnSpc>
                <a:spcPct val="116000"/>
              </a:lnSpc>
              <a:buFont typeface="Courier New" panose="02070309020205020404" pitchFamily="49" charset="0"/>
              <a:buChar char="o"/>
            </a:pPr>
            <a:r>
              <a:rPr lang="en-AU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Barriers to continuity of care</a:t>
            </a:r>
          </a:p>
          <a:p>
            <a:pPr marL="742950" lvl="1" indent="-285750">
              <a:lnSpc>
                <a:spcPct val="116000"/>
              </a:lnSpc>
              <a:buFont typeface="Courier New" panose="02070309020205020404" pitchFamily="49" charset="0"/>
              <a:buChar char="o"/>
            </a:pPr>
            <a:r>
              <a:rPr lang="en-AU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on maternity care and system improvements</a:t>
            </a:r>
          </a:p>
          <a:p>
            <a:pPr marL="742950" lvl="1" indent="-285750">
              <a:lnSpc>
                <a:spcPct val="116000"/>
              </a:lnSpc>
              <a:buFont typeface="Courier New" panose="02070309020205020404" pitchFamily="49" charset="0"/>
              <a:buChar char="o"/>
            </a:pPr>
            <a:r>
              <a:rPr lang="en-AU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Steps to reduce prevalence of birth trauma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parliamentary inquiry on birth trauma, gathered 4,000+ submissions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Inquiry into birth trauma</a:t>
            </a:r>
            <a:br>
              <a:rPr lang="en-AU" dirty="0"/>
            </a:br>
            <a:r>
              <a:rPr lang="en-AU" sz="2200" i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81028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Extensive media coverage: ABC, The Project, social media, and podcasts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Influential midwives, doulas, and women’s health advocates promoted the inquiry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campaigns &amp; social media resulted in ‘submission bombing’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Thousands of public submissions vs reviewing valuable evidence 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9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attention contributed to widespread public awareness and engagement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Public and media interest</a:t>
            </a:r>
            <a:br>
              <a:rPr lang="en-AU" dirty="0"/>
            </a:br>
            <a:r>
              <a:rPr lang="en-AU" sz="2200" i="1" dirty="0"/>
              <a:t>Inquiry into birth trauma</a:t>
            </a:r>
          </a:p>
        </p:txBody>
      </p:sp>
    </p:spTree>
    <p:extLst>
      <p:ext uri="{BB962C8B-B14F-4D97-AF65-F5344CB8AC3E}">
        <p14:creationId xmlns:p14="http://schemas.microsoft.com/office/powerpoint/2010/main" val="233349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4000+ submissions, many detailing personal and traumatic stories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Submissions from New South Wales were </a:t>
            </a:r>
            <a:r>
              <a:rPr lang="en-US" sz="2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prioritised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Sensitive content and adverse mention – Resolution</a:t>
            </a: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redact details that could reveal identities </a:t>
            </a:r>
            <a:endParaRPr lang="en-AU" sz="2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Stakeholder engagement – welfare calls, collaboration with advocacy groups and support from Gidget Foundation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Managing submissions and stakeholders</a:t>
            </a:r>
            <a:br>
              <a:rPr lang="en-AU" dirty="0"/>
            </a:br>
            <a:r>
              <a:rPr lang="en-AU" sz="2200" i="1" dirty="0"/>
              <a:t>Inquiry into birth trauma</a:t>
            </a:r>
          </a:p>
        </p:txBody>
      </p:sp>
    </p:spTree>
    <p:extLst>
      <p:ext uri="{BB962C8B-B14F-4D97-AF65-F5344CB8AC3E}">
        <p14:creationId xmlns:p14="http://schemas.microsoft.com/office/powerpoint/2010/main" val="157072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Earlier engagement with key stakeholders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submission management systems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Outsource submission review process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Mental health support for secretariat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Clearer communication with the public to manage expectations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Key insights</a:t>
            </a:r>
            <a:br>
              <a:rPr lang="en-AU" dirty="0"/>
            </a:br>
            <a:r>
              <a:rPr lang="en-AU" sz="2200" i="1" dirty="0"/>
              <a:t>Inquiry into birth trauma</a:t>
            </a:r>
          </a:p>
        </p:txBody>
      </p:sp>
    </p:spTree>
    <p:extLst>
      <p:ext uri="{BB962C8B-B14F-4D97-AF65-F5344CB8AC3E}">
        <p14:creationId xmlns:p14="http://schemas.microsoft.com/office/powerpoint/2010/main" val="269110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Random sampling : Used in the Reproductive Health Care Reform Bill inquiry to process a representative sample of submissions</a:t>
            </a:r>
            <a:endParaRPr lang="en-AU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Online Questionnaires: Adopted in the Voluntary Assisted Dying Bill inquiry to capture public opinion reducing the burden of processing individual submissions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Bulk Processing: Implemented in the Birth Trauma Inquiry to help process every submission from individuals residing in New South Wales and streamline the administrative process</a:t>
            </a:r>
            <a:endParaRPr lang="en-AU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Current approaches</a:t>
            </a:r>
            <a:br>
              <a:rPr lang="en-AU" dirty="0"/>
            </a:br>
            <a:r>
              <a:rPr lang="en-AU" sz="2200" i="1" dirty="0"/>
              <a:t>A summary of approaches that we have tried</a:t>
            </a:r>
          </a:p>
        </p:txBody>
      </p:sp>
    </p:spTree>
    <p:extLst>
      <p:ext uri="{BB962C8B-B14F-4D97-AF65-F5344CB8AC3E}">
        <p14:creationId xmlns:p14="http://schemas.microsoft.com/office/powerpoint/2010/main" val="111185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141" y="2217420"/>
            <a:ext cx="3583478" cy="2644140"/>
          </a:xfrm>
        </p:spPr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Lots of hype/buzz about AI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ASIC examined in contract with AWS, report was tabled to the senate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showed – creates work, does not save time.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Future opportunities (just briefly)</a:t>
            </a:r>
            <a:br>
              <a:rPr lang="en-AU" dirty="0"/>
            </a:br>
            <a:r>
              <a:rPr lang="en-AU" sz="2200" i="1" dirty="0"/>
              <a:t>Will AI save us? Probably not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5110E-55C0-405E-E040-36FAF6BFF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66" y="2084243"/>
            <a:ext cx="193357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F3B36-09C2-CFB9-0454-4DE989A44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601" y="2992582"/>
            <a:ext cx="3989953" cy="18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E9DA1F-D9C1-C51A-7D4B-BA7C2213F4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experiences have you had with inquiries ‘going viral’ or getting substantial media attention?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did your committees or staff manage the workload?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have any suggestions for the future?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ED7970-FA0B-4EC4-74CD-A64FFB63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Your experiences? </a:t>
            </a:r>
            <a:br>
              <a:rPr lang="en-AU" dirty="0"/>
            </a:br>
            <a:r>
              <a:rPr lang="en-AU" sz="2200" i="1" dirty="0"/>
              <a:t>Please share with us your stories</a:t>
            </a:r>
          </a:p>
        </p:txBody>
      </p:sp>
    </p:spTree>
    <p:extLst>
      <p:ext uri="{BB962C8B-B14F-4D97-AF65-F5344CB8AC3E}">
        <p14:creationId xmlns:p14="http://schemas.microsoft.com/office/powerpoint/2010/main" val="328826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F273-B3BE-A126-9F00-E3F5EA89D4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2400" b="1" dirty="0">
                <a:solidFill>
                  <a:schemeClr val="tx1"/>
                </a:solidFill>
              </a:rPr>
              <a:t>Going viral: Managing inquiries with thousands of submissions and substantial public interest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D5576-DEF7-5F60-EB6C-3F28602391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Stephen Fujiwara, Jessie Halligan and Kara McKee</a:t>
            </a:r>
          </a:p>
          <a:p>
            <a:r>
              <a:rPr lang="en-AU" b="1" dirty="0"/>
              <a:t>Legislative Council</a:t>
            </a:r>
          </a:p>
          <a:p>
            <a:r>
              <a:rPr lang="en-AU" b="1" dirty="0"/>
              <a:t>Parliament of New South Wales</a:t>
            </a:r>
          </a:p>
        </p:txBody>
      </p:sp>
    </p:spTree>
    <p:extLst>
      <p:ext uri="{BB962C8B-B14F-4D97-AF65-F5344CB8AC3E}">
        <p14:creationId xmlns:p14="http://schemas.microsoft.com/office/powerpoint/2010/main" val="64827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34F564-ABCD-C5B0-7043-C00D56B459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2"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trends in committee inquiries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of inquiries that ‘go viral’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 case studies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approaches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 opportunities (just briefly)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experiences?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08F76-24D2-A476-DE50-A95D9EDD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6" y="1102859"/>
            <a:ext cx="7216833" cy="519636"/>
          </a:xfrm>
        </p:spPr>
        <p:txBody>
          <a:bodyPr>
            <a:normAutofit/>
          </a:bodyPr>
          <a:lstStyle/>
          <a:p>
            <a:r>
              <a:rPr lang="en-AU" dirty="0"/>
              <a:t>Outline of our presentation today 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51222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EF791-1B76-E653-2BD9-1E03EE3C08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>
                <a:latin typeface="Aptos" panose="020B0004020202020204" pitchFamily="34" charset="0"/>
              </a:rPr>
              <a:t>A trend towards a greater number of committee inquiries</a:t>
            </a:r>
          </a:p>
          <a:p>
            <a:r>
              <a:rPr lang="en-AU" dirty="0">
                <a:latin typeface="Aptos" panose="020B0004020202020204" pitchFamily="34" charset="0"/>
              </a:rPr>
              <a:t>A steep increase in number of committee reports </a:t>
            </a:r>
          </a:p>
          <a:p>
            <a:r>
              <a:rPr lang="en-AU" dirty="0">
                <a:latin typeface="Aptos" panose="020B0004020202020204" pitchFamily="34" charset="0"/>
              </a:rPr>
              <a:t>A sharp increase in submission volume in recent years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63769B-CB58-16A7-FC4B-69DB4E58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General trends in committee inquiries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E13634C-5983-0674-92BB-E85892427930}"/>
              </a:ext>
            </a:extLst>
          </p:cNvPr>
          <p:cNvSpPr txBox="1">
            <a:spLocks/>
          </p:cNvSpPr>
          <p:nvPr/>
        </p:nvSpPr>
        <p:spPr>
          <a:xfrm>
            <a:off x="1006534" y="1003506"/>
            <a:ext cx="7131627" cy="5196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AU" sz="1800" i="1" spc="75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inquiries, lots more submissions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69656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C1D9D4-191A-D33A-F914-AE0A5245B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 increasing number of inquiries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704141A-5DEA-AC2E-C8FB-2F03AEB553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90533667"/>
              </p:ext>
            </p:extLst>
          </p:nvPr>
        </p:nvGraphicFramePr>
        <p:xfrm>
          <a:off x="739775" y="1402773"/>
          <a:ext cx="8137525" cy="345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9841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C797C2-CFCC-A85D-1A63-6B5D6979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More inquiries reporting each year</a:t>
            </a:r>
            <a:endParaRPr lang="en-AU" sz="2200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353D38-5BDA-CB0D-437A-D7C808A993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9344933"/>
              </p:ext>
            </p:extLst>
          </p:nvPr>
        </p:nvGraphicFramePr>
        <p:xfrm>
          <a:off x="739775" y="1330036"/>
          <a:ext cx="8137525" cy="353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95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608F76-24D2-A476-DE50-A95D9EDD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Submissions</a:t>
            </a:r>
            <a:br>
              <a:rPr lang="en-AU" dirty="0"/>
            </a:br>
            <a:r>
              <a:rPr lang="en-AU" sz="2200" i="1" dirty="0"/>
              <a:t>A big jump in submissions in recent years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A64DA34B-305A-6E9E-EB3A-F67284C310D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96869825"/>
              </p:ext>
            </p:extLst>
          </p:nvPr>
        </p:nvGraphicFramePr>
        <p:xfrm>
          <a:off x="739775" y="1361210"/>
          <a:ext cx="8137525" cy="349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349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C9F3A-FBC0-2AB0-FC50-7172C18D35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2"/>
          <a:lstStyle/>
          <a:p>
            <a:r>
              <a:rPr lang="en-AU" sz="2400" dirty="0">
                <a:latin typeface="Aptos" panose="020B0004020202020204" pitchFamily="34" charset="0"/>
              </a:rPr>
              <a:t>Politically/socially charged </a:t>
            </a:r>
          </a:p>
          <a:p>
            <a:r>
              <a:rPr lang="en-AU" sz="2400" dirty="0">
                <a:latin typeface="Aptos" panose="020B0004020202020204" pitchFamily="34" charset="0"/>
              </a:rPr>
              <a:t>Conscience votes</a:t>
            </a:r>
          </a:p>
          <a:p>
            <a:r>
              <a:rPr lang="en-AU" sz="2400" dirty="0">
                <a:latin typeface="Aptos" panose="020B0004020202020204" pitchFamily="34" charset="0"/>
              </a:rPr>
              <a:t>‘Submission bombing’</a:t>
            </a:r>
          </a:p>
          <a:p>
            <a:r>
              <a:rPr lang="en-AU" sz="2400" dirty="0">
                <a:latin typeface="Aptos" panose="020B0004020202020204" pitchFamily="34" charset="0"/>
              </a:rPr>
              <a:t>Media/influential figures</a:t>
            </a:r>
          </a:p>
          <a:p>
            <a:r>
              <a:rPr lang="en-AU" sz="2400" dirty="0">
                <a:latin typeface="Aptos" panose="020B0004020202020204" pitchFamily="34" charset="0"/>
              </a:rPr>
              <a:t>Admin burden</a:t>
            </a:r>
          </a:p>
          <a:p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BCB22-4153-AFAF-15D1-97C28CFD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Characteristics of inquiries that ‘go viral 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24E10-4DEB-2312-71CB-66B8A6C51EA2}"/>
              </a:ext>
            </a:extLst>
          </p:cNvPr>
          <p:cNvSpPr txBox="1"/>
          <p:nvPr/>
        </p:nvSpPr>
        <p:spPr>
          <a:xfrm>
            <a:off x="1068715" y="1154904"/>
            <a:ext cx="7216833" cy="431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US" sz="2000" b="1" i="1" spc="75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common across those inquiries that go viral?</a:t>
            </a:r>
            <a:endParaRPr lang="en-AU" sz="2000" b="1" i="1" spc="75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DC792-F0A2-8D87-250F-9B95341AE7D0}"/>
              </a:ext>
            </a:extLst>
          </p:cNvPr>
          <p:cNvSpPr txBox="1"/>
          <p:nvPr/>
        </p:nvSpPr>
        <p:spPr>
          <a:xfrm>
            <a:off x="4572000" y="2217420"/>
            <a:ext cx="4384964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C0040"/>
                </a:solidFill>
                <a:effectLst/>
                <a:uLnTx/>
                <a:uFillTx/>
                <a:latin typeface="Aptos" panose="020B0004020202020204" pitchFamily="34" charset="0"/>
              </a:rPr>
              <a:t>Inquiries into: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C0040"/>
                </a:solidFill>
                <a:effectLst/>
                <a:uLnTx/>
                <a:uFillTx/>
                <a:latin typeface="Aptos" panose="020B0004020202020204" pitchFamily="34" charset="0"/>
              </a:rPr>
              <a:t>Reproductive Health Care Reform Bill 2019</a:t>
            </a:r>
          </a:p>
          <a:p>
            <a:pPr marL="628650" lvl="1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C0040"/>
                </a:solidFill>
                <a:effectLst/>
                <a:uLnTx/>
                <a:uFillTx/>
                <a:latin typeface="Aptos" panose="020B0004020202020204" pitchFamily="34" charset="0"/>
              </a:rPr>
              <a:t>Voluntary Assisted Dying Bill 2021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7C004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C0040"/>
                </a:solidFill>
                <a:effectLst/>
                <a:uLnTx/>
                <a:uFillTx/>
                <a:latin typeface="Aptos" panose="020B0004020202020204" pitchFamily="34" charset="0"/>
              </a:rPr>
              <a:t>Inquiry into birth trauma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7C004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endParaRPr lang="en-AU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E44E-991E-6691-AC76-DC4F4CC0F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Reproductive Health Care Reform Bill 2019 – sought to decriminalise abortion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Bill was referred to the Standing Committee on Social Issues on 6 August 2019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Inquiry attracted significant public interest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Inquiry received over 13,000 submissions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Three public hearings with 44 witnesses </a:t>
            </a:r>
          </a:p>
          <a:p>
            <a:pPr marL="342900" lvl="0" indent="-342900">
              <a:lnSpc>
                <a:spcPct val="116000"/>
              </a:lnSpc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Final report tabled 20 August 2019 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800" dirty="0">
                <a:latin typeface="Aptos" panose="020B0004020202020204" pitchFamily="34" charset="0"/>
              </a:rPr>
              <a:t>Inquiry was only 14 days long </a:t>
            </a:r>
          </a:p>
          <a:p>
            <a:pPr marL="0" indent="0">
              <a:buNone/>
            </a:pPr>
            <a:endParaRPr lang="en-AU" sz="1800" dirty="0">
              <a:latin typeface="Aptos" panose="020B00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5C48E-A826-DFB9-0FFA-B5BDFF32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Reproductive Health Care Reform Bill 2019</a:t>
            </a:r>
            <a:br>
              <a:rPr lang="en-AU" dirty="0"/>
            </a:br>
            <a:r>
              <a:rPr lang="en-AU" sz="2200" i="1" dirty="0"/>
              <a:t>Case study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992382949"/>
      </p:ext>
    </p:extLst>
  </p:cSld>
  <p:clrMapOvr>
    <a:masterClrMapping/>
  </p:clrMapOvr>
</p:sld>
</file>

<file path=ppt/theme/theme1.xml><?xml version="1.0" encoding="utf-8"?>
<a:theme xmlns:a="http://schemas.openxmlformats.org/drawingml/2006/main" name="LC Debrief Special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centenary">
      <a:majorFont>
        <a:latin typeface="Garamon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C Debrief General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centenary">
      <a:majorFont>
        <a:latin typeface="Garamon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1A1CDAD772D4993AFF4C6DC3E0BE3" ma:contentTypeVersion="14" ma:contentTypeDescription="Create a new document." ma:contentTypeScope="" ma:versionID="a229e5fb4ae8b3d24c5fa0f79b7e72fe">
  <xsd:schema xmlns:xsd="http://www.w3.org/2001/XMLSchema" xmlns:xs="http://www.w3.org/2001/XMLSchema" xmlns:p="http://schemas.microsoft.com/office/2006/metadata/properties" xmlns:ns2="a28944f1-0469-4012-b4b0-1f2b147ab447" xmlns:ns3="3ab1a693-fa83-4943-a021-ec8b1a553622" targetNamespace="http://schemas.microsoft.com/office/2006/metadata/properties" ma:root="true" ma:fieldsID="676cf162440b6c8771c00447dbfde3ab" ns2:_="" ns3:_="">
    <xsd:import namespace="a28944f1-0469-4012-b4b0-1f2b147ab447"/>
    <xsd:import namespace="3ab1a693-fa83-4943-a021-ec8b1a55362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OCR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944f1-0469-4012-b4b0-1f2b147ab44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cd0e714d-8272-4003-9259-00eed884ce81}" ma:internalName="TaxCatchAll" ma:showField="CatchAllData" ma:web="a28944f1-0469-4012-b4b0-1f2b147ab4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1a693-fa83-4943-a021-ec8b1a55362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c8df9e-14f5-4b9a-9553-705b710dcc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28944f1-0469-4012-b4b0-1f2b147ab447">
      <UserInfo>
        <DisplayName>LA Presentation</DisplayName>
        <AccountId>81</AccountId>
        <AccountType/>
      </UserInfo>
      <UserInfo>
        <DisplayName>David Blunt</DisplayName>
        <AccountId>26</AccountId>
        <AccountType/>
      </UserInfo>
      <UserInfo>
        <DisplayName>Steven Reynolds</DisplayName>
        <AccountId>24</AccountId>
        <AccountType/>
      </UserInfo>
      <UserInfo>
        <DisplayName>Alex Stedman</DisplayName>
        <AccountId>60</AccountId>
        <AccountType/>
      </UserInfo>
      <UserInfo>
        <DisplayName>Stewart Smith</DisplayName>
        <AccountId>59</AccountId>
        <AccountType/>
      </UserInfo>
      <UserInfo>
        <DisplayName>Madeleine Dowd</DisplayName>
        <AccountId>65</AccountId>
        <AccountType/>
      </UserInfo>
      <UserInfo>
        <DisplayName>Jenelle Moore</DisplayName>
        <AccountId>35</AccountId>
        <AccountType/>
      </UserInfo>
      <UserInfo>
        <DisplayName>Vanessa OLoan</DisplayName>
        <AccountId>38</AccountId>
        <AccountType/>
      </UserInfo>
      <UserInfo>
        <DisplayName>Anthea Darmon</DisplayName>
        <AccountId>89</AccountId>
        <AccountType/>
      </UserInfo>
      <UserInfo>
        <DisplayName>Merrin Thompson</DisplayName>
        <AccountId>50</AccountId>
        <AccountType/>
      </UserInfo>
      <UserInfo>
        <DisplayName>Darren Smith</DisplayName>
        <AccountId>93</AccountId>
        <AccountType/>
      </UserInfo>
    </SharedWithUsers>
    <_dlc_DocId xmlns="a28944f1-0469-4012-b4b0-1f2b147ab447">Y233V3HHN4TF-1552714733-1646</_dlc_DocId>
    <_dlc_DocIdUrl xmlns="a28944f1-0469-4012-b4b0-1f2b147ab447">
      <Url>https://parlnsw.sharepoint.com/sites/LCCommittees/_layouts/15/DocIdRedir.aspx?ID=Y233V3HHN4TF-1552714733-1646</Url>
      <Description>Y233V3HHN4TF-1552714733-1646</Description>
    </_dlc_DocIdUrl>
    <TaxCatchAll xmlns="a28944f1-0469-4012-b4b0-1f2b147ab447" xsi:nil="true"/>
    <lcf76f155ced4ddcb4097134ff3c332f xmlns="3ab1a693-fa83-4943-a021-ec8b1a55362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BE50E92-EF06-4B56-A2C9-C781FE5B7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944f1-0469-4012-b4b0-1f2b147ab447"/>
    <ds:schemaRef ds:uri="3ab1a693-fa83-4943-a021-ec8b1a553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273DE6-A20D-4603-B3D0-F7681D516538}">
  <ds:schemaRefs>
    <ds:schemaRef ds:uri="http://purl.org/dc/terms/"/>
    <ds:schemaRef ds:uri="http://schemas.microsoft.com/office/2006/documentManagement/types"/>
    <ds:schemaRef ds:uri="a28944f1-0469-4012-b4b0-1f2b147ab447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3ab1a693-fa83-4943-a021-ec8b1a55362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3FC2D9-2F2B-4732-9250-14B530B670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92935B6-6AE9-42C9-873B-C31999922EF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3414</TotalTime>
  <Words>810</Words>
  <Application>Microsoft Office PowerPoint</Application>
  <PresentationFormat>On-screen Show (16:9)</PresentationFormat>
  <Paragraphs>104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Candara</vt:lpstr>
      <vt:lpstr>Courier New</vt:lpstr>
      <vt:lpstr>Open Sans</vt:lpstr>
      <vt:lpstr>Symbol</vt:lpstr>
      <vt:lpstr>LC Debrief Special Slides</vt:lpstr>
      <vt:lpstr>LC Debrief General Slides</vt:lpstr>
      <vt:lpstr>Office Theme</vt:lpstr>
      <vt:lpstr>PowerPoint Presentation</vt:lpstr>
      <vt:lpstr>Going viral: Managing inquiries with thousands of submissions and substantial public interest </vt:lpstr>
      <vt:lpstr>Outline of our presentation today </vt:lpstr>
      <vt:lpstr>General trends in committee inquiries</vt:lpstr>
      <vt:lpstr>An increasing number of inquiries</vt:lpstr>
      <vt:lpstr>More inquiries reporting each year</vt:lpstr>
      <vt:lpstr>Submissions A big jump in submissions in recent years</vt:lpstr>
      <vt:lpstr>Characteristics of inquiries that ‘go viral ’</vt:lpstr>
      <vt:lpstr>Reproductive Health Care Reform Bill 2019 Case study</vt:lpstr>
      <vt:lpstr>Voluntary Assisted Dying Bill 2021 Case study</vt:lpstr>
      <vt:lpstr>Voluntary Assisted Dying Bill 2021 Case study</vt:lpstr>
      <vt:lpstr>Inquiry into birth trauma Overview</vt:lpstr>
      <vt:lpstr>Public and media interest Inquiry into birth trauma</vt:lpstr>
      <vt:lpstr>Managing submissions and stakeholders Inquiry into birth trauma</vt:lpstr>
      <vt:lpstr>Key insights Inquiry into birth trauma</vt:lpstr>
      <vt:lpstr>Current approaches A summary of approaches that we have tried</vt:lpstr>
      <vt:lpstr>Future opportunities (just briefly) Will AI save us? Probably not</vt:lpstr>
      <vt:lpstr>Your experiences?  Please share with us your stories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Ho</dc:creator>
  <cp:lastModifiedBy>Emma McAuliffe</cp:lastModifiedBy>
  <cp:revision>214</cp:revision>
  <cp:lastPrinted>2024-09-19T07:40:32Z</cp:lastPrinted>
  <dcterms:created xsi:type="dcterms:W3CDTF">2023-05-22T01:53:25Z</dcterms:created>
  <dcterms:modified xsi:type="dcterms:W3CDTF">2024-10-06T23:43:18Z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0x010100B551A1CDAD772D4993AFF4C6DC3E0BE3</vt:lpwstr>
  </property>
  <property fmtid="{D5CDD505-2E9C-101B-9397-08002B2CF9AE}" pid="3" name="_dlc_DocIdItemGuid">
    <vt:lpwstr>b056c02b-0880-4252-b00c-8c14ecc685b8</vt:lpwstr>
  </property>
  <property fmtid="{D5CDD505-2E9C-101B-9397-08002B2CF9AE}" pid="4" name="MediaServiceImageTags">
    <vt:lpwstr/>
  </property>
</Properties>
</file>