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2"/>
  </p:sldMasterIdLst>
  <p:notesMasterIdLst>
    <p:notesMasterId r:id="rId38"/>
  </p:notesMasterIdLst>
  <p:sldIdLst>
    <p:sldId id="260" r:id="rId3"/>
    <p:sldId id="256" r:id="rId4"/>
    <p:sldId id="368" r:id="rId5"/>
    <p:sldId id="408" r:id="rId6"/>
    <p:sldId id="345" r:id="rId7"/>
    <p:sldId id="324" r:id="rId8"/>
    <p:sldId id="383" r:id="rId9"/>
    <p:sldId id="409" r:id="rId10"/>
    <p:sldId id="370" r:id="rId11"/>
    <p:sldId id="371" r:id="rId12"/>
    <p:sldId id="373" r:id="rId13"/>
    <p:sldId id="377" r:id="rId14"/>
    <p:sldId id="375" r:id="rId15"/>
    <p:sldId id="376" r:id="rId16"/>
    <p:sldId id="378" r:id="rId17"/>
    <p:sldId id="399" r:id="rId18"/>
    <p:sldId id="386" r:id="rId19"/>
    <p:sldId id="387" r:id="rId20"/>
    <p:sldId id="388" r:id="rId21"/>
    <p:sldId id="385" r:id="rId22"/>
    <p:sldId id="384" r:id="rId23"/>
    <p:sldId id="410" r:id="rId24"/>
    <p:sldId id="402" r:id="rId25"/>
    <p:sldId id="397" r:id="rId26"/>
    <p:sldId id="404" r:id="rId27"/>
    <p:sldId id="405" r:id="rId28"/>
    <p:sldId id="403" r:id="rId29"/>
    <p:sldId id="401" r:id="rId30"/>
    <p:sldId id="328" r:id="rId31"/>
    <p:sldId id="389" r:id="rId32"/>
    <p:sldId id="325" r:id="rId33"/>
    <p:sldId id="411" r:id="rId34"/>
    <p:sldId id="414" r:id="rId35"/>
    <p:sldId id="413" r:id="rId36"/>
    <p:sldId id="412" r:id="rId3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3905"/>
    <a:srgbClr val="000000"/>
    <a:srgbClr val="860000"/>
    <a:srgbClr val="4D2307"/>
    <a:srgbClr val="D00000"/>
    <a:srgbClr val="F53939"/>
    <a:srgbClr val="FF7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0981FC-3FDA-B61E-DDC8-6763FF4F1E3D}" v="2" dt="2024-10-02T19:43:26.186"/>
    <p1510:client id="{901EB67C-8664-4208-946F-108F57349AAE}" v="3" dt="2024-10-02T15:19:31.137"/>
  </p1510:revLst>
</p1510:revInfo>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Zamalis" userId="S::lauren.zamalis@parliament.govt.nz::15176a6d-ad4f-4172-8b24-0e484659524f" providerId="AD" clId="Web-{4A0981FC-3FDA-B61E-DDC8-6763FF4F1E3D}"/>
    <pc:docChg chg="addSld sldOrd">
      <pc:chgData name="Lauren Zamalis" userId="S::lauren.zamalis@parliament.govt.nz::15176a6d-ad4f-4172-8b24-0e484659524f" providerId="AD" clId="Web-{4A0981FC-3FDA-B61E-DDC8-6763FF4F1E3D}" dt="2024-10-02T19:43:26.186" v="1"/>
      <pc:docMkLst>
        <pc:docMk/>
      </pc:docMkLst>
      <pc:sldChg chg="add ord">
        <pc:chgData name="Lauren Zamalis" userId="S::lauren.zamalis@parliament.govt.nz::15176a6d-ad4f-4172-8b24-0e484659524f" providerId="AD" clId="Web-{4A0981FC-3FDA-B61E-DDC8-6763FF4F1E3D}" dt="2024-10-02T19:43:26.186" v="1"/>
        <pc:sldMkLst>
          <pc:docMk/>
          <pc:sldMk cId="4221654303" sldId="260"/>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2T15:24:59.204"/>
    </inkml:context>
    <inkml:brush xml:id="br0">
      <inkml:brushProperty name="width" value="0.05" units="cm"/>
      <inkml:brushProperty name="height" value="0.05" units="cm"/>
    </inkml:brush>
  </inkml:definitions>
  <inkml:trace contextRef="#ctx0" brushRef="#br0">384 175 24575,'11'8'0,"0"0"0,0 0 0,0-1 0,1-1 0,0 0 0,0 0 0,26 7 0,2 2 0,237 91 0,-147-59 0,-82-31 0,0-2 0,1-2 0,1-2 0,62 4 0,-4-2 0,92 6 0,183-19 0,-358 3 0,1 0 0,46 12 0,-43-7 0,51 4 0,243-9 0,-177-4 0,-120 1 0,-26 1 0,1 0 0,-1 0 0,0 0 0,0 0 0,0 0 0,1 0 0,-1 0 0,0 0 0,0 0 0,0 0 0,1 0 0,-1 0 0,0 0 0,0 0 0,0 0 0,1 0 0,-1 0 0,0-1 0,0 1 0,0 0 0,0 0 0,1 0 0,-1 0 0,0 0 0,0-1 0,0 1 0,0 0 0,0 0 0,0 0 0,1-1 0,-1 1 0,0 0 0,0 0 0,0 0 0,0-1 0,0 1 0,0 0 0,0 0 0,0 0 0,0-1 0,0 1 0,0 0 0,0 0 0,0 0 0,0-1 0,0 1 0,0 0 0,0 0 0,-1 0 0,1-1 0,0 1 0,0 0 0,0 0 0,0 0 0,0-1 0,0 1 0,-1 0 0,1 0 0,0 0 0,0 0 0,0 0 0,0-1 0,-1 1 0,1 0 0,0 0 0,0 0 0,-15-10 0,-4 1 0,0 2 0,0 0 0,-1 1 0,1 1 0,-1 1 0,-25-2 0,-127-4 0,164 10 0,-104 2 0,-68-5 0,148-2 0,1-1 0,-51-17 0,54 14 0,-1 1 0,-1 1 0,-46-5 0,-123 13 0,140 2 0,1-3 0,-1-2 0,-88-14 0,14-14 0,45 8 0,-1 5 0,-127-10 0,176 24 0,0-1 0,-64-17 0,103 21 0,-1-1 0,1 1 0,-1 0 0,1-1 0,-1 1 0,1-1 0,0 1 0,-1-1 0,1 0 0,0 0 0,-1 0 0,1 0 0,-2-1 0,7-6 0,16-2 0,33-5 0,2 2 0,-1 2 0,1 2 0,57 0 0,-38 2 0,1267-54-538,-1263 60 1091,64 4-568,-134-2 15,0 0 0,0 1 0,0 0 0,14 5 0,-19-6 0,-1 0 0,1 0 0,-1 0 0,0 1 0,1-1 0,-1 1 0,0-1 0,0 1 0,0 0 0,0-1 0,0 1 0,-1 0 0,1 0 0,-1 1 0,1-1 0,-1 0 0,0 0 0,2 3 0,-3-4 0,0 0 0,0 1 0,0-1 0,1 0 0,-1 0 0,0 0 0,0 0 0,-1 0 0,1 0 0,0 0 0,0 0 0,0 0 0,-1 0 0,1 0 0,-1 0 0,1 0 0,-1 0 0,1 0 0,-1 0 0,1 0 0,-1 0 0,0 0 0,1 0 0,-2 0 0,-26 18 0,-1-5 0,-1-2 0,-1-1 0,0-1 0,-1-1 0,-55 7 0,-170 3 0,-145-19 0,150-3 0,252 3 0,-40 3 0,40-3 0,0-1 0,0 1 0,0 0 0,-1 0 0,1 0 0,0 1 0,0-1 0,0 0 0,0 0 0,-1 0 0,1 0 0,0 0 0,0 0 0,0 0 0,0 0 0,-1 0 0,1 0 0,0 0 0,0 0 0,0 1 0,0-1 0,0 0 0,0 0 0,-1 0 0,1 0 0,0 0 0,0 0 0,0 1 0,0-1 0,0 0 0,0 0 0,0 0 0,0 0 0,0 1 0,0-1 0,0 0 0,0 0 0,0 0 0,0 0 0,0 1 0,0-1 0,0 0 0,0 0 0,0 0 0,0 0 0,0 1 0,0-1 0,0 0 0,0 0 0,0 0 0,0 0 0,0 1 0,0-1 0,0 0 0,1 0 0,-1 0 0,25 13 0,55 15 4,122 24-1,95 3-83,-272-50 58,33 5-123,725 106-187,-626-109 427,-156-8-71,1 1 0,-1 0 0,0 0 0,0 1 0,1-1 0,-1 0-1,0 0 1,0 1 0,1-1 0,-1 0 0,0 1 0,0 0 0,0-1 0,1 1 0,-1 0 0,0-1 0,1 3 0,-7 2 49,-16 0-100,-94 5 27,-164-6 0,-307-65 0,366 30 0,84 15 0,-133-19 0,222 25 0,-48-16 0,4 0 0,86 25 0,-26-7 0,31 8 0,-1 0 0,1 0 0,-1 0 0,1 0 0,-1 0 0,1 0 0,-1 0 0,1 0 0,-1 0 0,1 0 0,-1 0 0,1-1 0,0 1 0,-1 0 0,1 0 0,-1-1 0,1 1 0,0 0 0,-1-1 0,1 1 0,-1 0 0,1-1 0,0 1 0,0 0 0,-1-1 0,1 1 0,0-1 0,0 1 0,-1-1 0,1 1 0,0-1 0,0 1 0,0 0 0,0-1 0,0 1 0,0-1 0,0 1 0,0-1 0,0 1 0,0-2 0,4-1 0,0 0 0,1 0 0,-1 1 0,1 0 0,-1-1 0,1 1 0,9-2 0,69-20 0,89-13 0,-140 31 0,743-137-1455,14 53 723,-614 85 732,-148 7-21,-27-2 25,0 0 0,0 0-1,1 1 1,-1-1 0,0 0 0,0 0 0,0 0 0,0 0 0,0 0 0,0 0 0,1 0-1,-1 0 1,0 0 0,0 0 0,0 0 0,0 0 0,0 1 0,0-1 0,0 0 0,0 0-1,0 0 1,0 0 0,0 0 0,0 0 0,1 1 0,-1-1 0,0 0 0,0 0 0,0 0-1,0 0 1,0 0 0,0 0 0,0 1 0,0-1 0,0 0 0,0 0 0,0 0 0,0 0-1,-1 0 1,1 0 0,0 1 0,0-1 0,0 0 0,0 0 0,0 0 0,0 0 0,0 0-1,0 0 1,0 0 0,0 1 0,0-1 0,-1 0 0,1 0 0,0 0 0,0 0 0,0 0-1,0 0 1,0 0 0,0 0 0,0 0 0,-1 0 0,1 0 0,0 0 0,0 0 0,0 0-1,0 0 1,-1 0 0,-42 16 907,36-13-778,-87 23 336,-165 26-1,-103-15-505,-382-24 37,1503-13 0,-740-1 0,0 2 0,37 5 0,-56-6 0,1 0 0,-1 0 0,1 0 0,0 0 0,-1 0 0,1 0 0,-1 0 0,1 1 0,-1-1 0,1 0 0,-1 0 0,1 0 0,-1 1 0,1-1 0,-1 0 0,1 0 0,-1 1 0,1-1 0,-1 1 0,1-1 0,-1 0 0,0 1 0,1-1 0,-1 1 0,0-1 0,1 1 0,-1 0 0,-17 6 0,-47 2 0,0-4 0,-96-3 0,73-2 0,-1141-1 0,1187 5 0,40-4 0,1 0 0,-1 1 0,1-1 0,0 0 0,-1 0 0,1 0 0,-1 0 0,1 0 0,0 1 0,-1-1 0,1 0 0,-1 0 0,1 1 0,0-1 0,-1 0 0,1 1 0,0-1 0,0 0 0,-1 1 0,1-1 0,0 0 0,0 1 0,-1-1 0,1 0 0,0 1 0,0-1 0,0 1 0,0 0 0,0 0 0,1 0 0,-1 0 0,1 0 0,0 0 0,-1 0 0,1 0 0,0 0 0,0 0 0,0 0 0,0-1 0,0 1 0,0 0 0,0 0 0,0-1 0,0 1 0,2 0 0,8 5 0,1 0 0,0-1 0,1-1 0,-1 0 0,1-1 0,15 3 0,84 4 0,-77-8 0,-1 1 0,36 8 0,-31-3 0,1-1 0,63 1 0,82-9 0,-74-1 0,1730 2 0,-2542 0 0,675-2 0,0-1 0,0-1 0,1-1 0,0-2 0,-26-9 0,23 7 0,0 0 0,0 3 0,-51-7 0,33 11 0,21 2 0,0-2 0,-45-8 0,26 1 0,0 3 0,-66-3 0,-94 10 0,90 1 0,-1048-1 0,1138-3 0,0 0 0,0-2 0,-25-6 0,22 3 0,-48-4 0,-95 11 0,-21-1 0,188 1 0,0-1 0,0 1 0,-1-1 0,1 0 0,0 0 0,0 0 0,0 0 0,0 0 0,0 0 0,1-1 0,-1 0 0,0 1 0,0-1 0,1 0 0,-4-4 0,5 5 0,1 0 0,-1 1 0,1-1 0,-1 0 0,1 0 0,-1 0 0,1 0 0,0 0 0,0 0 0,-1 0 0,1 0 0,0 0 0,0 1 0,0-1 0,0 0 0,0 0 0,0 0 0,0 0 0,0 0 0,1-2 0,0 1 0,-1 1 0,1-1 0,1 0 0,-1 0 0,0 0 0,0 1 0,1-1 0,-1 0 0,1 1 0,-1 0 0,1-1 0,-1 1 0,3-1 0,13-8 0,0 2 0,1 0 0,0 1 0,0 1 0,37-7 0,-30 7 0,13-2 0,1 2 0,65-1 0,-72 7 0,1-2 0,-1-1 0,0-2 0,48-14 0,-55 10 0,-7 2 0,0 1 0,23-4 0,-37 9 0,0 0 0,0 1 0,0-1 0,1 1 0,-1 0 0,0 1 0,0-1 0,0 1 0,1-1 0,-1 1 0,0 0 0,0 1 0,0-1 0,0 1 0,4 2 0,-7-4 0,0 1 0,0-1 0,0 1 0,0-1 0,-1 1 0,1 0 0,0-1 0,0 1 0,-1 0 0,1-1 0,0 1 0,-1 0 0,1 0 0,-1 0 0,1 0 0,-1 0 0,1 0 0,-1-1 0,0 1 0,1 0 0,-1 0 0,0 0 0,0 0 0,0 0 0,0 0 0,1 0 0,-2 0 0,1 2 0,-1-1 0,1 0 0,-1 0 0,-1 0 0,1 0 0,0-1 0,0 1 0,-1 0 0,1-1 0,0 1 0,-1-1 0,0 1 0,-3 1 0,-3 3 0,0-2 0,0 1 0,0-1 0,-1 0 0,-10 3 0,-9-2 0,0-1 0,0-1 0,-31-1 0,25-1 0,-57 9 0,65-6 0,13-2 0,1 0 0,-1 1 0,1 1 0,-13 4 0,25-8 0,-1 0 0,1 0 0,-1 0 0,1 0 0,0 0 0,-1 1 0,1-1 0,-1 0 0,1 0 0,0 0 0,-1 0 0,1 0 0,-1 1 0,1-1 0,0 0 0,-1 0 0,1 1 0,0-1 0,-1 0 0,1 0 0,0 1 0,0-1 0,-1 0 0,1 1 0,0-1 0,0 1 0,-1-1 0,1 0 0,0 1 0,0-1 0,0 1 0,0-1 0,0 0 0,0 1 0,0-1 0,-1 1 0,1-1 0,0 0 0,1 1 0,-1-1 0,0 1 0,23 7 0,45 1 0,0-3 0,93-4 0,-84-3 0,1513 2 0,-687-3 0,-806 0 0,111 5 0,-189-1 0,36 10 0,2 1 0,-44-12 0,-1 1 0,0 1 0,1 0 0,16 7 0,-27-9 0,1 0 0,0 0 0,-1 1 0,1-1 0,0 1 0,-1 0 0,0 0 0,1 0 0,-1 0 0,0 0 0,0 0 0,0 1 0,-1-1 0,1 1 0,0-1 0,-1 1 0,0-1 0,1 1 0,-1 0 0,0 0 0,0 0 0,-1 0 0,1 0 0,0 5 0,-1-6 0,-1 1 0,1 0 0,-1 0 0,1-1 0,-1 1 0,0 0 0,0-1 0,0 1 0,0-1 0,0 1 0,-1-1 0,1 0 0,-1 0 0,0 1 0,0-1 0,1 0 0,-1 0 0,0 0 0,-1-1 0,1 1 0,0-1 0,0 1 0,-1-1 0,1 0 0,-1 1 0,1-1 0,-1 0 0,-5 0 0,-6 4 0,0-2 0,0 0 0,0-1 0,-17 1 0,-289-3 0,140-4 0,124 5 0,25 1 0,0-2 0,0-1 0,1-2 0,-47-10 0,38 5 0,0 1 0,0 2 0,-41 1 0,-117 5 0,111 1 0,630-2 0,-500-3 0,-1-2 0,1-1 0,44-14 0,16-2 0,284-51 0,-378 71 0,10-3 0,0 2 0,1 0 0,-1 1 0,0 1 0,1 1 0,36 4 0,-56-4 0,0 0 0,-1 0 0,1 0 0,0 0 0,0 0 0,-1 1 0,1-1 0,0 0 0,-1 0 0,1 1 0,0-1 0,-1 0 0,1 1 0,-1-1 0,1 0 0,0 1 0,-1-1 0,1 1 0,-1-1 0,1 1 0,-1-1 0,1 2 0,-12 5 0,-31 1 0,-492 5 0,356-16 0,-229 3 0,400 0 0,-1 1 0,0 0 0,1 0 0,-1 0 0,1 1 0,-9 4 0,15-6 0,0 0 0,0 0 0,0 1 0,0-1 0,-1 1 0,1-1 0,0 1 0,0-1 0,0 1 0,0-1 0,1 1 0,-1 0 0,0 0 0,0-1 0,0 1 0,0 0 0,1 0 0,-1 0 0,1 0 0,-1 0 0,0 0 0,1 0 0,-1 0 0,1 0 0,0 0 0,-1 1 0,1-1 0,0 0 0,0 0 0,0 0 0,0 0 0,0 0 0,0 1 0,0-1 0,0 0 0,0 0 0,0 0 0,1 0 0,-1 0 0,1 0 0,-1 1 0,0-1 0,1 0 0,0 0 0,-1 0 0,1 0 0,0-1 0,-1 1 0,1 0 0,2 1 0,3 4 0,1 0 0,0-1 0,0-1 0,1 1 0,-1-1 0,1 0 0,0-1 0,0 0 0,1 0 0,13 2 0,-17-3 0,72 18 0,1-4 0,0-2 0,88 2 0,244-8 0,-372-9 0,89 1 0,565-23 0,-523 4 0,269-15 0,-13 37 0,-403-5 0,1 0 0,-1-2 0,0 0 0,0-1 0,0-2 0,20-8 0,13-3 0,-30 11 0,1 2 0,38-4 0,16-2 0,206-38 0,-269 46 0,-15 0 0,-29 1 0,-30 1 0,-199-12 0,-80-6 0,162 14 0,13-11 0,-21-1 0,-577 14 0,389 5 0,366-2 0,-156 0 0,-170 22 0,251-14 0,-87 0 0,149-6 0,23 3 0,35 9 0,-40-14 0,443 97 0,-326-75 0,249 24 0,-260-31 0,-65-9 0,54 4 0,537-9 0,-311-3 0,-943 2 0,581-2 0,1-2 0,-41-9 0,37 6 0,-59-4 0,68 9 0,1-1 0,-59-14 0,44 11 0,39 5 0,0 1 0,0-2 0,0 1 0,0-1 0,0-1 0,-10-4 0,18 7 0,0 0 0,0-1 0,0 1 0,0-1 0,0 0 0,0 1 0,0-1 0,0 0 0,1 1 0,-1-1 0,0 0 0,0 0 0,1 0 0,-1 0 0,1 1 0,-1-1 0,1 0 0,-1 0 0,1 0 0,-1 0 0,1 0 0,0-1 0,0 1 0,-1 0 0,1 0 0,0 0 0,0 0 0,0 0 0,0 0 0,1-2 0,-1 1 0,1 0 0,0 0 0,0 1 0,0-1 0,0 0 0,0 0 0,0 1 0,0-1 0,1 0 0,-1 1 0,1-1 0,-1 1 0,1 0 0,-1 0 0,1-1 0,3 0 0,13-6 0,1 1 0,-1 1 0,1 0 0,0 2 0,31-4 0,-2 0 0,67-9 0,0 5 0,203 5 0,-313 8 0,9-1 0,-1 0 0,23 5 0,-34-5 0,-1 0 0,1 0 0,0 0 0,0 1 0,-1-1 0,1 1 0,0-1 0,0 1 0,-1 0 0,1 0 0,-1-1 0,1 1 0,-1 0 0,1 0 0,-1 1 0,0-1 0,1 0 0,-1 0 0,0 1 0,0-1 0,0 1 0,0-1 0,0 1 0,0-1 0,0 1 0,-1-1 0,1 1 0,-1 0 0,2 2 0,-3-2 0,1-1 0,-1 1 0,1-1 0,-1 1 0,0-1 0,1 0 0,-1 1 0,0-1 0,0 0 0,0 1 0,0-1 0,0 0 0,0 0 0,-1 0 0,1 0 0,0 0 0,0 0 0,-1 0 0,1-1 0,-1 1 0,1 0 0,0-1 0,-1 1 0,1-1 0,-1 1 0,0-1 0,-2 1 0,-48 7 0,49-8 0,-296 3 0,147-6 0,103 3 0,43 0 0,34 0 0,1333 0 0,-1348 0 0,-7-1 0,0 0 0,0 1 0,0 0 0,0 1 0,0-1 0,-1 1 0,1 0 0,0 1 0,0-1 0,-1 1 0,1 0 0,6 4 0,-12-6 0,0 0 0,1 0 0,-1 0 0,0 0 0,0 0 0,0 1 0,0-1 0,0 0 0,0 0 0,1 0 0,-1 0 0,0 0 0,0 1 0,0-1 0,0 0 0,0 0 0,0 0 0,0 0 0,0 1 0,0-1 0,0 0 0,0 0 0,0 0 0,0 1 0,0-1 0,0 0 0,0 0 0,0 0 0,0 0 0,0 1 0,0-1 0,0 0 0,0 0 0,0 0 0,0 0 0,0 1 0,0-1 0,0 0 0,0 0 0,0 0 0,-1 0 0,1 1 0,0-1 0,0 0 0,0 0 0,-12 6 0,-15-1 0,-76 2 0,-111-8 0,85-1 0,-1793 2 0,3913 0 0,-2164-1 0,-768 16 0,253 34 0,446-21 0,-425 29 0,436-40 0,11-1 0,-24 3 0,-35 0 0,212-19 0,5-1 0,-1 2 0,-64 12 0,-16 7 0,56-9 0,-102 27 0,185-36 0,-80 18 0,75-18 0,-1-1 0,0 1 0,1-2 0,-1 1 0,0-2 0,-12 0 0,22 1 0,0-1 0,0 1 0,0 0 0,0 0 0,0 0 0,-1 0 0,1 0 0,0 0 0,0 0 0,0 0 0,0-1 0,0 1 0,0 0 0,0 0 0,0 0 0,-1 0 0,1 0 0,0 0 0,0-1 0,0 1 0,0 0 0,0 0 0,0 0 0,0 0 0,0-1 0,0 1 0,0 0 0,0 0 0,0 0 0,0 0 0,0 0 0,0-1 0,0 1 0,0 0 0,0 0 0,0 0 0,1 0 0,-1 0 0,0-1 0,0 1 0,0 0 0,0 0 0,0 0 0,0 0 0,0 0 0,0 0 0,1 0 0,-1-1 0,0 1 0,0 0 0,0 0 0,0 0 0,0 0 0,0 0 0,1 0 0,-1 0 0,0 0 0,0 0 0,0 0 0,0 0 0,0 0 0,1 0 0,-1 0 0,0 0 0,0 0 0,1 0 0,11-7 0,8 2 0,0 0 0,0 1 0,31-2 0,13-3 0,80-10 0,154-1 0,-159 13 0,613-17 0,3 25 0,-266 1 0,-434-1 0,12 0 0,1-2 0,-1-4 0,104-19 0,55-31 0,196-44 0,4 32 0,-312 59 0,-1139 9 0,369 2 0,-27-3 0,662-1 0,0 0 0,0-1 0,0-1 0,1-1 0,-1-1 0,-19-7 0,38 9 0,8 1 0,12-1 0,441 0 0,-257 5 0,837-39-254,-300 3-57,-572 28 311,272-45 0,-394 43-400,71-3 0,-88 10-6426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2T15:25:26.972"/>
    </inkml:context>
    <inkml:brush xml:id="br0">
      <inkml:brushProperty name="width" value="0.35" units="cm"/>
      <inkml:brushProperty name="height" value="0.35" units="cm"/>
    </inkml:brush>
  </inkml:definitions>
  <inkml:trace contextRef="#ctx0" brushRef="#br0">0 77 24575,'16'14'0,"1"0"0,0-1 0,0-1 0,1 0 0,1-1 0,0-2 0,40 16 0,7-4 0,76 14 0,-93-24 0,403 55 0,-120-57 0,-75-6 0,4 30 0,-94-7 0,28-12 0,223-12 0,-196-5 0,509 3 0,-516-18 0,-14-1 0,389 19 0,-276 1 0,-291-2 0,0-2 0,0-1 0,38-10 0,-7 1 0,-13 4 0,0-2 0,52-21 0,-91 32 0,0-1 0,1 0 0,-1 0 0,0 0 0,0 0 0,-1 0 0,1 0 0,0-1 0,0 1 0,0-1 0,-1 1 0,1-1 0,-1 0 0,2-2 0,-3 3 0,0-1 0,0 1 0,0 0 0,0 0 0,0 0 0,0 0 0,-1-1 0,1 1 0,0 0 0,-1 0 0,1 0 0,-1 0 0,1 0 0,-1 0 0,0 0 0,1 0 0,-1 0 0,0 0 0,0 0 0,0 0 0,1 0 0,-1 1 0,0-1 0,0 0 0,0 1 0,0-1 0,0 1 0,-1-1 0,-1 0 0,-24-14 0,0 1 0,-1 2 0,-1 1 0,0 1 0,0 1 0,-44-7 0,-190-14 0,184 23 0,-214-17 0,-290-31 0,165 28 0,-4 28 0,145 2 0,-1475-3 0,1715 2 0,0 2 0,-59 14 0,72-13 0,-106 29 0,91-22 0,0-2 0,0-1 0,-63 5 0,88-13 86,0 0-1,0 1 0,-18 4 1,28-5-193,0 0 0,0 1 1,0-1-1,0 1 0,1 0 1,-1 0-1,0 1 0,1-1 1,-1 0-1,1 1 0,0 0 1,0 0-1,0 0 0,0 0 1,-2 5-1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2T15:25:30.229"/>
    </inkml:context>
    <inkml:brush xml:id="br0">
      <inkml:brushProperty name="width" value="0.35" units="cm"/>
      <inkml:brushProperty name="height" value="0.35" units="cm"/>
    </inkml:brush>
  </inkml:definitions>
  <inkml:trace contextRef="#ctx0" brushRef="#br0">1 1 24575,'2324'0'-1365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2T15:25:42.657"/>
    </inkml:context>
    <inkml:brush xml:id="br0">
      <inkml:brushProperty name="width" value="0.35" units="cm"/>
      <inkml:brushProperty name="height" value="0.35" units="cm"/>
    </inkml:brush>
  </inkml:definitions>
  <inkml:trace contextRef="#ctx0" brushRef="#br0">0 111 24575,'64'-1'0,"-32"-1"0,0 2 0,-1 1 0,1 2 0,53 10 0,-50-4 0,1-3 0,0-1 0,42 1 0,111-7 0,-68-2 0,372 3 0,-473-1 0,-1 0 0,0-2 0,1 0 0,-1-1 0,0-2 0,-1 1 0,1-2 0,-1-1 0,33-18 0,-38 19 0,0 1 0,0 0 0,1 2 0,-1-1 0,1 2 0,18-4 0,83-1 0,-49 5 0,-40 0 0,38-10 0,-39 7 0,44-4 0,190 8 0,-142 3 0,-106-1 0,-1 1 0,1 0 0,0 0 0,0 1 0,0 0 0,18 7 0,-25-8 0,0 1 0,0 0 0,1 1 0,-1-1 0,-1 1 0,1 0 0,0 0 0,-1 0 0,1 0 0,-1 1 0,0-1 0,0 1 0,-1 0 0,1 0 0,-1 0 0,1 0 0,-1 0 0,2 7 0,29 99-1365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2890BA2-AFE9-471A-88B4-E0D1EB2CE1D3}" type="datetimeFigureOut">
              <a:rPr lang="en-AU" smtClean="0"/>
              <a:t>2/10/2024</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BFEC23C-6716-4256-8205-6106BB87DBF8}" type="slidenum">
              <a:rPr lang="en-AU" smtClean="0"/>
              <a:t>‹#›</a:t>
            </a:fld>
            <a:endParaRPr lang="en-AU"/>
          </a:p>
        </p:txBody>
      </p:sp>
    </p:spTree>
    <p:extLst>
      <p:ext uri="{BB962C8B-B14F-4D97-AF65-F5344CB8AC3E}">
        <p14:creationId xmlns:p14="http://schemas.microsoft.com/office/powerpoint/2010/main" val="3327313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a:t>
            </a:r>
          </a:p>
        </p:txBody>
      </p:sp>
      <p:sp>
        <p:nvSpPr>
          <p:cNvPr id="4" name="Slide Number Placeholder 3"/>
          <p:cNvSpPr>
            <a:spLocks noGrp="1"/>
          </p:cNvSpPr>
          <p:nvPr>
            <p:ph type="sldNum" sz="quarter" idx="5"/>
          </p:nvPr>
        </p:nvSpPr>
        <p:spPr/>
        <p:txBody>
          <a:bodyPr/>
          <a:lstStyle/>
          <a:p>
            <a:fld id="{E7272B28-2786-42F9-AEFA-D8359C365BFD}" type="slidenum">
              <a:rPr lang="en-NZ" smtClean="0"/>
              <a:t>1</a:t>
            </a:fld>
            <a:endParaRPr lang="en-NZ"/>
          </a:p>
        </p:txBody>
      </p:sp>
    </p:spTree>
    <p:extLst>
      <p:ext uri="{BB962C8B-B14F-4D97-AF65-F5344CB8AC3E}">
        <p14:creationId xmlns:p14="http://schemas.microsoft.com/office/powerpoint/2010/main" val="29723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ADD PICTURES OF HOW THEY’VE INNOVATED, WITHIN CURRENT FORMAL STRUCTURES</a:t>
            </a:r>
          </a:p>
        </p:txBody>
      </p:sp>
      <p:sp>
        <p:nvSpPr>
          <p:cNvPr id="4" name="Slide Number Placeholder 3"/>
          <p:cNvSpPr>
            <a:spLocks noGrp="1"/>
          </p:cNvSpPr>
          <p:nvPr>
            <p:ph type="sldNum" sz="quarter" idx="5"/>
          </p:nvPr>
        </p:nvSpPr>
        <p:spPr/>
        <p:txBody>
          <a:bodyPr/>
          <a:lstStyle/>
          <a:p>
            <a:fld id="{BBFEC23C-6716-4256-8205-6106BB87DBF8}" type="slidenum">
              <a:rPr lang="en-AU" smtClean="0"/>
              <a:t>5</a:t>
            </a:fld>
            <a:endParaRPr lang="en-AU"/>
          </a:p>
        </p:txBody>
      </p:sp>
    </p:spTree>
    <p:extLst>
      <p:ext uri="{BB962C8B-B14F-4D97-AF65-F5344CB8AC3E}">
        <p14:creationId xmlns:p14="http://schemas.microsoft.com/office/powerpoint/2010/main" val="3408692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92075" y="744538"/>
            <a:ext cx="6613525" cy="3721100"/>
          </a:xfrm>
          <a:ln/>
        </p:spPr>
      </p:sp>
      <p:sp>
        <p:nvSpPr>
          <p:cNvPr id="32771" name="Notes Placeholder 2"/>
          <p:cNvSpPr>
            <a:spLocks noGrp="1"/>
          </p:cNvSpPr>
          <p:nvPr>
            <p:ph type="body" idx="1"/>
          </p:nvPr>
        </p:nvSpPr>
        <p:spPr>
          <a:noFill/>
        </p:spPr>
        <p:txBody>
          <a:bodyPr/>
          <a:lstStyle/>
          <a:p>
            <a:pPr eaLnBrk="1" hangingPunct="1">
              <a:spcBef>
                <a:spcPct val="0"/>
              </a:spcBef>
            </a:pPr>
            <a:endParaRPr lang="en-AU" altLang="en-US"/>
          </a:p>
        </p:txBody>
      </p:sp>
      <p:sp>
        <p:nvSpPr>
          <p:cNvPr id="32772" name="Date Placeholder 1"/>
          <p:cNvSpPr>
            <a:spLocks noGrp="1"/>
          </p:cNvSpPr>
          <p:nvPr>
            <p:ph type="dt" sz="quarter" idx="1"/>
          </p:nvPr>
        </p:nvSpPr>
        <p:spPr>
          <a:noFill/>
          <a:ln>
            <a:miter lim="800000"/>
            <a:headEnd/>
            <a:tailEnd/>
          </a:ln>
        </p:spPr>
        <p:txBody>
          <a:bodyPr/>
          <a:lstStyle/>
          <a:p>
            <a:pPr defTabSz="919163"/>
            <a:endParaRPr lang="en-US" altLang="en-US"/>
          </a:p>
        </p:txBody>
      </p:sp>
    </p:spTree>
    <p:extLst>
      <p:ext uri="{BB962C8B-B14F-4D97-AF65-F5344CB8AC3E}">
        <p14:creationId xmlns:p14="http://schemas.microsoft.com/office/powerpoint/2010/main" val="3283415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BFEC23C-6716-4256-8205-6106BB87DBF8}" type="slidenum">
              <a:rPr lang="en-AU" smtClean="0"/>
              <a:t>8</a:t>
            </a:fld>
            <a:endParaRPr lang="en-AU"/>
          </a:p>
        </p:txBody>
      </p:sp>
    </p:spTree>
    <p:extLst>
      <p:ext uri="{BB962C8B-B14F-4D97-AF65-F5344CB8AC3E}">
        <p14:creationId xmlns:p14="http://schemas.microsoft.com/office/powerpoint/2010/main" val="3873268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But, estimates hearings are more political theatre than public accounts examination.</a:t>
            </a:r>
            <a:r>
              <a:rPr lang="en-AU" baseline="0"/>
              <a:t>  </a:t>
            </a:r>
          </a:p>
          <a:p>
            <a:r>
              <a:rPr lang="en-AU" baseline="0"/>
              <a:t>Committee recommendations are not a measure.  The inquiry process is the key, not the report.</a:t>
            </a:r>
            <a:endParaRPr lang="en-AU"/>
          </a:p>
        </p:txBody>
      </p:sp>
      <p:sp>
        <p:nvSpPr>
          <p:cNvPr id="4" name="Slide Number Placeholder 3"/>
          <p:cNvSpPr>
            <a:spLocks noGrp="1"/>
          </p:cNvSpPr>
          <p:nvPr>
            <p:ph type="sldNum" sz="quarter" idx="10"/>
          </p:nvPr>
        </p:nvSpPr>
        <p:spPr/>
        <p:txBody>
          <a:bodyPr/>
          <a:lstStyle/>
          <a:p>
            <a:fld id="{BBFEC23C-6716-4256-8205-6106BB87DBF8}" type="slidenum">
              <a:rPr lang="en-AU" smtClean="0"/>
              <a:t>31</a:t>
            </a:fld>
            <a:endParaRPr lang="en-AU"/>
          </a:p>
        </p:txBody>
      </p:sp>
    </p:spTree>
    <p:extLst>
      <p:ext uri="{BB962C8B-B14F-4D97-AF65-F5344CB8AC3E}">
        <p14:creationId xmlns:p14="http://schemas.microsoft.com/office/powerpoint/2010/main" val="4263504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But, estimates hearings are more political theatre than public accounts examination.</a:t>
            </a:r>
            <a:r>
              <a:rPr lang="en-AU" baseline="0"/>
              <a:t>  </a:t>
            </a:r>
          </a:p>
          <a:p>
            <a:r>
              <a:rPr lang="en-AU" baseline="0"/>
              <a:t>Committee recommendations are not a measure.  The inquiry process is the key, not the report.</a:t>
            </a:r>
            <a:endParaRPr lang="en-AU"/>
          </a:p>
        </p:txBody>
      </p:sp>
      <p:sp>
        <p:nvSpPr>
          <p:cNvPr id="4" name="Slide Number Placeholder 3"/>
          <p:cNvSpPr>
            <a:spLocks noGrp="1"/>
          </p:cNvSpPr>
          <p:nvPr>
            <p:ph type="sldNum" sz="quarter" idx="10"/>
          </p:nvPr>
        </p:nvSpPr>
        <p:spPr/>
        <p:txBody>
          <a:bodyPr/>
          <a:lstStyle/>
          <a:p>
            <a:fld id="{BBFEC23C-6716-4256-8205-6106BB87DBF8}" type="slidenum">
              <a:rPr lang="en-AU" smtClean="0"/>
              <a:t>32</a:t>
            </a:fld>
            <a:endParaRPr lang="en-AU"/>
          </a:p>
        </p:txBody>
      </p:sp>
    </p:spTree>
    <p:extLst>
      <p:ext uri="{BB962C8B-B14F-4D97-AF65-F5344CB8AC3E}">
        <p14:creationId xmlns:p14="http://schemas.microsoft.com/office/powerpoint/2010/main" val="1216223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BFEC23C-6716-4256-8205-6106BB87DBF8}" type="slidenum">
              <a:rPr lang="en-AU" smtClean="0"/>
              <a:t>35</a:t>
            </a:fld>
            <a:endParaRPr lang="en-AU"/>
          </a:p>
        </p:txBody>
      </p:sp>
    </p:spTree>
    <p:extLst>
      <p:ext uri="{BB962C8B-B14F-4D97-AF65-F5344CB8AC3E}">
        <p14:creationId xmlns:p14="http://schemas.microsoft.com/office/powerpoint/2010/main" val="547057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BFB409D8-EFD6-442B-827F-C1B169709518}" type="datetimeFigureOut">
              <a:rPr lang="en-AU" smtClean="0"/>
              <a:t>2/10/2024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4060798-B603-4981-90D0-6383C0062CC0}" type="slidenum">
              <a:rPr lang="en-AU" smtClean="0"/>
              <a:t>‹#›</a:t>
            </a:fld>
            <a:endParaRPr lang="en-AU"/>
          </a:p>
        </p:txBody>
      </p:sp>
    </p:spTree>
    <p:extLst>
      <p:ext uri="{BB962C8B-B14F-4D97-AF65-F5344CB8AC3E}">
        <p14:creationId xmlns:p14="http://schemas.microsoft.com/office/powerpoint/2010/main" val="1538722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FB409D8-EFD6-442B-827F-C1B169709518}" type="datetimeFigureOut">
              <a:rPr lang="en-AU" smtClean="0"/>
              <a:t>2/10/2024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4060798-B603-4981-90D0-6383C0062CC0}" type="slidenum">
              <a:rPr lang="en-AU" smtClean="0"/>
              <a:t>‹#›</a:t>
            </a:fld>
            <a:endParaRPr lang="en-AU"/>
          </a:p>
        </p:txBody>
      </p:sp>
    </p:spTree>
    <p:extLst>
      <p:ext uri="{BB962C8B-B14F-4D97-AF65-F5344CB8AC3E}">
        <p14:creationId xmlns:p14="http://schemas.microsoft.com/office/powerpoint/2010/main" val="3148459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FB409D8-EFD6-442B-827F-C1B169709518}" type="datetimeFigureOut">
              <a:rPr lang="en-AU" smtClean="0"/>
              <a:t>2/10/2024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4060798-B603-4981-90D0-6383C0062CC0}" type="slidenum">
              <a:rPr lang="en-AU" smtClean="0"/>
              <a:t>‹#›</a:t>
            </a:fld>
            <a:endParaRPr lang="en-AU"/>
          </a:p>
        </p:txBody>
      </p:sp>
    </p:spTree>
    <p:extLst>
      <p:ext uri="{BB962C8B-B14F-4D97-AF65-F5344CB8AC3E}">
        <p14:creationId xmlns:p14="http://schemas.microsoft.com/office/powerpoint/2010/main" val="2724594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FB409D8-EFD6-442B-827F-C1B169709518}" type="datetimeFigureOut">
              <a:rPr lang="en-AU" smtClean="0"/>
              <a:t>2/10/2024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4060798-B603-4981-90D0-6383C0062CC0}" type="slidenum">
              <a:rPr lang="en-AU" smtClean="0"/>
              <a:t>‹#›</a:t>
            </a:fld>
            <a:endParaRPr lang="en-AU"/>
          </a:p>
        </p:txBody>
      </p:sp>
    </p:spTree>
    <p:extLst>
      <p:ext uri="{BB962C8B-B14F-4D97-AF65-F5344CB8AC3E}">
        <p14:creationId xmlns:p14="http://schemas.microsoft.com/office/powerpoint/2010/main" val="321284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B409D8-EFD6-442B-827F-C1B169709518}" type="datetimeFigureOut">
              <a:rPr lang="en-AU" smtClean="0"/>
              <a:t>2/10/2024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4060798-B603-4981-90D0-6383C0062CC0}" type="slidenum">
              <a:rPr lang="en-AU" smtClean="0"/>
              <a:t>‹#›</a:t>
            </a:fld>
            <a:endParaRPr lang="en-AU"/>
          </a:p>
        </p:txBody>
      </p:sp>
    </p:spTree>
    <p:extLst>
      <p:ext uri="{BB962C8B-B14F-4D97-AF65-F5344CB8AC3E}">
        <p14:creationId xmlns:p14="http://schemas.microsoft.com/office/powerpoint/2010/main" val="979166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BFB409D8-EFD6-442B-827F-C1B169709518}" type="datetimeFigureOut">
              <a:rPr lang="en-AU" smtClean="0"/>
              <a:t>2/10/2024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4060798-B603-4981-90D0-6383C0062CC0}" type="slidenum">
              <a:rPr lang="en-AU" smtClean="0"/>
              <a:t>‹#›</a:t>
            </a:fld>
            <a:endParaRPr lang="en-AU"/>
          </a:p>
        </p:txBody>
      </p:sp>
    </p:spTree>
    <p:extLst>
      <p:ext uri="{BB962C8B-B14F-4D97-AF65-F5344CB8AC3E}">
        <p14:creationId xmlns:p14="http://schemas.microsoft.com/office/powerpoint/2010/main" val="2376081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BFB409D8-EFD6-442B-827F-C1B169709518}" type="datetimeFigureOut">
              <a:rPr lang="en-AU" smtClean="0"/>
              <a:t>2/10/2024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4060798-B603-4981-90D0-6383C0062CC0}" type="slidenum">
              <a:rPr lang="en-AU" smtClean="0"/>
              <a:t>‹#›</a:t>
            </a:fld>
            <a:endParaRPr lang="en-AU"/>
          </a:p>
        </p:txBody>
      </p:sp>
    </p:spTree>
    <p:extLst>
      <p:ext uri="{BB962C8B-B14F-4D97-AF65-F5344CB8AC3E}">
        <p14:creationId xmlns:p14="http://schemas.microsoft.com/office/powerpoint/2010/main" val="3376112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FB409D8-EFD6-442B-827F-C1B169709518}" type="datetimeFigureOut">
              <a:rPr lang="en-AU" smtClean="0"/>
              <a:t>2/10/2024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4060798-B603-4981-90D0-6383C0062CC0}" type="slidenum">
              <a:rPr lang="en-AU" smtClean="0"/>
              <a:t>‹#›</a:t>
            </a:fld>
            <a:endParaRPr lang="en-AU"/>
          </a:p>
        </p:txBody>
      </p:sp>
    </p:spTree>
    <p:extLst>
      <p:ext uri="{BB962C8B-B14F-4D97-AF65-F5344CB8AC3E}">
        <p14:creationId xmlns:p14="http://schemas.microsoft.com/office/powerpoint/2010/main" val="478695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B409D8-EFD6-442B-827F-C1B169709518}" type="datetimeFigureOut">
              <a:rPr lang="en-AU" smtClean="0"/>
              <a:t>2/10/2024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4060798-B603-4981-90D0-6383C0062CC0}" type="slidenum">
              <a:rPr lang="en-AU" smtClean="0"/>
              <a:t>‹#›</a:t>
            </a:fld>
            <a:endParaRPr lang="en-AU"/>
          </a:p>
        </p:txBody>
      </p:sp>
    </p:spTree>
    <p:extLst>
      <p:ext uri="{BB962C8B-B14F-4D97-AF65-F5344CB8AC3E}">
        <p14:creationId xmlns:p14="http://schemas.microsoft.com/office/powerpoint/2010/main" val="1023953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B409D8-EFD6-442B-827F-C1B169709518}" type="datetimeFigureOut">
              <a:rPr lang="en-AU" smtClean="0"/>
              <a:t>2/10/2024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4060798-B603-4981-90D0-6383C0062CC0}" type="slidenum">
              <a:rPr lang="en-AU" smtClean="0"/>
              <a:t>‹#›</a:t>
            </a:fld>
            <a:endParaRPr lang="en-AU"/>
          </a:p>
        </p:txBody>
      </p:sp>
    </p:spTree>
    <p:extLst>
      <p:ext uri="{BB962C8B-B14F-4D97-AF65-F5344CB8AC3E}">
        <p14:creationId xmlns:p14="http://schemas.microsoft.com/office/powerpoint/2010/main" val="2804757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B409D8-EFD6-442B-827F-C1B169709518}" type="datetimeFigureOut">
              <a:rPr lang="en-AU" smtClean="0"/>
              <a:t>2/10/2024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4060798-B603-4981-90D0-6383C0062CC0}" type="slidenum">
              <a:rPr lang="en-AU" smtClean="0"/>
              <a:t>‹#›</a:t>
            </a:fld>
            <a:endParaRPr lang="en-AU"/>
          </a:p>
        </p:txBody>
      </p:sp>
    </p:spTree>
    <p:extLst>
      <p:ext uri="{BB962C8B-B14F-4D97-AF65-F5344CB8AC3E}">
        <p14:creationId xmlns:p14="http://schemas.microsoft.com/office/powerpoint/2010/main" val="1782730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B409D8-EFD6-442B-827F-C1B169709518}" type="datetimeFigureOut">
              <a:rPr lang="en-AU" smtClean="0"/>
              <a:t>2/10/2024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60798-B603-4981-90D0-6383C0062CC0}" type="slidenum">
              <a:rPr lang="en-AU" smtClean="0"/>
              <a:t>‹#›</a:t>
            </a:fld>
            <a:endParaRPr lang="en-AU"/>
          </a:p>
        </p:txBody>
      </p:sp>
    </p:spTree>
    <p:extLst>
      <p:ext uri="{BB962C8B-B14F-4D97-AF65-F5344CB8AC3E}">
        <p14:creationId xmlns:p14="http://schemas.microsoft.com/office/powerpoint/2010/main" val="723406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customXml" Target="../ink/ink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_ftn1"/><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uilding with columns and trees&#10;&#10;Description automatically generated">
            <a:extLst>
              <a:ext uri="{FF2B5EF4-FFF2-40B4-BE49-F238E27FC236}">
                <a16:creationId xmlns:a16="http://schemas.microsoft.com/office/drawing/2014/main" id="{EE3186A7-2837-FE9C-F240-26B6837691B1}"/>
              </a:ext>
            </a:extLst>
          </p:cNvPr>
          <p:cNvPicPr>
            <a:picLocks noChangeAspect="1"/>
          </p:cNvPicPr>
          <p:nvPr/>
        </p:nvPicPr>
        <p:blipFill rotWithShape="1">
          <a:blip r:embed="rId3">
            <a:alphaModFix amt="35000"/>
          </a:blip>
          <a:srcRect b="14198"/>
          <a:stretch/>
        </p:blipFill>
        <p:spPr>
          <a:xfrm>
            <a:off x="-38840" y="-51081"/>
            <a:ext cx="12237902" cy="7000158"/>
          </a:xfrm>
          <a:prstGeom prst="rect">
            <a:avLst/>
          </a:prstGeom>
        </p:spPr>
      </p:pic>
      <p:pic>
        <p:nvPicPr>
          <p:cNvPr id="16" name="Picture 15" descr="A blue and black background&#10;&#10;Description automatically generated">
            <a:extLst>
              <a:ext uri="{FF2B5EF4-FFF2-40B4-BE49-F238E27FC236}">
                <a16:creationId xmlns:a16="http://schemas.microsoft.com/office/drawing/2014/main" id="{83D9D66C-7CDC-957A-D7C1-91FD34C1FC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937" b="-2051"/>
          <a:stretch/>
        </p:blipFill>
        <p:spPr>
          <a:xfrm>
            <a:off x="4416069" y="-9001"/>
            <a:ext cx="7772400" cy="5160549"/>
          </a:xfrm>
          <a:prstGeom prst="rect">
            <a:avLst/>
          </a:prstGeom>
        </p:spPr>
      </p:pic>
      <p:pic>
        <p:nvPicPr>
          <p:cNvPr id="14" name="Picture 13" descr="A close-up of a white object&#10;&#10;Description automatically generated">
            <a:extLst>
              <a:ext uri="{FF2B5EF4-FFF2-40B4-BE49-F238E27FC236}">
                <a16:creationId xmlns:a16="http://schemas.microsoft.com/office/drawing/2014/main" id="{76AEEFF1-1FED-1CDF-0F51-B450DC85063F}"/>
              </a:ext>
            </a:extLst>
          </p:cNvPr>
          <p:cNvPicPr>
            <a:picLocks noChangeAspect="1"/>
          </p:cNvPicPr>
          <p:nvPr/>
        </p:nvPicPr>
        <p:blipFill>
          <a:blip r:embed="rId5"/>
          <a:stretch>
            <a:fillRect/>
          </a:stretch>
        </p:blipFill>
        <p:spPr>
          <a:xfrm>
            <a:off x="-58259" y="-110297"/>
            <a:ext cx="12246728" cy="6387462"/>
          </a:xfrm>
          <a:prstGeom prst="rect">
            <a:avLst/>
          </a:prstGeom>
        </p:spPr>
      </p:pic>
      <p:sp>
        <p:nvSpPr>
          <p:cNvPr id="12" name="Rectangle 11">
            <a:extLst>
              <a:ext uri="{FF2B5EF4-FFF2-40B4-BE49-F238E27FC236}">
                <a16:creationId xmlns:a16="http://schemas.microsoft.com/office/drawing/2014/main" id="{A0D40795-9538-0635-7EA9-8846ED21AB6F}"/>
              </a:ext>
            </a:extLst>
          </p:cNvPr>
          <p:cNvSpPr/>
          <p:nvPr/>
        </p:nvSpPr>
        <p:spPr>
          <a:xfrm>
            <a:off x="3531" y="6277165"/>
            <a:ext cx="12195531" cy="1292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7781B6-BF3C-AD0A-A6DD-4421CE4A4142}"/>
              </a:ext>
            </a:extLst>
          </p:cNvPr>
          <p:cNvSpPr txBox="1"/>
          <p:nvPr/>
        </p:nvSpPr>
        <p:spPr>
          <a:xfrm>
            <a:off x="388171" y="451568"/>
            <a:ext cx="11353868" cy="4154984"/>
          </a:xfrm>
          <a:prstGeom prst="rect">
            <a:avLst/>
          </a:prstGeom>
          <a:noFill/>
        </p:spPr>
        <p:txBody>
          <a:bodyPr wrap="square" lIns="91440" tIns="45720" rIns="91440" bIns="45720" rtlCol="0" anchor="t">
            <a:spAutoFit/>
          </a:bodyPr>
          <a:lstStyle/>
          <a:p>
            <a:pPr>
              <a:spcBef>
                <a:spcPts val="600"/>
              </a:spcBef>
            </a:pPr>
            <a:r>
              <a:rPr lang="en-NZ" sz="4400" b="1">
                <a:solidFill>
                  <a:schemeClr val="accent5">
                    <a:lumMod val="75000"/>
                  </a:schemeClr>
                </a:solidFill>
                <a:latin typeface="Open Sans" panose="020B0606030504020204" pitchFamily="34" charset="0"/>
              </a:rPr>
              <a:t>ASPG ANNUAL CONFERENCE 2024</a:t>
            </a:r>
            <a:endParaRPr lang="en-NZ" sz="4400" b="1">
              <a:solidFill>
                <a:schemeClr val="accent5">
                  <a:lumMod val="75000"/>
                </a:schemeClr>
              </a:solidFill>
              <a:effectLst/>
              <a:latin typeface="Open Sans" panose="020B0606030504020204" pitchFamily="34" charset="0"/>
            </a:endParaRPr>
          </a:p>
          <a:p>
            <a:pPr>
              <a:spcBef>
                <a:spcPts val="600"/>
              </a:spcBef>
            </a:pPr>
            <a:r>
              <a:rPr lang="en-NZ" sz="4000" b="1">
                <a:solidFill>
                  <a:srgbClr val="153F6B"/>
                </a:solidFill>
                <a:effectLst/>
                <a:latin typeface="Open Sans"/>
                <a:ea typeface="Open Sans"/>
                <a:cs typeface="Open Sans"/>
              </a:rPr>
              <a:t>Bernice Wa</a:t>
            </a:r>
            <a:r>
              <a:rPr lang="en-NZ" sz="4000" b="1">
                <a:solidFill>
                  <a:srgbClr val="153F6B"/>
                </a:solidFill>
                <a:latin typeface="Open Sans"/>
                <a:ea typeface="Open Sans"/>
                <a:cs typeface="Open Sans"/>
              </a:rPr>
              <a:t>tson</a:t>
            </a:r>
            <a:r>
              <a:rPr lang="en-NZ" sz="3600" b="1">
                <a:solidFill>
                  <a:srgbClr val="153F6B"/>
                </a:solidFill>
                <a:latin typeface="Open Sans"/>
                <a:ea typeface="Open Sans"/>
                <a:cs typeface="Open Sans"/>
              </a:rPr>
              <a:t>, </a:t>
            </a:r>
            <a:r>
              <a:rPr lang="en-NZ" sz="3200">
                <a:solidFill>
                  <a:srgbClr val="153F6B"/>
                </a:solidFill>
                <a:latin typeface="Open Sans"/>
                <a:ea typeface="Open Sans"/>
                <a:cs typeface="Open Sans"/>
              </a:rPr>
              <a:t>First Clerk Assistant (Committees)</a:t>
            </a:r>
            <a:endParaRPr lang="en-NZ" sz="3200" b="1">
              <a:solidFill>
                <a:srgbClr val="153F6B"/>
              </a:solidFill>
              <a:latin typeface="Open Sans"/>
              <a:ea typeface="Open Sans"/>
              <a:cs typeface="Open Sans"/>
            </a:endParaRPr>
          </a:p>
          <a:p>
            <a:pPr>
              <a:spcBef>
                <a:spcPts val="600"/>
              </a:spcBef>
            </a:pPr>
            <a:r>
              <a:rPr lang="en-NZ" sz="4000" i="1">
                <a:solidFill>
                  <a:srgbClr val="153F6B"/>
                </a:solidFill>
                <a:effectLst/>
                <a:latin typeface="Open Sans" panose="020B0606030504020204" pitchFamily="34" charset="0"/>
              </a:rPr>
              <a:t>Parliament of Queensland</a:t>
            </a:r>
          </a:p>
          <a:p>
            <a:pPr>
              <a:spcBef>
                <a:spcPts val="600"/>
              </a:spcBef>
            </a:pPr>
            <a:endParaRPr lang="en-NZ" sz="2400" i="1">
              <a:solidFill>
                <a:schemeClr val="bg1"/>
              </a:solidFill>
              <a:latin typeface="Open Sans" panose="020B0606030504020204" pitchFamily="34" charset="0"/>
            </a:endParaRPr>
          </a:p>
          <a:p>
            <a:pPr>
              <a:spcBef>
                <a:spcPts val="600"/>
              </a:spcBef>
            </a:pPr>
            <a:r>
              <a:rPr lang="en-NZ" sz="3200">
                <a:effectLst/>
                <a:latin typeface="Open Sans" panose="020B0606030504020204" pitchFamily="34" charset="0"/>
              </a:rPr>
              <a:t>Parliamentary committees innov</a:t>
            </a:r>
            <a:r>
              <a:rPr lang="en-NZ" sz="3200">
                <a:latin typeface="Open Sans" panose="020B0606030504020204" pitchFamily="34" charset="0"/>
              </a:rPr>
              <a:t>ating for greater participation and representation in parliamentary decision making – is parliamentary privilege a barrier?</a:t>
            </a:r>
            <a:endParaRPr lang="en-NZ" sz="4800">
              <a:effectLst/>
              <a:latin typeface="Open Sans" panose="020B0606030504020204" pitchFamily="34" charset="0"/>
            </a:endParaRPr>
          </a:p>
        </p:txBody>
      </p:sp>
      <p:sp>
        <p:nvSpPr>
          <p:cNvPr id="10" name="Rectangle 9">
            <a:extLst>
              <a:ext uri="{FF2B5EF4-FFF2-40B4-BE49-F238E27FC236}">
                <a16:creationId xmlns:a16="http://schemas.microsoft.com/office/drawing/2014/main" id="{EEA7297F-1195-7953-828C-384A7BA77B9D}"/>
              </a:ext>
            </a:extLst>
          </p:cNvPr>
          <p:cNvSpPr/>
          <p:nvPr/>
        </p:nvSpPr>
        <p:spPr>
          <a:xfrm>
            <a:off x="-30014" y="6277165"/>
            <a:ext cx="12237902" cy="671912"/>
          </a:xfrm>
          <a:prstGeom prst="rect">
            <a:avLst/>
          </a:prstGeom>
          <a:solidFill>
            <a:srgbClr val="153F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white text&#10;&#10;Description automatically generated">
            <a:extLst>
              <a:ext uri="{FF2B5EF4-FFF2-40B4-BE49-F238E27FC236}">
                <a16:creationId xmlns:a16="http://schemas.microsoft.com/office/drawing/2014/main" id="{AA07FB92-959E-88E8-1F92-22A4BA433A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663" y="6369032"/>
            <a:ext cx="1409489" cy="398415"/>
          </a:xfrm>
          <a:prstGeom prst="rect">
            <a:avLst/>
          </a:prstGeom>
        </p:spPr>
      </p:pic>
      <p:sp>
        <p:nvSpPr>
          <p:cNvPr id="11" name="TextBox 10">
            <a:extLst>
              <a:ext uri="{FF2B5EF4-FFF2-40B4-BE49-F238E27FC236}">
                <a16:creationId xmlns:a16="http://schemas.microsoft.com/office/drawing/2014/main" id="{7EB8A07A-AC67-D9EC-D1EE-187ECA28949E}"/>
              </a:ext>
            </a:extLst>
          </p:cNvPr>
          <p:cNvSpPr txBox="1"/>
          <p:nvPr/>
        </p:nvSpPr>
        <p:spPr>
          <a:xfrm>
            <a:off x="8620281" y="6406432"/>
            <a:ext cx="3410056" cy="276999"/>
          </a:xfrm>
          <a:prstGeom prst="rect">
            <a:avLst/>
          </a:prstGeom>
          <a:noFill/>
        </p:spPr>
        <p:txBody>
          <a:bodyPr wrap="square" rtlCol="0">
            <a:spAutoFit/>
          </a:bodyPr>
          <a:lstStyle/>
          <a:p>
            <a:pPr algn="r"/>
            <a:r>
              <a:rPr lang="en-NZ" sz="1200" b="1">
                <a:solidFill>
                  <a:schemeClr val="bg1"/>
                </a:solidFill>
                <a:effectLst/>
                <a:latin typeface="Open Sans" panose="020B0606030504020204" pitchFamily="34" charset="0"/>
              </a:rPr>
              <a:t>New Zealand Chapter</a:t>
            </a:r>
            <a:endParaRPr lang="en-NZ" sz="1200">
              <a:solidFill>
                <a:schemeClr val="bg1"/>
              </a:solidFill>
              <a:effectLst/>
              <a:latin typeface="Open Sans" panose="020B0606030504020204" pitchFamily="34" charset="0"/>
            </a:endParaRPr>
          </a:p>
        </p:txBody>
      </p:sp>
    </p:spTree>
    <p:extLst>
      <p:ext uri="{BB962C8B-B14F-4D97-AF65-F5344CB8AC3E}">
        <p14:creationId xmlns:p14="http://schemas.microsoft.com/office/powerpoint/2010/main" val="4221654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7ADC1F3-1566-99C1-B742-EB10824B35CB}"/>
              </a:ext>
            </a:extLst>
          </p:cNvPr>
          <p:cNvSpPr>
            <a:spLocks noChangeArrowheads="1"/>
          </p:cNvSpPr>
          <p:nvPr/>
        </p:nvSpPr>
        <p:spPr bwMode="auto">
          <a:xfrm>
            <a:off x="536615" y="312234"/>
            <a:ext cx="10550485" cy="131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Helvetica 45 Light" pitchFamily="34" charset="0"/>
                <a:cs typeface="Arial" panose="020B0604020202020204" pitchFamily="34" charset="0"/>
              </a:defRPr>
            </a:lvl1pPr>
            <a:lvl2pPr marL="742950" indent="-285750">
              <a:spcBef>
                <a:spcPct val="20000"/>
              </a:spcBef>
              <a:buChar char="–"/>
              <a:defRPr sz="2800">
                <a:solidFill>
                  <a:schemeClr val="tx1"/>
                </a:solidFill>
                <a:latin typeface="Helvetica 45 Light" pitchFamily="34" charset="0"/>
                <a:cs typeface="Arial" panose="020B0604020202020204" pitchFamily="34" charset="0"/>
              </a:defRPr>
            </a:lvl2pPr>
            <a:lvl3pPr marL="1143000" indent="-228600">
              <a:spcBef>
                <a:spcPct val="20000"/>
              </a:spcBef>
              <a:buChar char="•"/>
              <a:defRPr sz="2400">
                <a:solidFill>
                  <a:schemeClr val="tx1"/>
                </a:solidFill>
                <a:latin typeface="Helvetica 45 Light" pitchFamily="34" charset="0"/>
                <a:cs typeface="Arial" panose="020B0604020202020204" pitchFamily="34" charset="0"/>
              </a:defRPr>
            </a:lvl3pPr>
            <a:lvl4pPr marL="1600200" indent="-228600">
              <a:spcBef>
                <a:spcPct val="20000"/>
              </a:spcBef>
              <a:buChar char="–"/>
              <a:defRPr sz="2000">
                <a:solidFill>
                  <a:schemeClr val="tx1"/>
                </a:solidFill>
                <a:latin typeface="Helvetica 45 Light" pitchFamily="34" charset="0"/>
                <a:cs typeface="Arial" panose="020B0604020202020204" pitchFamily="34" charset="0"/>
              </a:defRPr>
            </a:lvl4pPr>
            <a:lvl5pPr marL="2057400" indent="-228600">
              <a:spcBef>
                <a:spcPct val="20000"/>
              </a:spcBef>
              <a:buChar char="»"/>
              <a:defRPr sz="2000">
                <a:solidFill>
                  <a:schemeClr val="tx1"/>
                </a:solidFill>
                <a:latin typeface="Helvetica 45 Light"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9pPr>
          </a:lstStyle>
          <a:p>
            <a:pPr fontAlgn="base">
              <a:spcBef>
                <a:spcPct val="0"/>
              </a:spcBef>
              <a:spcAft>
                <a:spcPct val="0"/>
              </a:spcAft>
              <a:buFontTx/>
              <a:buNone/>
            </a:pPr>
            <a:r>
              <a:rPr lang="en-AU" altLang="en-US" sz="4400">
                <a:solidFill>
                  <a:schemeClr val="accent4">
                    <a:lumMod val="20000"/>
                    <a:lumOff val="80000"/>
                  </a:schemeClr>
                </a:solidFill>
                <a:latin typeface="+mn-lt"/>
              </a:rPr>
              <a:t>PARLIAMENTARY PRIVILEGE</a:t>
            </a:r>
            <a:endParaRPr lang="en-US" altLang="en-US" sz="4400">
              <a:solidFill>
                <a:schemeClr val="accent4">
                  <a:lumMod val="20000"/>
                  <a:lumOff val="80000"/>
                </a:schemeClr>
              </a:solidFill>
              <a:latin typeface="+mn-lt"/>
            </a:endParaRPr>
          </a:p>
        </p:txBody>
      </p:sp>
      <p:sp>
        <p:nvSpPr>
          <p:cNvPr id="3" name="TextBox 2">
            <a:extLst>
              <a:ext uri="{FF2B5EF4-FFF2-40B4-BE49-F238E27FC236}">
                <a16:creationId xmlns:a16="http://schemas.microsoft.com/office/drawing/2014/main" id="{1B9F2FBD-7906-7A7B-C8FB-08C24547A164}"/>
              </a:ext>
            </a:extLst>
          </p:cNvPr>
          <p:cNvSpPr txBox="1"/>
          <p:nvPr/>
        </p:nvSpPr>
        <p:spPr>
          <a:xfrm>
            <a:off x="1048512" y="1627845"/>
            <a:ext cx="11143488" cy="4524315"/>
          </a:xfrm>
          <a:prstGeom prst="rect">
            <a:avLst/>
          </a:prstGeom>
          <a:noFill/>
        </p:spPr>
        <p:txBody>
          <a:bodyPr wrap="square" lIns="91440" tIns="45720" rIns="91440" bIns="45720" rtlCol="0" anchor="ctr">
            <a:spAutoFit/>
          </a:bodyPr>
          <a:lstStyle/>
          <a:p>
            <a:pPr marL="800100" lvl="1" indent="-342900">
              <a:buFont typeface="Arial" panose="020B0604020202020204" pitchFamily="34" charset="0"/>
              <a:buChar char="•"/>
            </a:pPr>
            <a:endParaRPr lang="en-AU" sz="3200" b="1">
              <a:solidFill>
                <a:schemeClr val="bg1"/>
              </a:solidFill>
              <a:cs typeface="Calibri" panose="020F0502020204030204"/>
            </a:endParaRPr>
          </a:p>
          <a:p>
            <a:pPr marL="457200" indent="-457200">
              <a:buFont typeface="Wingdings" panose="020B0604020202020204" pitchFamily="34" charset="0"/>
              <a:buChar char="v"/>
            </a:pPr>
            <a:r>
              <a:rPr lang="en-AU" sz="3200">
                <a:solidFill>
                  <a:schemeClr val="bg1"/>
                </a:solidFill>
              </a:rPr>
              <a:t>Immunity: Freedom of speech</a:t>
            </a:r>
            <a:endParaRPr lang="en-AU" sz="3200">
              <a:solidFill>
                <a:schemeClr val="bg1"/>
              </a:solidFill>
              <a:cs typeface="Calibri" panose="020F0502020204030204"/>
            </a:endParaRPr>
          </a:p>
          <a:p>
            <a:pPr marL="457200" indent="-457200">
              <a:buFont typeface="Wingdings" panose="020B0604020202020204" pitchFamily="34" charset="0"/>
              <a:buChar char="v"/>
            </a:pPr>
            <a:endParaRPr lang="en-AU" sz="3200">
              <a:solidFill>
                <a:schemeClr val="bg1"/>
              </a:solidFill>
              <a:cs typeface="Calibri" panose="020F0502020204030204"/>
            </a:endParaRPr>
          </a:p>
          <a:p>
            <a:pPr marL="457200" indent="-457200">
              <a:buFont typeface="Wingdings" panose="020B0604020202020204" pitchFamily="34" charset="0"/>
              <a:buChar char="v"/>
            </a:pPr>
            <a:r>
              <a:rPr lang="en-AU" sz="3200">
                <a:solidFill>
                  <a:schemeClr val="bg1"/>
                </a:solidFill>
              </a:rPr>
              <a:t>Powers: regulate own proceedings ('exclusive cognisance')</a:t>
            </a:r>
            <a:endParaRPr lang="en-AU" sz="3200">
              <a:solidFill>
                <a:schemeClr val="bg1"/>
              </a:solidFill>
              <a:cs typeface="Calibri" panose="020F0502020204030204"/>
            </a:endParaRPr>
          </a:p>
          <a:p>
            <a:endParaRPr lang="en-AU" sz="3200">
              <a:solidFill>
                <a:schemeClr val="bg1"/>
              </a:solidFill>
              <a:cs typeface="Calibri" panose="020F0502020204030204"/>
            </a:endParaRPr>
          </a:p>
          <a:p>
            <a:pPr marL="914400" lvl="1" indent="-457200">
              <a:buFont typeface="Arial"/>
              <a:buChar char="•"/>
            </a:pPr>
            <a:r>
              <a:rPr lang="en-AU" sz="3200">
                <a:solidFill>
                  <a:schemeClr val="bg1"/>
                </a:solidFill>
              </a:rPr>
              <a:t>Protect against breaches of privilege or </a:t>
            </a:r>
            <a:r>
              <a:rPr lang="en-AU" sz="3200" err="1">
                <a:solidFill>
                  <a:schemeClr val="bg1"/>
                </a:solidFill>
              </a:rPr>
              <a:t>contempts</a:t>
            </a:r>
            <a:endParaRPr lang="en-AU" sz="3200">
              <a:solidFill>
                <a:schemeClr val="bg1"/>
              </a:solidFill>
              <a:cs typeface="Calibri" panose="020F0502020204030204"/>
            </a:endParaRPr>
          </a:p>
          <a:p>
            <a:pPr marL="457200" indent="-457200">
              <a:buFont typeface="Wingdings" panose="020B0604020202020204" pitchFamily="34" charset="0"/>
              <a:buChar char="v"/>
            </a:pPr>
            <a:endParaRPr lang="en-AU" sz="3200">
              <a:solidFill>
                <a:schemeClr val="bg1"/>
              </a:solidFill>
              <a:cs typeface="Calibri" panose="020F0502020204030204"/>
            </a:endParaRPr>
          </a:p>
          <a:p>
            <a:pPr marL="914400" lvl="1" indent="-457200">
              <a:buFont typeface="Arial"/>
              <a:buChar char="•"/>
            </a:pPr>
            <a:r>
              <a:rPr lang="en-AU" sz="3200" b="1">
                <a:solidFill>
                  <a:schemeClr val="bg1"/>
                </a:solidFill>
              </a:rPr>
              <a:t>Extends beyond Members to all who participate in parliamentary proceedings.</a:t>
            </a:r>
            <a:endParaRPr lang="en-AU" sz="3200" b="1">
              <a:solidFill>
                <a:schemeClr val="bg1"/>
              </a:solidFill>
              <a:cs typeface="Calibri" panose="020F0502020204030204"/>
            </a:endParaRPr>
          </a:p>
        </p:txBody>
      </p:sp>
    </p:spTree>
    <p:extLst>
      <p:ext uri="{BB962C8B-B14F-4D97-AF65-F5344CB8AC3E}">
        <p14:creationId xmlns:p14="http://schemas.microsoft.com/office/powerpoint/2010/main" val="2873255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D6D1D1D8-966A-799B-0F20-D499497F4E42}"/>
              </a:ext>
            </a:extLst>
          </p:cNvPr>
          <p:cNvSpPr>
            <a:spLocks noChangeArrowheads="1"/>
          </p:cNvSpPr>
          <p:nvPr/>
        </p:nvSpPr>
        <p:spPr bwMode="auto">
          <a:xfrm>
            <a:off x="536615" y="312234"/>
            <a:ext cx="10550485" cy="131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Helvetica 45 Light" pitchFamily="34" charset="0"/>
                <a:cs typeface="Arial" panose="020B0604020202020204" pitchFamily="34" charset="0"/>
              </a:defRPr>
            </a:lvl1pPr>
            <a:lvl2pPr marL="742950" indent="-285750">
              <a:spcBef>
                <a:spcPct val="20000"/>
              </a:spcBef>
              <a:buChar char="–"/>
              <a:defRPr sz="2800">
                <a:solidFill>
                  <a:schemeClr val="tx1"/>
                </a:solidFill>
                <a:latin typeface="Helvetica 45 Light" pitchFamily="34" charset="0"/>
                <a:cs typeface="Arial" panose="020B0604020202020204" pitchFamily="34" charset="0"/>
              </a:defRPr>
            </a:lvl2pPr>
            <a:lvl3pPr marL="1143000" indent="-228600">
              <a:spcBef>
                <a:spcPct val="20000"/>
              </a:spcBef>
              <a:buChar char="•"/>
              <a:defRPr sz="2400">
                <a:solidFill>
                  <a:schemeClr val="tx1"/>
                </a:solidFill>
                <a:latin typeface="Helvetica 45 Light" pitchFamily="34" charset="0"/>
                <a:cs typeface="Arial" panose="020B0604020202020204" pitchFamily="34" charset="0"/>
              </a:defRPr>
            </a:lvl3pPr>
            <a:lvl4pPr marL="1600200" indent="-228600">
              <a:spcBef>
                <a:spcPct val="20000"/>
              </a:spcBef>
              <a:buChar char="–"/>
              <a:defRPr sz="2000">
                <a:solidFill>
                  <a:schemeClr val="tx1"/>
                </a:solidFill>
                <a:latin typeface="Helvetica 45 Light" pitchFamily="34" charset="0"/>
                <a:cs typeface="Arial" panose="020B0604020202020204" pitchFamily="34" charset="0"/>
              </a:defRPr>
            </a:lvl4pPr>
            <a:lvl5pPr marL="2057400" indent="-228600">
              <a:spcBef>
                <a:spcPct val="20000"/>
              </a:spcBef>
              <a:buChar char="»"/>
              <a:defRPr sz="2000">
                <a:solidFill>
                  <a:schemeClr val="tx1"/>
                </a:solidFill>
                <a:latin typeface="Helvetica 45 Light"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9pPr>
          </a:lstStyle>
          <a:p>
            <a:pPr fontAlgn="base">
              <a:spcBef>
                <a:spcPct val="0"/>
              </a:spcBef>
              <a:spcAft>
                <a:spcPct val="0"/>
              </a:spcAft>
              <a:buFontTx/>
              <a:buNone/>
            </a:pPr>
            <a:r>
              <a:rPr lang="en-AU" altLang="en-US" sz="4400">
                <a:solidFill>
                  <a:schemeClr val="accent4">
                    <a:lumMod val="20000"/>
                    <a:lumOff val="80000"/>
                  </a:schemeClr>
                </a:solidFill>
                <a:latin typeface="+mn-lt"/>
              </a:rPr>
              <a:t>Parliament of Queensland Act 2001:</a:t>
            </a:r>
            <a:endParaRPr lang="en-US" altLang="en-US" sz="4400">
              <a:solidFill>
                <a:schemeClr val="accent4">
                  <a:lumMod val="20000"/>
                  <a:lumOff val="80000"/>
                </a:schemeClr>
              </a:solidFill>
              <a:latin typeface="+mn-lt"/>
            </a:endParaRPr>
          </a:p>
        </p:txBody>
      </p:sp>
      <p:sp>
        <p:nvSpPr>
          <p:cNvPr id="3" name="TextBox 2">
            <a:extLst>
              <a:ext uri="{FF2B5EF4-FFF2-40B4-BE49-F238E27FC236}">
                <a16:creationId xmlns:a16="http://schemas.microsoft.com/office/drawing/2014/main" id="{02894303-6E33-3377-25E8-26A4C3EA51F8}"/>
              </a:ext>
            </a:extLst>
          </p:cNvPr>
          <p:cNvSpPr txBox="1"/>
          <p:nvPr/>
        </p:nvSpPr>
        <p:spPr>
          <a:xfrm>
            <a:off x="903783" y="1752559"/>
            <a:ext cx="11143488" cy="3046988"/>
          </a:xfrm>
          <a:prstGeom prst="rect">
            <a:avLst/>
          </a:prstGeom>
          <a:noFill/>
        </p:spPr>
        <p:txBody>
          <a:bodyPr wrap="square" rtlCol="0">
            <a:spAutoFit/>
          </a:bodyPr>
          <a:lstStyle/>
          <a:p>
            <a:pPr marL="0" indent="0">
              <a:buNone/>
            </a:pPr>
            <a:r>
              <a:rPr lang="en-US" sz="3200" i="1">
                <a:solidFill>
                  <a:schemeClr val="bg1">
                    <a:lumMod val="95000"/>
                  </a:schemeClr>
                </a:solidFill>
              </a:rPr>
              <a:t>SECTION 8</a:t>
            </a:r>
          </a:p>
          <a:p>
            <a:pPr marL="0" indent="0">
              <a:buNone/>
            </a:pPr>
            <a:r>
              <a:rPr lang="en-US" sz="3200" b="1" i="1">
                <a:solidFill>
                  <a:schemeClr val="bg1">
                    <a:lumMod val="95000"/>
                  </a:schemeClr>
                </a:solidFill>
              </a:rPr>
              <a:t>Assembly proceedings can not be impeached or questioned </a:t>
            </a:r>
          </a:p>
          <a:p>
            <a:pPr marL="514350" indent="-514350">
              <a:buAutoNum type="arabicParenR"/>
            </a:pPr>
            <a:r>
              <a:rPr lang="en-US" sz="3200" i="1">
                <a:solidFill>
                  <a:schemeClr val="bg1">
                    <a:lumMod val="95000"/>
                  </a:schemeClr>
                </a:solidFill>
              </a:rPr>
              <a:t>The freedom of speech and debates or proceedings in the Assembly can not be impeached or questioned in any court or place out of the Assembly.</a:t>
            </a:r>
          </a:p>
          <a:p>
            <a:endParaRPr lang="en-US" sz="3200" i="1">
              <a:solidFill>
                <a:schemeClr val="bg1">
                  <a:lumMod val="95000"/>
                </a:schemeClr>
              </a:solidFill>
            </a:endParaRPr>
          </a:p>
        </p:txBody>
      </p:sp>
    </p:spTree>
    <p:extLst>
      <p:ext uri="{BB962C8B-B14F-4D97-AF65-F5344CB8AC3E}">
        <p14:creationId xmlns:p14="http://schemas.microsoft.com/office/powerpoint/2010/main" val="1561406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DECA46C8-1E09-C365-96A3-B2EA12209A63}"/>
              </a:ext>
            </a:extLst>
          </p:cNvPr>
          <p:cNvSpPr>
            <a:spLocks noChangeArrowheads="1"/>
          </p:cNvSpPr>
          <p:nvPr/>
        </p:nvSpPr>
        <p:spPr bwMode="auto">
          <a:xfrm>
            <a:off x="536615" y="312234"/>
            <a:ext cx="10550485" cy="131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Char char="•"/>
              <a:defRPr sz="3200">
                <a:solidFill>
                  <a:schemeClr val="tx1"/>
                </a:solidFill>
                <a:latin typeface="Helvetica 45 Light" pitchFamily="34" charset="0"/>
                <a:cs typeface="Arial" panose="020B0604020202020204" pitchFamily="34" charset="0"/>
              </a:defRPr>
            </a:lvl1pPr>
            <a:lvl2pPr marL="742950" indent="-285750">
              <a:spcBef>
                <a:spcPct val="20000"/>
              </a:spcBef>
              <a:buChar char="–"/>
              <a:defRPr sz="2800">
                <a:solidFill>
                  <a:schemeClr val="tx1"/>
                </a:solidFill>
                <a:latin typeface="Helvetica 45 Light" pitchFamily="34" charset="0"/>
                <a:cs typeface="Arial" panose="020B0604020202020204" pitchFamily="34" charset="0"/>
              </a:defRPr>
            </a:lvl2pPr>
            <a:lvl3pPr marL="1143000" indent="-228600">
              <a:spcBef>
                <a:spcPct val="20000"/>
              </a:spcBef>
              <a:buChar char="•"/>
              <a:defRPr sz="2400">
                <a:solidFill>
                  <a:schemeClr val="tx1"/>
                </a:solidFill>
                <a:latin typeface="Helvetica 45 Light" pitchFamily="34" charset="0"/>
                <a:cs typeface="Arial" panose="020B0604020202020204" pitchFamily="34" charset="0"/>
              </a:defRPr>
            </a:lvl3pPr>
            <a:lvl4pPr marL="1600200" indent="-228600">
              <a:spcBef>
                <a:spcPct val="20000"/>
              </a:spcBef>
              <a:buChar char="–"/>
              <a:defRPr sz="2000">
                <a:solidFill>
                  <a:schemeClr val="tx1"/>
                </a:solidFill>
                <a:latin typeface="Helvetica 45 Light" pitchFamily="34" charset="0"/>
                <a:cs typeface="Arial" panose="020B0604020202020204" pitchFamily="34" charset="0"/>
              </a:defRPr>
            </a:lvl4pPr>
            <a:lvl5pPr marL="2057400" indent="-228600">
              <a:spcBef>
                <a:spcPct val="20000"/>
              </a:spcBef>
              <a:buChar char="»"/>
              <a:defRPr sz="2000">
                <a:solidFill>
                  <a:schemeClr val="tx1"/>
                </a:solidFill>
                <a:latin typeface="Helvetica 45 Light"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9pPr>
          </a:lstStyle>
          <a:p>
            <a:pPr fontAlgn="base">
              <a:spcBef>
                <a:spcPct val="0"/>
              </a:spcBef>
              <a:spcAft>
                <a:spcPct val="0"/>
              </a:spcAft>
              <a:buNone/>
            </a:pPr>
            <a:r>
              <a:rPr lang="en-AU" altLang="en-US" sz="4400">
                <a:solidFill>
                  <a:schemeClr val="accent4">
                    <a:lumMod val="20000"/>
                    <a:lumOff val="80000"/>
                  </a:schemeClr>
                </a:solidFill>
                <a:latin typeface="+mn-lt"/>
                <a:cs typeface="Arial"/>
              </a:rPr>
              <a:t> ‘Other place’:</a:t>
            </a:r>
            <a:endParaRPr lang="en-US" altLang="en-US" sz="4400">
              <a:solidFill>
                <a:schemeClr val="accent4">
                  <a:lumMod val="20000"/>
                  <a:lumOff val="80000"/>
                </a:schemeClr>
              </a:solidFill>
              <a:latin typeface="+mn-lt"/>
              <a:cs typeface="Arial"/>
            </a:endParaRPr>
          </a:p>
        </p:txBody>
      </p:sp>
      <p:sp>
        <p:nvSpPr>
          <p:cNvPr id="3" name="TextBox 2">
            <a:extLst>
              <a:ext uri="{FF2B5EF4-FFF2-40B4-BE49-F238E27FC236}">
                <a16:creationId xmlns:a16="http://schemas.microsoft.com/office/drawing/2014/main" id="{F73372CD-E268-2586-8CAC-CFD5E6742F0F}"/>
              </a:ext>
            </a:extLst>
          </p:cNvPr>
          <p:cNvSpPr txBox="1"/>
          <p:nvPr/>
        </p:nvSpPr>
        <p:spPr>
          <a:xfrm>
            <a:off x="536615" y="1779161"/>
            <a:ext cx="11183457" cy="4832092"/>
          </a:xfrm>
          <a:prstGeom prst="rect">
            <a:avLst/>
          </a:prstGeom>
          <a:noFill/>
        </p:spPr>
        <p:txBody>
          <a:bodyPr wrap="square" lIns="91440" tIns="45720" rIns="91440" bIns="45720" anchor="t">
            <a:spAutoFit/>
          </a:bodyPr>
          <a:lstStyle/>
          <a:p>
            <a:r>
              <a:rPr lang="en-US" sz="2800">
                <a:solidFill>
                  <a:schemeClr val="bg1"/>
                </a:solidFill>
              </a:rPr>
              <a:t>(3) In proceedings </a:t>
            </a:r>
            <a:r>
              <a:rPr lang="en-US" sz="2800" b="1">
                <a:solidFill>
                  <a:schemeClr val="bg1"/>
                </a:solidFill>
              </a:rPr>
              <a:t>in any court or tribunal</a:t>
            </a:r>
            <a:r>
              <a:rPr lang="en-US" sz="2800">
                <a:solidFill>
                  <a:schemeClr val="bg1"/>
                </a:solidFill>
              </a:rPr>
              <a:t>, it is not lawful for evidence to be tendered or received, questions asked or statements, submissions or comments made, concerning proceedings in Parliament, by way of, or for the purpose of— </a:t>
            </a:r>
          </a:p>
          <a:p>
            <a:r>
              <a:rPr lang="en-US" sz="2800">
                <a:solidFill>
                  <a:schemeClr val="bg1"/>
                </a:solidFill>
              </a:rPr>
              <a:t>(a) questioning or relying on the truth, motive, intention or good faith of anything forming part of those proceedings in Parliament; </a:t>
            </a:r>
            <a:endParaRPr lang="en-US" sz="2800">
              <a:solidFill>
                <a:schemeClr val="bg1"/>
              </a:solidFill>
              <a:cs typeface="Calibri" panose="020F0502020204030204"/>
            </a:endParaRPr>
          </a:p>
          <a:p>
            <a:r>
              <a:rPr lang="en-US" sz="2800">
                <a:solidFill>
                  <a:schemeClr val="bg1"/>
                </a:solidFill>
              </a:rPr>
              <a:t>(b) otherwise questioning or establishing the credibility, motive, intention or good faith of any person; or </a:t>
            </a:r>
          </a:p>
          <a:p>
            <a:r>
              <a:rPr lang="en-US" sz="2800">
                <a:solidFill>
                  <a:schemeClr val="bg1"/>
                </a:solidFill>
              </a:rPr>
              <a:t>(c) drawing, or inviting the drawing of, inferences or conclusions wholly or partly from anything forming part of those proceedings in Parliament.</a:t>
            </a:r>
          </a:p>
          <a:p>
            <a:r>
              <a:rPr lang="en-US" sz="1600" i="1">
                <a:solidFill>
                  <a:schemeClr val="bg1"/>
                </a:solidFill>
                <a:cs typeface="Calibri"/>
              </a:rPr>
              <a:t>Parliamentary Privileges Act 1987</a:t>
            </a:r>
            <a:r>
              <a:rPr lang="en-US" sz="1600">
                <a:solidFill>
                  <a:schemeClr val="bg1"/>
                </a:solidFill>
                <a:cs typeface="Calibri"/>
              </a:rPr>
              <a:t> (</a:t>
            </a:r>
            <a:r>
              <a:rPr lang="en-US" sz="1600" err="1">
                <a:solidFill>
                  <a:schemeClr val="bg1"/>
                </a:solidFill>
                <a:cs typeface="Calibri"/>
              </a:rPr>
              <a:t>Cwth</a:t>
            </a:r>
            <a:r>
              <a:rPr lang="en-US" sz="1600">
                <a:solidFill>
                  <a:schemeClr val="bg1"/>
                </a:solidFill>
                <a:cs typeface="Calibri"/>
              </a:rPr>
              <a:t>) s 16</a:t>
            </a:r>
          </a:p>
        </p:txBody>
      </p:sp>
    </p:spTree>
    <p:extLst>
      <p:ext uri="{BB962C8B-B14F-4D97-AF65-F5344CB8AC3E}">
        <p14:creationId xmlns:p14="http://schemas.microsoft.com/office/powerpoint/2010/main" val="3136808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6C4F9271-BF5B-8D62-4491-0E252C9AD0EB}"/>
              </a:ext>
            </a:extLst>
          </p:cNvPr>
          <p:cNvSpPr>
            <a:spLocks noChangeArrowheads="1"/>
          </p:cNvSpPr>
          <p:nvPr/>
        </p:nvSpPr>
        <p:spPr bwMode="auto">
          <a:xfrm>
            <a:off x="536615" y="312234"/>
            <a:ext cx="10550485" cy="131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Char char="•"/>
              <a:defRPr sz="3200">
                <a:solidFill>
                  <a:schemeClr val="tx1"/>
                </a:solidFill>
                <a:latin typeface="Helvetica 45 Light" pitchFamily="34" charset="0"/>
                <a:cs typeface="Arial" panose="020B0604020202020204" pitchFamily="34" charset="0"/>
              </a:defRPr>
            </a:lvl1pPr>
            <a:lvl2pPr marL="742950" indent="-285750">
              <a:spcBef>
                <a:spcPct val="20000"/>
              </a:spcBef>
              <a:buChar char="–"/>
              <a:defRPr sz="2800">
                <a:solidFill>
                  <a:schemeClr val="tx1"/>
                </a:solidFill>
                <a:latin typeface="Helvetica 45 Light" pitchFamily="34" charset="0"/>
                <a:cs typeface="Arial" panose="020B0604020202020204" pitchFamily="34" charset="0"/>
              </a:defRPr>
            </a:lvl2pPr>
            <a:lvl3pPr marL="1143000" indent="-228600">
              <a:spcBef>
                <a:spcPct val="20000"/>
              </a:spcBef>
              <a:buChar char="•"/>
              <a:defRPr sz="2400">
                <a:solidFill>
                  <a:schemeClr val="tx1"/>
                </a:solidFill>
                <a:latin typeface="Helvetica 45 Light" pitchFamily="34" charset="0"/>
                <a:cs typeface="Arial" panose="020B0604020202020204" pitchFamily="34" charset="0"/>
              </a:defRPr>
            </a:lvl3pPr>
            <a:lvl4pPr marL="1600200" indent="-228600">
              <a:spcBef>
                <a:spcPct val="20000"/>
              </a:spcBef>
              <a:buChar char="–"/>
              <a:defRPr sz="2000">
                <a:solidFill>
                  <a:schemeClr val="tx1"/>
                </a:solidFill>
                <a:latin typeface="Helvetica 45 Light" pitchFamily="34" charset="0"/>
                <a:cs typeface="Arial" panose="020B0604020202020204" pitchFamily="34" charset="0"/>
              </a:defRPr>
            </a:lvl4pPr>
            <a:lvl5pPr marL="2057400" indent="-228600">
              <a:spcBef>
                <a:spcPct val="20000"/>
              </a:spcBef>
              <a:buChar char="»"/>
              <a:defRPr sz="2000">
                <a:solidFill>
                  <a:schemeClr val="tx1"/>
                </a:solidFill>
                <a:latin typeface="Helvetica 45 Light"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9pPr>
          </a:lstStyle>
          <a:p>
            <a:pPr fontAlgn="base">
              <a:spcBef>
                <a:spcPct val="0"/>
              </a:spcBef>
              <a:spcAft>
                <a:spcPct val="0"/>
              </a:spcAft>
              <a:buFontTx/>
              <a:buNone/>
            </a:pPr>
            <a:r>
              <a:rPr lang="en-AU" altLang="en-US" sz="4400">
                <a:solidFill>
                  <a:schemeClr val="accent4">
                    <a:lumMod val="20000"/>
                    <a:lumOff val="80000"/>
                  </a:schemeClr>
                </a:solidFill>
                <a:latin typeface="+mn-lt"/>
                <a:cs typeface="Arial"/>
              </a:rPr>
              <a:t>‘Proceedings in the Assembly’:</a:t>
            </a:r>
            <a:endParaRPr lang="en-US" altLang="en-US" sz="4400">
              <a:solidFill>
                <a:schemeClr val="accent4">
                  <a:lumMod val="20000"/>
                  <a:lumOff val="80000"/>
                </a:schemeClr>
              </a:solidFill>
              <a:latin typeface="+mn-lt"/>
              <a:cs typeface="Arial"/>
            </a:endParaRPr>
          </a:p>
        </p:txBody>
      </p:sp>
      <p:sp>
        <p:nvSpPr>
          <p:cNvPr id="3" name="TextBox 2">
            <a:extLst>
              <a:ext uri="{FF2B5EF4-FFF2-40B4-BE49-F238E27FC236}">
                <a16:creationId xmlns:a16="http://schemas.microsoft.com/office/drawing/2014/main" id="{66D0D51B-ACF8-86BE-CF02-DFF92724104D}"/>
              </a:ext>
            </a:extLst>
          </p:cNvPr>
          <p:cNvSpPr txBox="1"/>
          <p:nvPr/>
        </p:nvSpPr>
        <p:spPr>
          <a:xfrm>
            <a:off x="903783" y="1752559"/>
            <a:ext cx="11143488" cy="5016758"/>
          </a:xfrm>
          <a:prstGeom prst="rect">
            <a:avLst/>
          </a:prstGeom>
          <a:noFill/>
        </p:spPr>
        <p:txBody>
          <a:bodyPr wrap="square" lIns="91440" tIns="45720" rIns="91440" bIns="45720" rtlCol="0" anchor="t">
            <a:spAutoFit/>
          </a:bodyPr>
          <a:lstStyle/>
          <a:p>
            <a:r>
              <a:rPr lang="en-US" sz="2800" b="1">
                <a:solidFill>
                  <a:schemeClr val="bg1"/>
                </a:solidFill>
              </a:rPr>
              <a:t>Proceedings in the Assembly include all words spoken and acts done in the course of, or for the purposes of or incidental to, transacting business of the Assembly or a committee. </a:t>
            </a:r>
            <a:endParaRPr lang="en-US" sz="2800" b="1">
              <a:solidFill>
                <a:schemeClr val="bg1"/>
              </a:solidFill>
              <a:cs typeface="Calibri"/>
            </a:endParaRPr>
          </a:p>
          <a:p>
            <a:r>
              <a:rPr lang="en-US" sz="2000">
                <a:solidFill>
                  <a:schemeClr val="bg1"/>
                </a:solidFill>
              </a:rPr>
              <a:t> </a:t>
            </a:r>
            <a:endParaRPr lang="en-US" sz="2000">
              <a:solidFill>
                <a:schemeClr val="bg1"/>
              </a:solidFill>
              <a:cs typeface="Calibri"/>
            </a:endParaRPr>
          </a:p>
          <a:p>
            <a:pPr marL="914400" lvl="1" indent="-457200">
              <a:buFont typeface="Arial"/>
              <a:buChar char="•"/>
            </a:pPr>
            <a:r>
              <a:rPr lang="en-US" sz="2200">
                <a:solidFill>
                  <a:schemeClr val="bg1"/>
                </a:solidFill>
              </a:rPr>
              <a:t>The act of giving evidence </a:t>
            </a:r>
            <a:endParaRPr lang="en-US" sz="2200">
              <a:solidFill>
                <a:schemeClr val="bg1"/>
              </a:solidFill>
              <a:cs typeface="Calibri"/>
            </a:endParaRPr>
          </a:p>
          <a:p>
            <a:pPr marL="914400" lvl="1" indent="-457200">
              <a:buFont typeface="Arial"/>
              <a:buChar char="•"/>
            </a:pPr>
            <a:r>
              <a:rPr lang="en-US" sz="2200">
                <a:solidFill>
                  <a:schemeClr val="bg1"/>
                </a:solidFill>
              </a:rPr>
              <a:t>The actual evidence given</a:t>
            </a:r>
            <a:endParaRPr lang="en-US" sz="2200">
              <a:solidFill>
                <a:schemeClr val="bg1"/>
              </a:solidFill>
              <a:cs typeface="Calibri" panose="020F0502020204030204"/>
            </a:endParaRPr>
          </a:p>
          <a:p>
            <a:pPr marL="914400" lvl="1" indent="-457200">
              <a:buFont typeface="Arial"/>
              <a:buChar char="•"/>
            </a:pPr>
            <a:r>
              <a:rPr lang="en-US" sz="2200">
                <a:solidFill>
                  <a:schemeClr val="bg1"/>
                </a:solidFill>
              </a:rPr>
              <a:t>presenting or submitting a document </a:t>
            </a:r>
          </a:p>
          <a:p>
            <a:pPr marL="914400" lvl="1" indent="-457200">
              <a:buFont typeface="Arial"/>
              <a:buChar char="•"/>
            </a:pPr>
            <a:r>
              <a:rPr lang="en-US" sz="2200">
                <a:solidFill>
                  <a:schemeClr val="bg1"/>
                </a:solidFill>
              </a:rPr>
              <a:t>a document tabled in, or presented or submitted to the Assembly or a committee</a:t>
            </a:r>
            <a:endParaRPr lang="en-US" sz="2200">
              <a:solidFill>
                <a:schemeClr val="bg1"/>
              </a:solidFill>
              <a:cs typeface="Calibri" panose="020F0502020204030204"/>
            </a:endParaRPr>
          </a:p>
          <a:p>
            <a:pPr marL="914400" lvl="1" indent="-457200">
              <a:buFont typeface="Arial"/>
              <a:buChar char="•"/>
            </a:pPr>
            <a:r>
              <a:rPr lang="en-US" sz="2200">
                <a:solidFill>
                  <a:schemeClr val="bg1"/>
                </a:solidFill>
              </a:rPr>
              <a:t>preparing a document for the purposes of, or incidental to, transacting the business </a:t>
            </a:r>
            <a:endParaRPr lang="en-US" sz="2200">
              <a:solidFill>
                <a:schemeClr val="bg1"/>
              </a:solidFill>
              <a:cs typeface="Calibri" panose="020F0502020204030204"/>
            </a:endParaRPr>
          </a:p>
          <a:p>
            <a:pPr marL="914400" lvl="1" indent="-457200">
              <a:buFont typeface="Arial"/>
              <a:buChar char="•"/>
            </a:pPr>
            <a:r>
              <a:rPr lang="en-US" sz="2200">
                <a:solidFill>
                  <a:schemeClr val="bg1"/>
                </a:solidFill>
              </a:rPr>
              <a:t>preparing, making or publishing a document (including a report) under the authority of the Assembly or a committee; and</a:t>
            </a:r>
            <a:endParaRPr lang="en-US" sz="2200">
              <a:solidFill>
                <a:schemeClr val="bg1"/>
              </a:solidFill>
              <a:cs typeface="Calibri" panose="020F0502020204030204"/>
            </a:endParaRPr>
          </a:p>
          <a:p>
            <a:pPr marL="914400" lvl="1" indent="-457200">
              <a:buFont typeface="Arial"/>
              <a:buChar char="•"/>
            </a:pPr>
            <a:r>
              <a:rPr lang="en-US" sz="2200">
                <a:solidFill>
                  <a:schemeClr val="bg1"/>
                </a:solidFill>
              </a:rPr>
              <a:t>a document (including a report) prepared, made or published under the authority of the Assembly or a committee.</a:t>
            </a:r>
            <a:endParaRPr lang="en-US" sz="2200">
              <a:solidFill>
                <a:schemeClr val="bg1"/>
              </a:solidFill>
              <a:cs typeface="Calibri" panose="020F0502020204030204"/>
            </a:endParaRPr>
          </a:p>
          <a:p>
            <a:pPr marL="0" indent="0">
              <a:buNone/>
              <a:tabLst>
                <a:tab pos="539750" algn="l"/>
              </a:tabLst>
            </a:pPr>
            <a:r>
              <a:rPr lang="en-US" b="1">
                <a:solidFill>
                  <a:schemeClr val="bg1"/>
                </a:solidFill>
              </a:rPr>
              <a:t> </a:t>
            </a:r>
            <a:endParaRPr lang="en-AU" b="1">
              <a:solidFill>
                <a:schemeClr val="bg1"/>
              </a:solidFill>
            </a:endParaRPr>
          </a:p>
        </p:txBody>
      </p:sp>
    </p:spTree>
    <p:extLst>
      <p:ext uri="{BB962C8B-B14F-4D97-AF65-F5344CB8AC3E}">
        <p14:creationId xmlns:p14="http://schemas.microsoft.com/office/powerpoint/2010/main" val="2836199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B63EF53-BFE1-EB01-6C3F-BE562DC6148C}"/>
              </a:ext>
            </a:extLst>
          </p:cNvPr>
          <p:cNvSpPr>
            <a:spLocks noChangeArrowheads="1"/>
          </p:cNvSpPr>
          <p:nvPr/>
        </p:nvSpPr>
        <p:spPr bwMode="auto">
          <a:xfrm>
            <a:off x="536615" y="312234"/>
            <a:ext cx="10550485" cy="131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Char char="•"/>
              <a:defRPr sz="3200">
                <a:solidFill>
                  <a:schemeClr val="tx1"/>
                </a:solidFill>
                <a:latin typeface="Helvetica 45 Light" pitchFamily="34" charset="0"/>
                <a:cs typeface="Arial" panose="020B0604020202020204" pitchFamily="34" charset="0"/>
              </a:defRPr>
            </a:lvl1pPr>
            <a:lvl2pPr marL="742950" indent="-285750">
              <a:spcBef>
                <a:spcPct val="20000"/>
              </a:spcBef>
              <a:buChar char="–"/>
              <a:defRPr sz="2800">
                <a:solidFill>
                  <a:schemeClr val="tx1"/>
                </a:solidFill>
                <a:latin typeface="Helvetica 45 Light" pitchFamily="34" charset="0"/>
                <a:cs typeface="Arial" panose="020B0604020202020204" pitchFamily="34" charset="0"/>
              </a:defRPr>
            </a:lvl2pPr>
            <a:lvl3pPr marL="1143000" indent="-228600">
              <a:spcBef>
                <a:spcPct val="20000"/>
              </a:spcBef>
              <a:buChar char="•"/>
              <a:defRPr sz="2400">
                <a:solidFill>
                  <a:schemeClr val="tx1"/>
                </a:solidFill>
                <a:latin typeface="Helvetica 45 Light" pitchFamily="34" charset="0"/>
                <a:cs typeface="Arial" panose="020B0604020202020204" pitchFamily="34" charset="0"/>
              </a:defRPr>
            </a:lvl3pPr>
            <a:lvl4pPr marL="1600200" indent="-228600">
              <a:spcBef>
                <a:spcPct val="20000"/>
              </a:spcBef>
              <a:buChar char="–"/>
              <a:defRPr sz="2000">
                <a:solidFill>
                  <a:schemeClr val="tx1"/>
                </a:solidFill>
                <a:latin typeface="Helvetica 45 Light" pitchFamily="34" charset="0"/>
                <a:cs typeface="Arial" panose="020B0604020202020204" pitchFamily="34" charset="0"/>
              </a:defRPr>
            </a:lvl4pPr>
            <a:lvl5pPr marL="2057400" indent="-228600">
              <a:spcBef>
                <a:spcPct val="20000"/>
              </a:spcBef>
              <a:buChar char="»"/>
              <a:defRPr sz="2000">
                <a:solidFill>
                  <a:schemeClr val="tx1"/>
                </a:solidFill>
                <a:latin typeface="Helvetica 45 Light"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9pPr>
          </a:lstStyle>
          <a:p>
            <a:pPr fontAlgn="base">
              <a:spcBef>
                <a:spcPct val="0"/>
              </a:spcBef>
              <a:spcAft>
                <a:spcPct val="0"/>
              </a:spcAft>
              <a:buNone/>
            </a:pPr>
            <a:r>
              <a:rPr lang="en-AU" altLang="en-US" sz="4400">
                <a:solidFill>
                  <a:schemeClr val="accent4">
                    <a:lumMod val="20000"/>
                    <a:lumOff val="80000"/>
                  </a:schemeClr>
                </a:solidFill>
                <a:latin typeface="+mn-lt"/>
                <a:cs typeface="Arial"/>
              </a:rPr>
              <a:t>'Proceedings' definition (</a:t>
            </a:r>
            <a:r>
              <a:rPr lang="en-AU" altLang="en-US" sz="4400" err="1">
                <a:solidFill>
                  <a:schemeClr val="accent4">
                    <a:lumMod val="20000"/>
                    <a:lumOff val="80000"/>
                  </a:schemeClr>
                </a:solidFill>
                <a:latin typeface="+mn-lt"/>
                <a:cs typeface="Arial"/>
              </a:rPr>
              <a:t>cont</a:t>
            </a:r>
            <a:r>
              <a:rPr lang="en-AU" altLang="en-US" sz="4400">
                <a:solidFill>
                  <a:schemeClr val="accent4">
                    <a:lumMod val="20000"/>
                    <a:lumOff val="80000"/>
                  </a:schemeClr>
                </a:solidFill>
                <a:latin typeface="+mn-lt"/>
                <a:cs typeface="Arial"/>
              </a:rPr>
              <a:t>)</a:t>
            </a:r>
            <a:endParaRPr lang="en-US" altLang="en-US" sz="4400">
              <a:solidFill>
                <a:schemeClr val="accent4">
                  <a:lumMod val="20000"/>
                  <a:lumOff val="80000"/>
                </a:schemeClr>
              </a:solidFill>
              <a:latin typeface="+mn-lt"/>
              <a:cs typeface="Arial"/>
            </a:endParaRPr>
          </a:p>
        </p:txBody>
      </p:sp>
      <p:sp>
        <p:nvSpPr>
          <p:cNvPr id="3" name="TextBox 2">
            <a:extLst>
              <a:ext uri="{FF2B5EF4-FFF2-40B4-BE49-F238E27FC236}">
                <a16:creationId xmlns:a16="http://schemas.microsoft.com/office/drawing/2014/main" id="{4E54E12B-FCC5-5F3F-C729-EF4AE42F63E7}"/>
              </a:ext>
            </a:extLst>
          </p:cNvPr>
          <p:cNvSpPr txBox="1"/>
          <p:nvPr/>
        </p:nvSpPr>
        <p:spPr>
          <a:xfrm>
            <a:off x="144409" y="1281912"/>
            <a:ext cx="11510656" cy="5109091"/>
          </a:xfrm>
          <a:prstGeom prst="rect">
            <a:avLst/>
          </a:prstGeom>
          <a:noFill/>
        </p:spPr>
        <p:txBody>
          <a:bodyPr wrap="square" lIns="91440" tIns="45720" rIns="91440" bIns="45720" rtlCol="0" anchor="t">
            <a:spAutoFit/>
          </a:bodyPr>
          <a:lstStyle/>
          <a:p>
            <a:pPr marL="0" indent="0">
              <a:buNone/>
              <a:tabLst>
                <a:tab pos="539750" algn="l"/>
              </a:tabLst>
            </a:pPr>
            <a:endParaRPr lang="en-US" sz="2000">
              <a:solidFill>
                <a:schemeClr val="bg1"/>
              </a:solidFill>
              <a:cs typeface="Calibri"/>
            </a:endParaRPr>
          </a:p>
          <a:p>
            <a:pPr lvl="1">
              <a:tabLst>
                <a:tab pos="539750" algn="l"/>
              </a:tabLst>
            </a:pPr>
            <a:r>
              <a:rPr lang="en-US" sz="2400">
                <a:solidFill>
                  <a:schemeClr val="bg1"/>
                </a:solidFill>
                <a:cs typeface="Calibri"/>
              </a:rPr>
              <a:t>Does not apply to document which came into existence for another purpose, even though given to a committee</a:t>
            </a:r>
          </a:p>
          <a:p>
            <a:pPr lvl="1">
              <a:tabLst>
                <a:tab pos="539750" algn="l"/>
              </a:tabLst>
            </a:pPr>
            <a:endParaRPr lang="en-US" sz="2400">
              <a:solidFill>
                <a:schemeClr val="bg1"/>
              </a:solidFill>
              <a:cs typeface="Calibri"/>
            </a:endParaRPr>
          </a:p>
          <a:p>
            <a:pPr lvl="1">
              <a:tabLst>
                <a:tab pos="539750" algn="l"/>
              </a:tabLst>
            </a:pPr>
            <a:r>
              <a:rPr lang="en-US" sz="2400">
                <a:solidFill>
                  <a:schemeClr val="bg1"/>
                </a:solidFill>
                <a:cs typeface="Calibri"/>
              </a:rPr>
              <a:t>Does not apply to document a committee has ordered to be published.</a:t>
            </a:r>
          </a:p>
          <a:p>
            <a:pPr lvl="1">
              <a:tabLst>
                <a:tab pos="539750" algn="l"/>
              </a:tabLst>
            </a:pPr>
            <a:endParaRPr lang="en-US" sz="2000">
              <a:solidFill>
                <a:schemeClr val="bg1"/>
              </a:solidFill>
            </a:endParaRPr>
          </a:p>
          <a:p>
            <a:pPr lvl="1">
              <a:tabLst>
                <a:tab pos="539750" algn="l"/>
              </a:tabLst>
            </a:pPr>
            <a:r>
              <a:rPr lang="en-US" sz="2000" i="1">
                <a:solidFill>
                  <a:schemeClr val="bg1"/>
                </a:solidFill>
              </a:rPr>
              <a:t>Example— A document evidencing fraud in a department tabled at a portfolio committee inquiry can be used in a criminal prosecution for the fraud if the document was not created for the committee’s inquiry and the committee has </a:t>
            </a:r>
            <a:r>
              <a:rPr lang="en-US" sz="2000" i="1" err="1">
                <a:solidFill>
                  <a:schemeClr val="bg1"/>
                </a:solidFill>
              </a:rPr>
              <a:t>authorised</a:t>
            </a:r>
            <a:r>
              <a:rPr lang="en-US" sz="2000" i="1">
                <a:solidFill>
                  <a:schemeClr val="bg1"/>
                </a:solidFill>
              </a:rPr>
              <a:t> the document to be published.</a:t>
            </a:r>
          </a:p>
          <a:p>
            <a:pPr>
              <a:tabLst>
                <a:tab pos="539750" algn="l"/>
              </a:tabLst>
            </a:pPr>
            <a:endParaRPr lang="en-US" sz="2000" i="1">
              <a:solidFill>
                <a:schemeClr val="bg1"/>
              </a:solidFill>
            </a:endParaRPr>
          </a:p>
          <a:p>
            <a:pPr>
              <a:tabLst>
                <a:tab pos="539750" algn="l"/>
              </a:tabLst>
            </a:pPr>
            <a:endParaRPr lang="en-US" sz="2000">
              <a:solidFill>
                <a:schemeClr val="bg1"/>
              </a:solidFill>
              <a:cs typeface="Calibri" panose="020F0502020204030204"/>
            </a:endParaRPr>
          </a:p>
          <a:p>
            <a:pPr lvl="1">
              <a:tabLst>
                <a:tab pos="539750" algn="l"/>
              </a:tabLst>
            </a:pPr>
            <a:r>
              <a:rPr lang="en-US" sz="2400" b="1">
                <a:solidFill>
                  <a:schemeClr val="bg1"/>
                </a:solidFill>
              </a:rPr>
              <a:t>Parliament of Queensland Act s 9(5):  it does not matter what the nature of the business transacted by a committee is or whether the business is transacted under this Act or otherwise.</a:t>
            </a:r>
            <a:endParaRPr lang="en-AU" sz="2400" b="1">
              <a:solidFill>
                <a:schemeClr val="bg1"/>
              </a:solidFill>
            </a:endParaRPr>
          </a:p>
          <a:p>
            <a:pPr marL="0" indent="0">
              <a:buNone/>
              <a:tabLst>
                <a:tab pos="539750" algn="l"/>
              </a:tabLst>
            </a:pPr>
            <a:r>
              <a:rPr lang="en-US" b="1">
                <a:solidFill>
                  <a:schemeClr val="bg1"/>
                </a:solidFill>
              </a:rPr>
              <a:t> </a:t>
            </a:r>
            <a:endParaRPr lang="en-AU" b="1">
              <a:solidFill>
                <a:schemeClr val="bg1"/>
              </a:solidFill>
            </a:endParaRPr>
          </a:p>
        </p:txBody>
      </p:sp>
    </p:spTree>
    <p:extLst>
      <p:ext uri="{BB962C8B-B14F-4D97-AF65-F5344CB8AC3E}">
        <p14:creationId xmlns:p14="http://schemas.microsoft.com/office/powerpoint/2010/main" val="2150001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8C42F53-AF63-963D-021C-DA97AD741418}"/>
              </a:ext>
            </a:extLst>
          </p:cNvPr>
          <p:cNvSpPr>
            <a:spLocks noChangeArrowheads="1"/>
          </p:cNvSpPr>
          <p:nvPr/>
        </p:nvSpPr>
        <p:spPr bwMode="auto">
          <a:xfrm>
            <a:off x="536615" y="312234"/>
            <a:ext cx="10550485" cy="131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Helvetica 45 Light" pitchFamily="34" charset="0"/>
                <a:cs typeface="Arial" panose="020B0604020202020204" pitchFamily="34" charset="0"/>
              </a:defRPr>
            </a:lvl1pPr>
            <a:lvl2pPr marL="742950" indent="-285750">
              <a:spcBef>
                <a:spcPct val="20000"/>
              </a:spcBef>
              <a:buChar char="–"/>
              <a:defRPr sz="2800">
                <a:solidFill>
                  <a:schemeClr val="tx1"/>
                </a:solidFill>
                <a:latin typeface="Helvetica 45 Light" pitchFamily="34" charset="0"/>
                <a:cs typeface="Arial" panose="020B0604020202020204" pitchFamily="34" charset="0"/>
              </a:defRPr>
            </a:lvl2pPr>
            <a:lvl3pPr marL="1143000" indent="-228600">
              <a:spcBef>
                <a:spcPct val="20000"/>
              </a:spcBef>
              <a:buChar char="•"/>
              <a:defRPr sz="2400">
                <a:solidFill>
                  <a:schemeClr val="tx1"/>
                </a:solidFill>
                <a:latin typeface="Helvetica 45 Light" pitchFamily="34" charset="0"/>
                <a:cs typeface="Arial" panose="020B0604020202020204" pitchFamily="34" charset="0"/>
              </a:defRPr>
            </a:lvl3pPr>
            <a:lvl4pPr marL="1600200" indent="-228600">
              <a:spcBef>
                <a:spcPct val="20000"/>
              </a:spcBef>
              <a:buChar char="–"/>
              <a:defRPr sz="2000">
                <a:solidFill>
                  <a:schemeClr val="tx1"/>
                </a:solidFill>
                <a:latin typeface="Helvetica 45 Light" pitchFamily="34" charset="0"/>
                <a:cs typeface="Arial" panose="020B0604020202020204" pitchFamily="34" charset="0"/>
              </a:defRPr>
            </a:lvl4pPr>
            <a:lvl5pPr marL="2057400" indent="-228600">
              <a:spcBef>
                <a:spcPct val="20000"/>
              </a:spcBef>
              <a:buChar char="»"/>
              <a:defRPr sz="2000">
                <a:solidFill>
                  <a:schemeClr val="tx1"/>
                </a:solidFill>
                <a:latin typeface="Helvetica 45 Light"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9pPr>
          </a:lstStyle>
          <a:p>
            <a:pPr fontAlgn="base">
              <a:spcBef>
                <a:spcPct val="0"/>
              </a:spcBef>
              <a:spcAft>
                <a:spcPct val="0"/>
              </a:spcAft>
              <a:buFontTx/>
              <a:buNone/>
            </a:pPr>
            <a:r>
              <a:rPr lang="en-AU" altLang="en-US" sz="4400">
                <a:solidFill>
                  <a:schemeClr val="accent4">
                    <a:lumMod val="20000"/>
                    <a:lumOff val="80000"/>
                  </a:schemeClr>
                </a:solidFill>
                <a:latin typeface="+mn-lt"/>
              </a:rPr>
              <a:t>  Functions of parliamentary committees</a:t>
            </a:r>
            <a:endParaRPr lang="en-US" altLang="en-US" sz="4400">
              <a:solidFill>
                <a:schemeClr val="accent4">
                  <a:lumMod val="20000"/>
                  <a:lumOff val="80000"/>
                </a:schemeClr>
              </a:solidFill>
              <a:latin typeface="+mn-lt"/>
            </a:endParaRPr>
          </a:p>
        </p:txBody>
      </p:sp>
      <p:sp>
        <p:nvSpPr>
          <p:cNvPr id="3" name="TextBox 2">
            <a:extLst>
              <a:ext uri="{FF2B5EF4-FFF2-40B4-BE49-F238E27FC236}">
                <a16:creationId xmlns:a16="http://schemas.microsoft.com/office/drawing/2014/main" id="{CD3D40C5-0201-2611-5B83-4EDCFDB35955}"/>
              </a:ext>
            </a:extLst>
          </p:cNvPr>
          <p:cNvSpPr txBox="1"/>
          <p:nvPr/>
        </p:nvSpPr>
        <p:spPr>
          <a:xfrm>
            <a:off x="576585" y="1313557"/>
            <a:ext cx="11143488" cy="4524315"/>
          </a:xfrm>
          <a:prstGeom prst="rect">
            <a:avLst/>
          </a:prstGeom>
          <a:noFill/>
        </p:spPr>
        <p:txBody>
          <a:bodyPr wrap="square" rtlCol="0">
            <a:spAutoFit/>
          </a:bodyPr>
          <a:lstStyle/>
          <a:p>
            <a:pPr marL="457200" indent="-457200">
              <a:buFont typeface="Arial" panose="020B0604020202020204" pitchFamily="34" charset="0"/>
              <a:buChar char="•"/>
            </a:pPr>
            <a:endParaRPr lang="en-US" sz="3200">
              <a:solidFill>
                <a:schemeClr val="bg1">
                  <a:lumMod val="95000"/>
                </a:schemeClr>
              </a:solidFill>
            </a:endParaRPr>
          </a:p>
          <a:p>
            <a:pPr marL="457200" indent="-457200">
              <a:buFont typeface="Arial" panose="020B0604020202020204" pitchFamily="34" charset="0"/>
              <a:buChar char="•"/>
            </a:pPr>
            <a:r>
              <a:rPr lang="en-US" sz="3200">
                <a:solidFill>
                  <a:schemeClr val="bg1">
                    <a:lumMod val="95000"/>
                  </a:schemeClr>
                </a:solidFill>
              </a:rPr>
              <a:t>Depend on terms of reference – statute, standing orders, sessional orders,  resolution of House or committee itself</a:t>
            </a:r>
          </a:p>
          <a:p>
            <a:pPr marL="457200" indent="-457200">
              <a:buFont typeface="Arial" panose="020B0604020202020204" pitchFamily="34" charset="0"/>
              <a:buChar char="•"/>
            </a:pPr>
            <a:endParaRPr lang="en-US" sz="3200">
              <a:solidFill>
                <a:schemeClr val="bg1">
                  <a:lumMod val="95000"/>
                </a:schemeClr>
              </a:solidFill>
            </a:endParaRPr>
          </a:p>
          <a:p>
            <a:pPr marL="914400" lvl="1" indent="-457200">
              <a:buFont typeface="Wingdings" panose="05000000000000000000" pitchFamily="2" charset="2"/>
              <a:buChar char="Ø"/>
            </a:pPr>
            <a:r>
              <a:rPr lang="en-US" sz="3200">
                <a:solidFill>
                  <a:schemeClr val="bg1">
                    <a:lumMod val="95000"/>
                  </a:schemeClr>
                </a:solidFill>
              </a:rPr>
              <a:t>Some committees, and some inquiries, have express oversight or ‘quasi-judicial’ focus</a:t>
            </a:r>
          </a:p>
          <a:p>
            <a:pPr marL="457200" indent="-457200">
              <a:buFont typeface="Arial" panose="020B0604020202020204" pitchFamily="34" charset="0"/>
              <a:buChar char="•"/>
            </a:pPr>
            <a:endParaRPr lang="en-US" sz="3200">
              <a:solidFill>
                <a:schemeClr val="bg1">
                  <a:lumMod val="95000"/>
                </a:schemeClr>
              </a:solidFill>
            </a:endParaRPr>
          </a:p>
          <a:p>
            <a:pPr marL="457200" indent="-457200">
              <a:buFont typeface="Arial" panose="020B0604020202020204" pitchFamily="34" charset="0"/>
              <a:buChar char="•"/>
            </a:pPr>
            <a:r>
              <a:rPr lang="en-US" sz="3200">
                <a:solidFill>
                  <a:schemeClr val="bg1">
                    <a:lumMod val="95000"/>
                  </a:schemeClr>
                </a:solidFill>
              </a:rPr>
              <a:t>But generally, to inquire into matters of public interest, including proposed legislation, and provide advice to the House  </a:t>
            </a:r>
          </a:p>
        </p:txBody>
      </p:sp>
    </p:spTree>
    <p:extLst>
      <p:ext uri="{BB962C8B-B14F-4D97-AF65-F5344CB8AC3E}">
        <p14:creationId xmlns:p14="http://schemas.microsoft.com/office/powerpoint/2010/main" val="570716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D4EE6DBD-8E7D-3822-A618-796CB75A6760}"/>
              </a:ext>
            </a:extLst>
          </p:cNvPr>
          <p:cNvSpPr>
            <a:spLocks noChangeArrowheads="1"/>
          </p:cNvSpPr>
          <p:nvPr/>
        </p:nvSpPr>
        <p:spPr bwMode="auto">
          <a:xfrm>
            <a:off x="536615" y="312234"/>
            <a:ext cx="10550485" cy="131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Helvetica 45 Light" pitchFamily="34" charset="0"/>
                <a:cs typeface="Arial" panose="020B0604020202020204" pitchFamily="34" charset="0"/>
              </a:defRPr>
            </a:lvl1pPr>
            <a:lvl2pPr marL="742950" indent="-285750">
              <a:spcBef>
                <a:spcPct val="20000"/>
              </a:spcBef>
              <a:buChar char="–"/>
              <a:defRPr sz="2800">
                <a:solidFill>
                  <a:schemeClr val="tx1"/>
                </a:solidFill>
                <a:latin typeface="Helvetica 45 Light" pitchFamily="34" charset="0"/>
                <a:cs typeface="Arial" panose="020B0604020202020204" pitchFamily="34" charset="0"/>
              </a:defRPr>
            </a:lvl2pPr>
            <a:lvl3pPr marL="1143000" indent="-228600">
              <a:spcBef>
                <a:spcPct val="20000"/>
              </a:spcBef>
              <a:buChar char="•"/>
              <a:defRPr sz="2400">
                <a:solidFill>
                  <a:schemeClr val="tx1"/>
                </a:solidFill>
                <a:latin typeface="Helvetica 45 Light" pitchFamily="34" charset="0"/>
                <a:cs typeface="Arial" panose="020B0604020202020204" pitchFamily="34" charset="0"/>
              </a:defRPr>
            </a:lvl3pPr>
            <a:lvl4pPr marL="1600200" indent="-228600">
              <a:spcBef>
                <a:spcPct val="20000"/>
              </a:spcBef>
              <a:buChar char="–"/>
              <a:defRPr sz="2000">
                <a:solidFill>
                  <a:schemeClr val="tx1"/>
                </a:solidFill>
                <a:latin typeface="Helvetica 45 Light" pitchFamily="34" charset="0"/>
                <a:cs typeface="Arial" panose="020B0604020202020204" pitchFamily="34" charset="0"/>
              </a:defRPr>
            </a:lvl4pPr>
            <a:lvl5pPr marL="2057400" indent="-228600">
              <a:spcBef>
                <a:spcPct val="20000"/>
              </a:spcBef>
              <a:buChar char="»"/>
              <a:defRPr sz="2000">
                <a:solidFill>
                  <a:schemeClr val="tx1"/>
                </a:solidFill>
                <a:latin typeface="Helvetica 45 Light"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9pPr>
          </a:lstStyle>
          <a:p>
            <a:pPr fontAlgn="base">
              <a:spcBef>
                <a:spcPct val="0"/>
              </a:spcBef>
              <a:spcAft>
                <a:spcPct val="0"/>
              </a:spcAft>
              <a:buFontTx/>
              <a:buNone/>
            </a:pPr>
            <a:r>
              <a:rPr lang="en-AU" altLang="en-US" sz="4400">
                <a:solidFill>
                  <a:schemeClr val="accent4">
                    <a:lumMod val="20000"/>
                    <a:lumOff val="80000"/>
                  </a:schemeClr>
                </a:solidFill>
                <a:latin typeface="+mn-lt"/>
              </a:rPr>
              <a:t>  Functions of parliamentary committees</a:t>
            </a:r>
            <a:endParaRPr lang="en-US" altLang="en-US" sz="4400">
              <a:solidFill>
                <a:schemeClr val="accent4">
                  <a:lumMod val="20000"/>
                  <a:lumOff val="80000"/>
                </a:schemeClr>
              </a:solidFill>
              <a:latin typeface="+mn-lt"/>
            </a:endParaRPr>
          </a:p>
        </p:txBody>
      </p:sp>
      <p:sp>
        <p:nvSpPr>
          <p:cNvPr id="3" name="TextBox 2">
            <a:extLst>
              <a:ext uri="{FF2B5EF4-FFF2-40B4-BE49-F238E27FC236}">
                <a16:creationId xmlns:a16="http://schemas.microsoft.com/office/drawing/2014/main" id="{E083DC46-6FE2-73F2-5F03-1D540847C665}"/>
              </a:ext>
            </a:extLst>
          </p:cNvPr>
          <p:cNvSpPr txBox="1"/>
          <p:nvPr/>
        </p:nvSpPr>
        <p:spPr>
          <a:xfrm>
            <a:off x="914399" y="1313557"/>
            <a:ext cx="10805673" cy="5139869"/>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3200">
                <a:solidFill>
                  <a:schemeClr val="bg1">
                    <a:lumMod val="95000"/>
                  </a:schemeClr>
                </a:solidFill>
              </a:rPr>
              <a:t>Qld portfolio committees: Bill inquiry obligations</a:t>
            </a:r>
          </a:p>
          <a:p>
            <a:pPr marL="914400" lvl="1" indent="-457200">
              <a:buFont typeface="Wingdings" panose="05000000000000000000" pitchFamily="2" charset="2"/>
              <a:buChar char="Ø"/>
            </a:pPr>
            <a:r>
              <a:rPr lang="en-US" sz="2400">
                <a:solidFill>
                  <a:schemeClr val="bg1">
                    <a:lumMod val="95000"/>
                  </a:schemeClr>
                </a:solidFill>
              </a:rPr>
              <a:t>Technical Scrutiny (Human Rights Act, Legislative Standards Act (FLPs and Ex Notes), Statutory Instruments Act</a:t>
            </a:r>
          </a:p>
          <a:p>
            <a:pPr marL="914400" lvl="1" indent="-457200">
              <a:buFont typeface="Wingdings" panose="05000000000000000000" pitchFamily="2" charset="2"/>
              <a:buChar char="Ø"/>
            </a:pPr>
            <a:r>
              <a:rPr lang="en-US" sz="2400">
                <a:solidFill>
                  <a:schemeClr val="bg1">
                    <a:lumMod val="95000"/>
                  </a:schemeClr>
                </a:solidFill>
              </a:rPr>
              <a:t>Policy to be achieved by the Bill</a:t>
            </a:r>
          </a:p>
          <a:p>
            <a:pPr marL="457200" indent="-457200">
              <a:buFont typeface="Arial" panose="020B0604020202020204" pitchFamily="34" charset="0"/>
              <a:buChar char="•"/>
            </a:pPr>
            <a:endParaRPr lang="en-US" sz="3200">
              <a:solidFill>
                <a:schemeClr val="bg1">
                  <a:lumMod val="95000"/>
                </a:schemeClr>
              </a:solidFill>
            </a:endParaRPr>
          </a:p>
          <a:p>
            <a:pPr marL="457200" indent="-457200">
              <a:buFont typeface="Arial" panose="020B0604020202020204" pitchFamily="34" charset="0"/>
              <a:buChar char="•"/>
            </a:pPr>
            <a:r>
              <a:rPr lang="en-US" sz="3200">
                <a:solidFill>
                  <a:schemeClr val="bg1">
                    <a:lumMod val="95000"/>
                  </a:schemeClr>
                </a:solidFill>
              </a:rPr>
              <a:t>Transparency required</a:t>
            </a:r>
            <a:endParaRPr lang="en-US" sz="3200">
              <a:solidFill>
                <a:schemeClr val="bg1">
                  <a:lumMod val="95000"/>
                </a:schemeClr>
              </a:solidFill>
              <a:cs typeface="Calibri"/>
            </a:endParaRPr>
          </a:p>
          <a:p>
            <a:pPr marL="457200" indent="-457200">
              <a:buFont typeface="Arial" panose="020B0604020202020204" pitchFamily="34" charset="0"/>
              <a:buChar char="•"/>
            </a:pPr>
            <a:endParaRPr lang="en-US" sz="3200">
              <a:solidFill>
                <a:schemeClr val="bg1">
                  <a:lumMod val="95000"/>
                </a:schemeClr>
              </a:solidFill>
            </a:endParaRPr>
          </a:p>
          <a:p>
            <a:pPr marL="457200" indent="-457200">
              <a:buFont typeface="Arial" panose="020B0604020202020204" pitchFamily="34" charset="0"/>
              <a:buChar char="•"/>
            </a:pPr>
            <a:r>
              <a:rPr lang="en-US" sz="3200">
                <a:solidFill>
                  <a:schemeClr val="bg1">
                    <a:lumMod val="95000"/>
                  </a:schemeClr>
                </a:solidFill>
              </a:rPr>
              <a:t>In performing many of their functions, they seek public participation</a:t>
            </a:r>
          </a:p>
          <a:p>
            <a:pPr marL="457200" indent="-457200">
              <a:buFont typeface="Arial" panose="020B0604020202020204" pitchFamily="34" charset="0"/>
              <a:buChar char="•"/>
            </a:pPr>
            <a:endParaRPr lang="en-US" sz="3200">
              <a:solidFill>
                <a:schemeClr val="bg1">
                  <a:lumMod val="95000"/>
                </a:schemeClr>
              </a:solidFill>
            </a:endParaRPr>
          </a:p>
          <a:p>
            <a:endParaRPr lang="en-US" sz="3200">
              <a:solidFill>
                <a:schemeClr val="bg1">
                  <a:lumMod val="95000"/>
                </a:schemeClr>
              </a:solidFill>
              <a:cs typeface="Calibri"/>
            </a:endParaRPr>
          </a:p>
        </p:txBody>
      </p:sp>
    </p:spTree>
    <p:extLst>
      <p:ext uri="{BB962C8B-B14F-4D97-AF65-F5344CB8AC3E}">
        <p14:creationId xmlns:p14="http://schemas.microsoft.com/office/powerpoint/2010/main" val="3323081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44666977-0A3C-0EA9-CCC1-FE4D8A599E5D}"/>
              </a:ext>
            </a:extLst>
          </p:cNvPr>
          <p:cNvSpPr>
            <a:spLocks noChangeArrowheads="1"/>
          </p:cNvSpPr>
          <p:nvPr/>
        </p:nvSpPr>
        <p:spPr bwMode="auto">
          <a:xfrm>
            <a:off x="536615" y="312234"/>
            <a:ext cx="6933271" cy="131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Helvetica 45 Light" pitchFamily="34" charset="0"/>
                <a:cs typeface="Arial" panose="020B0604020202020204" pitchFamily="34" charset="0"/>
              </a:defRPr>
            </a:lvl1pPr>
            <a:lvl2pPr marL="742950" indent="-285750">
              <a:spcBef>
                <a:spcPct val="20000"/>
              </a:spcBef>
              <a:buChar char="–"/>
              <a:defRPr sz="2800">
                <a:solidFill>
                  <a:schemeClr val="tx1"/>
                </a:solidFill>
                <a:latin typeface="Helvetica 45 Light" pitchFamily="34" charset="0"/>
                <a:cs typeface="Arial" panose="020B0604020202020204" pitchFamily="34" charset="0"/>
              </a:defRPr>
            </a:lvl2pPr>
            <a:lvl3pPr marL="1143000" indent="-228600">
              <a:spcBef>
                <a:spcPct val="20000"/>
              </a:spcBef>
              <a:buChar char="•"/>
              <a:defRPr sz="2400">
                <a:solidFill>
                  <a:schemeClr val="tx1"/>
                </a:solidFill>
                <a:latin typeface="Helvetica 45 Light" pitchFamily="34" charset="0"/>
                <a:cs typeface="Arial" panose="020B0604020202020204" pitchFamily="34" charset="0"/>
              </a:defRPr>
            </a:lvl3pPr>
            <a:lvl4pPr marL="1600200" indent="-228600">
              <a:spcBef>
                <a:spcPct val="20000"/>
              </a:spcBef>
              <a:buChar char="–"/>
              <a:defRPr sz="2000">
                <a:solidFill>
                  <a:schemeClr val="tx1"/>
                </a:solidFill>
                <a:latin typeface="Helvetica 45 Light" pitchFamily="34" charset="0"/>
                <a:cs typeface="Arial" panose="020B0604020202020204" pitchFamily="34" charset="0"/>
              </a:defRPr>
            </a:lvl4pPr>
            <a:lvl5pPr marL="2057400" indent="-228600">
              <a:spcBef>
                <a:spcPct val="20000"/>
              </a:spcBef>
              <a:buChar char="»"/>
              <a:defRPr sz="2000">
                <a:solidFill>
                  <a:schemeClr val="tx1"/>
                </a:solidFill>
                <a:latin typeface="Helvetica 45 Light"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9pPr>
          </a:lstStyle>
          <a:p>
            <a:pPr fontAlgn="base">
              <a:spcBef>
                <a:spcPct val="0"/>
              </a:spcBef>
              <a:spcAft>
                <a:spcPct val="0"/>
              </a:spcAft>
              <a:buFontTx/>
              <a:buNone/>
            </a:pPr>
            <a:r>
              <a:rPr lang="en-AU" altLang="en-US" sz="4400">
                <a:solidFill>
                  <a:schemeClr val="accent4">
                    <a:lumMod val="20000"/>
                    <a:lumOff val="80000"/>
                  </a:schemeClr>
                </a:solidFill>
                <a:latin typeface="Adobe Garamond Pro" panose="02020502060506020403" pitchFamily="18" charset="0"/>
              </a:rPr>
              <a:t>Committee hearings</a:t>
            </a:r>
            <a:endParaRPr lang="en-US" altLang="en-US" sz="4400">
              <a:solidFill>
                <a:schemeClr val="accent4">
                  <a:lumMod val="20000"/>
                  <a:lumOff val="80000"/>
                </a:schemeClr>
              </a:solidFill>
              <a:latin typeface="Adobe Garamond Pro" panose="02020502060506020403" pitchFamily="18" charset="0"/>
            </a:endParaRPr>
          </a:p>
        </p:txBody>
      </p:sp>
      <p:sp>
        <p:nvSpPr>
          <p:cNvPr id="3" name="TextBox 2">
            <a:extLst>
              <a:ext uri="{FF2B5EF4-FFF2-40B4-BE49-F238E27FC236}">
                <a16:creationId xmlns:a16="http://schemas.microsoft.com/office/drawing/2014/main" id="{877C5035-95C6-5A97-51CC-6F22CE291BAB}"/>
              </a:ext>
            </a:extLst>
          </p:cNvPr>
          <p:cNvSpPr txBox="1"/>
          <p:nvPr/>
        </p:nvSpPr>
        <p:spPr>
          <a:xfrm>
            <a:off x="243840" y="2039950"/>
            <a:ext cx="3901440" cy="2831544"/>
          </a:xfrm>
          <a:prstGeom prst="rect">
            <a:avLst/>
          </a:prstGeom>
          <a:noFill/>
        </p:spPr>
        <p:txBody>
          <a:bodyPr wrap="square" rtlCol="0">
            <a:spAutoFit/>
          </a:bodyPr>
          <a:lstStyle/>
          <a:p>
            <a:pPr marL="457200" indent="-457200">
              <a:buFont typeface="Arial" panose="020B0604020202020204" pitchFamily="34" charset="0"/>
              <a:buChar char="•"/>
            </a:pPr>
            <a:r>
              <a:rPr lang="en-AU" sz="3200">
                <a:solidFill>
                  <a:schemeClr val="bg1"/>
                </a:solidFill>
              </a:rPr>
              <a:t>Hold formal hearings in rural and regional communities </a:t>
            </a:r>
          </a:p>
          <a:p>
            <a:pPr marL="457200" indent="-457200">
              <a:buFont typeface="Arial" panose="020B0604020202020204" pitchFamily="34" charset="0"/>
              <a:buChar char="•"/>
            </a:pPr>
            <a:endParaRPr lang="en-AU" sz="3200">
              <a:solidFill>
                <a:schemeClr val="bg1"/>
              </a:solidFill>
            </a:endParaRPr>
          </a:p>
          <a:p>
            <a:endParaRPr lang="en-AU">
              <a:solidFill>
                <a:schemeClr val="bg1"/>
              </a:solidFill>
            </a:endParaRPr>
          </a:p>
        </p:txBody>
      </p:sp>
      <p:pic>
        <p:nvPicPr>
          <p:cNvPr id="4" name="Picture 3">
            <a:extLst>
              <a:ext uri="{FF2B5EF4-FFF2-40B4-BE49-F238E27FC236}">
                <a16:creationId xmlns:a16="http://schemas.microsoft.com/office/drawing/2014/main" id="{A355FA2A-3105-F748-E981-7E69B1B3D8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5280" y="1414272"/>
            <a:ext cx="7802880" cy="5221847"/>
          </a:xfrm>
          <a:prstGeom prst="rect">
            <a:avLst/>
          </a:prstGeom>
        </p:spPr>
      </p:pic>
    </p:spTree>
    <p:extLst>
      <p:ext uri="{BB962C8B-B14F-4D97-AF65-F5344CB8AC3E}">
        <p14:creationId xmlns:p14="http://schemas.microsoft.com/office/powerpoint/2010/main" val="2922841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31902FAA-1BCF-442C-50F9-DA379630299E}"/>
              </a:ext>
            </a:extLst>
          </p:cNvPr>
          <p:cNvSpPr>
            <a:spLocks noChangeArrowheads="1"/>
          </p:cNvSpPr>
          <p:nvPr/>
        </p:nvSpPr>
        <p:spPr bwMode="auto">
          <a:xfrm>
            <a:off x="536615" y="312234"/>
            <a:ext cx="6933271" cy="131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Char char="•"/>
              <a:defRPr sz="3200">
                <a:solidFill>
                  <a:schemeClr val="tx1"/>
                </a:solidFill>
                <a:latin typeface="Helvetica 45 Light" pitchFamily="34" charset="0"/>
                <a:cs typeface="Arial" panose="020B0604020202020204" pitchFamily="34" charset="0"/>
              </a:defRPr>
            </a:lvl1pPr>
            <a:lvl2pPr marL="742950" indent="-285750">
              <a:spcBef>
                <a:spcPct val="20000"/>
              </a:spcBef>
              <a:buChar char="–"/>
              <a:defRPr sz="2800">
                <a:solidFill>
                  <a:schemeClr val="tx1"/>
                </a:solidFill>
                <a:latin typeface="Helvetica 45 Light" pitchFamily="34" charset="0"/>
                <a:cs typeface="Arial" panose="020B0604020202020204" pitchFamily="34" charset="0"/>
              </a:defRPr>
            </a:lvl2pPr>
            <a:lvl3pPr marL="1143000" indent="-228600">
              <a:spcBef>
                <a:spcPct val="20000"/>
              </a:spcBef>
              <a:buChar char="•"/>
              <a:defRPr sz="2400">
                <a:solidFill>
                  <a:schemeClr val="tx1"/>
                </a:solidFill>
                <a:latin typeface="Helvetica 45 Light" pitchFamily="34" charset="0"/>
                <a:cs typeface="Arial" panose="020B0604020202020204" pitchFamily="34" charset="0"/>
              </a:defRPr>
            </a:lvl3pPr>
            <a:lvl4pPr marL="1600200" indent="-228600">
              <a:spcBef>
                <a:spcPct val="20000"/>
              </a:spcBef>
              <a:buChar char="–"/>
              <a:defRPr sz="2000">
                <a:solidFill>
                  <a:schemeClr val="tx1"/>
                </a:solidFill>
                <a:latin typeface="Helvetica 45 Light" pitchFamily="34" charset="0"/>
                <a:cs typeface="Arial" panose="020B0604020202020204" pitchFamily="34" charset="0"/>
              </a:defRPr>
            </a:lvl4pPr>
            <a:lvl5pPr marL="2057400" indent="-228600">
              <a:spcBef>
                <a:spcPct val="20000"/>
              </a:spcBef>
              <a:buChar char="»"/>
              <a:defRPr sz="2000">
                <a:solidFill>
                  <a:schemeClr val="tx1"/>
                </a:solidFill>
                <a:latin typeface="Helvetica 45 Light"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9pPr>
          </a:lstStyle>
          <a:p>
            <a:pPr fontAlgn="base">
              <a:spcBef>
                <a:spcPct val="0"/>
              </a:spcBef>
              <a:spcAft>
                <a:spcPct val="0"/>
              </a:spcAft>
              <a:buFontTx/>
              <a:buNone/>
            </a:pPr>
            <a:r>
              <a:rPr lang="en-AU" altLang="en-US" sz="4400">
                <a:solidFill>
                  <a:schemeClr val="accent4">
                    <a:lumMod val="20000"/>
                    <a:lumOff val="80000"/>
                  </a:schemeClr>
                </a:solidFill>
                <a:latin typeface="Adobe Garamond Pro"/>
                <a:cs typeface="Arial"/>
              </a:rPr>
              <a:t>Hearings</a:t>
            </a:r>
            <a:endParaRPr lang="en-US" altLang="en-US" sz="4400">
              <a:solidFill>
                <a:schemeClr val="accent4">
                  <a:lumMod val="20000"/>
                  <a:lumOff val="80000"/>
                </a:schemeClr>
              </a:solidFill>
              <a:latin typeface="Adobe Garamond Pro" panose="02020502060506020403" pitchFamily="18" charset="0"/>
            </a:endParaRPr>
          </a:p>
        </p:txBody>
      </p:sp>
      <p:sp>
        <p:nvSpPr>
          <p:cNvPr id="3" name="TextBox 2">
            <a:extLst>
              <a:ext uri="{FF2B5EF4-FFF2-40B4-BE49-F238E27FC236}">
                <a16:creationId xmlns:a16="http://schemas.microsoft.com/office/drawing/2014/main" id="{1AA56509-2A56-D3D4-F8F3-13230B59EDF0}"/>
              </a:ext>
            </a:extLst>
          </p:cNvPr>
          <p:cNvSpPr txBox="1"/>
          <p:nvPr/>
        </p:nvSpPr>
        <p:spPr>
          <a:xfrm>
            <a:off x="243840" y="2039950"/>
            <a:ext cx="3901440" cy="2831544"/>
          </a:xfrm>
          <a:prstGeom prst="rect">
            <a:avLst/>
          </a:prstGeom>
          <a:noFill/>
        </p:spPr>
        <p:txBody>
          <a:bodyPr wrap="square" rtlCol="0">
            <a:spAutoFit/>
          </a:bodyPr>
          <a:lstStyle/>
          <a:p>
            <a:pPr marL="457200" indent="-457200">
              <a:buFont typeface="Arial" panose="020B0604020202020204" pitchFamily="34" charset="0"/>
              <a:buChar char="•"/>
            </a:pPr>
            <a:r>
              <a:rPr lang="en-AU" sz="3200">
                <a:solidFill>
                  <a:schemeClr val="bg1"/>
                </a:solidFill>
              </a:rPr>
              <a:t>Hold formal hearings in rural and regional communities </a:t>
            </a:r>
          </a:p>
          <a:p>
            <a:pPr marL="457200" indent="-457200">
              <a:buFont typeface="Arial" panose="020B0604020202020204" pitchFamily="34" charset="0"/>
              <a:buChar char="•"/>
            </a:pPr>
            <a:endParaRPr lang="en-AU" sz="3200">
              <a:solidFill>
                <a:schemeClr val="bg1"/>
              </a:solidFill>
            </a:endParaRPr>
          </a:p>
          <a:p>
            <a:endParaRPr lang="en-AU">
              <a:solidFill>
                <a:schemeClr val="bg1"/>
              </a:solidFill>
            </a:endParaRPr>
          </a:p>
        </p:txBody>
      </p:sp>
      <p:pic>
        <p:nvPicPr>
          <p:cNvPr id="4" name="Picture 3">
            <a:extLst>
              <a:ext uri="{FF2B5EF4-FFF2-40B4-BE49-F238E27FC236}">
                <a16:creationId xmlns:a16="http://schemas.microsoft.com/office/drawing/2014/main" id="{D39DB014-7627-BE0A-AB9B-0245EC15D8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3547870" y="1463036"/>
            <a:ext cx="8388097" cy="4888993"/>
          </a:xfrm>
          <a:prstGeom prst="rect">
            <a:avLst/>
          </a:prstGeom>
        </p:spPr>
      </p:pic>
    </p:spTree>
    <p:extLst>
      <p:ext uri="{BB962C8B-B14F-4D97-AF65-F5344CB8AC3E}">
        <p14:creationId xmlns:p14="http://schemas.microsoft.com/office/powerpoint/2010/main" val="2837253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CA7F1ABB-89A8-7493-39CC-99F9A466B1AC}"/>
              </a:ext>
            </a:extLst>
          </p:cNvPr>
          <p:cNvSpPr>
            <a:spLocks noChangeArrowheads="1"/>
          </p:cNvSpPr>
          <p:nvPr/>
        </p:nvSpPr>
        <p:spPr bwMode="auto">
          <a:xfrm>
            <a:off x="536615" y="312234"/>
            <a:ext cx="6933271" cy="131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Helvetica 45 Light" pitchFamily="34" charset="0"/>
                <a:cs typeface="Arial" panose="020B0604020202020204" pitchFamily="34" charset="0"/>
              </a:defRPr>
            </a:lvl1pPr>
            <a:lvl2pPr marL="742950" indent="-285750">
              <a:spcBef>
                <a:spcPct val="20000"/>
              </a:spcBef>
              <a:buChar char="–"/>
              <a:defRPr sz="2800">
                <a:solidFill>
                  <a:schemeClr val="tx1"/>
                </a:solidFill>
                <a:latin typeface="Helvetica 45 Light" pitchFamily="34" charset="0"/>
                <a:cs typeface="Arial" panose="020B0604020202020204" pitchFamily="34" charset="0"/>
              </a:defRPr>
            </a:lvl2pPr>
            <a:lvl3pPr marL="1143000" indent="-228600">
              <a:spcBef>
                <a:spcPct val="20000"/>
              </a:spcBef>
              <a:buChar char="•"/>
              <a:defRPr sz="2400">
                <a:solidFill>
                  <a:schemeClr val="tx1"/>
                </a:solidFill>
                <a:latin typeface="Helvetica 45 Light" pitchFamily="34" charset="0"/>
                <a:cs typeface="Arial" panose="020B0604020202020204" pitchFamily="34" charset="0"/>
              </a:defRPr>
            </a:lvl3pPr>
            <a:lvl4pPr marL="1600200" indent="-228600">
              <a:spcBef>
                <a:spcPct val="20000"/>
              </a:spcBef>
              <a:buChar char="–"/>
              <a:defRPr sz="2000">
                <a:solidFill>
                  <a:schemeClr val="tx1"/>
                </a:solidFill>
                <a:latin typeface="Helvetica 45 Light" pitchFamily="34" charset="0"/>
                <a:cs typeface="Arial" panose="020B0604020202020204" pitchFamily="34" charset="0"/>
              </a:defRPr>
            </a:lvl4pPr>
            <a:lvl5pPr marL="2057400" indent="-228600">
              <a:spcBef>
                <a:spcPct val="20000"/>
              </a:spcBef>
              <a:buChar char="»"/>
              <a:defRPr sz="2000">
                <a:solidFill>
                  <a:schemeClr val="tx1"/>
                </a:solidFill>
                <a:latin typeface="Helvetica 45 Light"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9pPr>
          </a:lstStyle>
          <a:p>
            <a:pPr fontAlgn="base">
              <a:spcBef>
                <a:spcPct val="0"/>
              </a:spcBef>
              <a:spcAft>
                <a:spcPct val="0"/>
              </a:spcAft>
              <a:buFontTx/>
              <a:buNone/>
            </a:pPr>
            <a:r>
              <a:rPr lang="en-AU" altLang="en-US" sz="4400">
                <a:solidFill>
                  <a:schemeClr val="accent4">
                    <a:lumMod val="20000"/>
                    <a:lumOff val="80000"/>
                  </a:schemeClr>
                </a:solidFill>
                <a:latin typeface="Adobe Garamond Pro" panose="02020502060506020403" pitchFamily="18" charset="0"/>
              </a:rPr>
              <a:t>Hearings</a:t>
            </a:r>
            <a:endParaRPr lang="en-US" altLang="en-US" sz="4400">
              <a:solidFill>
                <a:schemeClr val="accent4">
                  <a:lumMod val="20000"/>
                  <a:lumOff val="80000"/>
                </a:schemeClr>
              </a:solidFill>
              <a:latin typeface="Adobe Garamond Pro" panose="02020502060506020403" pitchFamily="18" charset="0"/>
            </a:endParaRPr>
          </a:p>
        </p:txBody>
      </p:sp>
      <p:sp>
        <p:nvSpPr>
          <p:cNvPr id="3" name="TextBox 2">
            <a:extLst>
              <a:ext uri="{FF2B5EF4-FFF2-40B4-BE49-F238E27FC236}">
                <a16:creationId xmlns:a16="http://schemas.microsoft.com/office/drawing/2014/main" id="{497E5EE0-F10C-4B66-3072-3BAE0597364B}"/>
              </a:ext>
            </a:extLst>
          </p:cNvPr>
          <p:cNvSpPr txBox="1"/>
          <p:nvPr/>
        </p:nvSpPr>
        <p:spPr>
          <a:xfrm>
            <a:off x="243840" y="2039950"/>
            <a:ext cx="3901440" cy="2062103"/>
          </a:xfrm>
          <a:prstGeom prst="rect">
            <a:avLst/>
          </a:prstGeom>
          <a:noFill/>
        </p:spPr>
        <p:txBody>
          <a:bodyPr wrap="square" rtlCol="0">
            <a:spAutoFit/>
          </a:bodyPr>
          <a:lstStyle/>
          <a:p>
            <a:pPr marL="457200" indent="-457200">
              <a:buFont typeface="Arial" panose="020B0604020202020204" pitchFamily="34" charset="0"/>
              <a:buChar char="•"/>
            </a:pPr>
            <a:endParaRPr lang="en-AU" sz="3200">
              <a:solidFill>
                <a:schemeClr val="bg1"/>
              </a:solidFill>
            </a:endParaRPr>
          </a:p>
          <a:p>
            <a:pPr marL="457200" indent="-457200">
              <a:buFont typeface="Arial" panose="020B0604020202020204" pitchFamily="34" charset="0"/>
              <a:buChar char="•"/>
            </a:pPr>
            <a:r>
              <a:rPr lang="en-AU" sz="3200">
                <a:solidFill>
                  <a:schemeClr val="bg1"/>
                </a:solidFill>
              </a:rPr>
              <a:t>Hearings with Indigenous communities</a:t>
            </a:r>
          </a:p>
        </p:txBody>
      </p:sp>
      <p:pic>
        <p:nvPicPr>
          <p:cNvPr id="4" name="Picture 3">
            <a:extLst>
              <a:ext uri="{FF2B5EF4-FFF2-40B4-BE49-F238E27FC236}">
                <a16:creationId xmlns:a16="http://schemas.microsoft.com/office/drawing/2014/main" id="{82A85F52-EB38-516E-C1D1-3962D229B0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0496" y="1496675"/>
            <a:ext cx="6705600" cy="4759728"/>
          </a:xfrm>
          <a:prstGeom prst="rect">
            <a:avLst/>
          </a:prstGeom>
        </p:spPr>
      </p:pic>
    </p:spTree>
    <p:extLst>
      <p:ext uri="{BB962C8B-B14F-4D97-AF65-F5344CB8AC3E}">
        <p14:creationId xmlns:p14="http://schemas.microsoft.com/office/powerpoint/2010/main" val="736405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0408"/>
          <a:stretch/>
        </p:blipFill>
        <p:spPr>
          <a:xfrm>
            <a:off x="0" y="0"/>
            <a:ext cx="4096138" cy="6858000"/>
          </a:xfrm>
          <a:prstGeom prst="rect">
            <a:avLst/>
          </a:prstGeom>
        </p:spPr>
      </p:pic>
      <p:sp>
        <p:nvSpPr>
          <p:cNvPr id="4" name="Rectangle 3"/>
          <p:cNvSpPr/>
          <p:nvPr/>
        </p:nvSpPr>
        <p:spPr>
          <a:xfrm>
            <a:off x="4200331" y="0"/>
            <a:ext cx="8095862"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5094515" y="1531404"/>
            <a:ext cx="6307494" cy="3083921"/>
          </a:xfrm>
          <a:prstGeom prst="rect">
            <a:avLst/>
          </a:prstGeom>
          <a:noFill/>
        </p:spPr>
        <p:txBody>
          <a:bodyPr wrap="square" rtlCol="0">
            <a:spAutoFit/>
          </a:bodyPr>
          <a:lstStyle/>
          <a:p>
            <a:pPr algn="r" fontAlgn="base">
              <a:lnSpc>
                <a:spcPct val="90000"/>
              </a:lnSpc>
              <a:spcBef>
                <a:spcPct val="0"/>
              </a:spcBef>
              <a:spcAft>
                <a:spcPct val="0"/>
              </a:spcAft>
              <a:buFontTx/>
              <a:buNone/>
            </a:pPr>
            <a:r>
              <a:rPr lang="en-AU" altLang="en-US" sz="3600">
                <a:solidFill>
                  <a:srgbClr val="FFFFFF"/>
                </a:solidFill>
                <a:latin typeface="Adobe Garamond Pro" panose="02020502060506020403" pitchFamily="18" charset="0"/>
              </a:rPr>
              <a:t>	</a:t>
            </a:r>
            <a:r>
              <a:rPr lang="en-AU" altLang="en-US" sz="3600">
                <a:solidFill>
                  <a:srgbClr val="FFFFFF"/>
                </a:solidFill>
              </a:rPr>
              <a:t>Parliamentary committees –  is parliamentary privilege a barrier to innovating for greater participation and representation in parliamentary decision-making?</a:t>
            </a:r>
          </a:p>
        </p:txBody>
      </p:sp>
      <p:sp>
        <p:nvSpPr>
          <p:cNvPr id="7" name="Rectangle 6"/>
          <p:cNvSpPr/>
          <p:nvPr/>
        </p:nvSpPr>
        <p:spPr>
          <a:xfrm>
            <a:off x="5388863" y="5473811"/>
            <a:ext cx="6714931" cy="8073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a:solidFill>
                  <a:srgbClr val="000000"/>
                </a:solidFill>
              </a:rPr>
              <a:t>Bernice Watson</a:t>
            </a:r>
          </a:p>
          <a:p>
            <a:pPr algn="ctr"/>
            <a:r>
              <a:rPr lang="en-AU">
                <a:solidFill>
                  <a:srgbClr val="000000"/>
                </a:solidFill>
              </a:rPr>
              <a:t>First Clerk Assistant (Committees)</a:t>
            </a:r>
          </a:p>
          <a:p>
            <a:pPr algn="ctr"/>
            <a:r>
              <a:rPr lang="en-AU">
                <a:solidFill>
                  <a:srgbClr val="000000"/>
                </a:solidFill>
              </a:rPr>
              <a:t>Queensland Parliamentary Service</a:t>
            </a:r>
          </a:p>
        </p:txBody>
      </p:sp>
    </p:spTree>
    <p:extLst>
      <p:ext uri="{BB962C8B-B14F-4D97-AF65-F5344CB8AC3E}">
        <p14:creationId xmlns:p14="http://schemas.microsoft.com/office/powerpoint/2010/main" val="2631823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5EBD73-F8AF-953A-ADB4-628D402A961D}"/>
              </a:ext>
            </a:extLst>
          </p:cNvPr>
          <p:cNvSpPr txBox="1"/>
          <p:nvPr/>
        </p:nvSpPr>
        <p:spPr>
          <a:xfrm>
            <a:off x="477371" y="1849"/>
            <a:ext cx="11181229" cy="7478970"/>
          </a:xfrm>
          <a:prstGeom prst="rect">
            <a:avLst/>
          </a:prstGeom>
          <a:noFill/>
        </p:spPr>
        <p:txBody>
          <a:bodyPr wrap="square" lIns="91440" tIns="45720" rIns="91440" bIns="45720" anchor="t">
            <a:spAutoFit/>
          </a:bodyPr>
          <a:lstStyle/>
          <a:p>
            <a:pPr lvl="1"/>
            <a:endParaRPr lang="en-US" sz="2400">
              <a:solidFill>
                <a:schemeClr val="bg1"/>
              </a:solidFill>
              <a:cs typeface="Calibri"/>
            </a:endParaRPr>
          </a:p>
          <a:p>
            <a:endParaRPr lang="en-US" sz="1600">
              <a:solidFill>
                <a:schemeClr val="bg1"/>
              </a:solidFill>
              <a:cs typeface="Calibri"/>
            </a:endParaRPr>
          </a:p>
          <a:p>
            <a:pPr lvl="1"/>
            <a:endParaRPr lang="en-US" sz="3200">
              <a:solidFill>
                <a:schemeClr val="bg1"/>
              </a:solidFill>
              <a:cs typeface="Calibri"/>
            </a:endParaRPr>
          </a:p>
          <a:p>
            <a:pPr lvl="1" algn="just"/>
            <a:endParaRPr lang="en-US" sz="3600">
              <a:solidFill>
                <a:schemeClr val="bg1"/>
              </a:solidFill>
              <a:cs typeface="Calibri"/>
            </a:endParaRPr>
          </a:p>
          <a:p>
            <a:pPr lvl="1" algn="just"/>
            <a:r>
              <a:rPr lang="en-US" sz="3600">
                <a:solidFill>
                  <a:schemeClr val="bg1"/>
                </a:solidFill>
                <a:cs typeface="Calibri"/>
              </a:rPr>
              <a:t>"Broadcast is a direct, unfiltered link to and from Parliament … and is particularly important in an era when there is so much misinformation on social media platforms." </a:t>
            </a:r>
            <a:endParaRPr lang="en-US">
              <a:solidFill>
                <a:schemeClr val="bg1"/>
              </a:solidFill>
            </a:endParaRPr>
          </a:p>
          <a:p>
            <a:pPr lvl="1" algn="just"/>
            <a:endParaRPr lang="en-US" sz="3600">
              <a:solidFill>
                <a:schemeClr val="bg1"/>
              </a:solidFill>
              <a:cs typeface="Calibri"/>
            </a:endParaRPr>
          </a:p>
          <a:p>
            <a:pPr lvl="1" algn="just"/>
            <a:r>
              <a:rPr lang="en-US" sz="3600">
                <a:solidFill>
                  <a:schemeClr val="bg1"/>
                </a:solidFill>
                <a:cs typeface="Calibri"/>
              </a:rPr>
              <a:t>Former Speaker of Australian House of Reps,  Tony Smith</a:t>
            </a:r>
            <a:endParaRPr lang="en-US">
              <a:solidFill>
                <a:schemeClr val="bg1"/>
              </a:solidFill>
              <a:cs typeface="Calibri"/>
            </a:endParaRPr>
          </a:p>
          <a:p>
            <a:pPr lvl="1"/>
            <a:br>
              <a:rPr lang="en-US"/>
            </a:br>
            <a:endParaRPr lang="en-US"/>
          </a:p>
          <a:p>
            <a:pPr marL="0" indent="0">
              <a:buNone/>
            </a:pPr>
            <a:endParaRPr lang="en-US" sz="2400">
              <a:solidFill>
                <a:schemeClr val="bg1"/>
              </a:solidFill>
            </a:endParaRPr>
          </a:p>
          <a:p>
            <a:pPr marL="0" indent="0">
              <a:buNone/>
            </a:pPr>
            <a:endParaRPr lang="en-US" sz="2400">
              <a:solidFill>
                <a:schemeClr val="bg1"/>
              </a:solidFill>
            </a:endParaRPr>
          </a:p>
          <a:p>
            <a:pPr marL="0" indent="0">
              <a:buNone/>
            </a:pPr>
            <a:endParaRPr lang="en-US" sz="2400">
              <a:solidFill>
                <a:schemeClr val="bg1"/>
              </a:solidFill>
            </a:endParaRPr>
          </a:p>
          <a:p>
            <a:pPr marL="0" indent="0">
              <a:buNone/>
            </a:pPr>
            <a:endParaRPr lang="en-US" sz="2400">
              <a:solidFill>
                <a:schemeClr val="bg1"/>
              </a:solidFill>
            </a:endParaRPr>
          </a:p>
          <a:p>
            <a:pPr marL="0" indent="0">
              <a:buNone/>
            </a:pPr>
            <a:r>
              <a:rPr lang="en-US" sz="2400">
                <a:solidFill>
                  <a:schemeClr val="bg1"/>
                </a:solidFill>
              </a:rPr>
              <a:t>—</a:t>
            </a:r>
            <a:endParaRPr lang="en-AU" sz="2400">
              <a:solidFill>
                <a:schemeClr val="bg1"/>
              </a:solidFill>
            </a:endParaRPr>
          </a:p>
        </p:txBody>
      </p:sp>
      <p:sp>
        <p:nvSpPr>
          <p:cNvPr id="3" name="Rectangle 5">
            <a:extLst>
              <a:ext uri="{FF2B5EF4-FFF2-40B4-BE49-F238E27FC236}">
                <a16:creationId xmlns:a16="http://schemas.microsoft.com/office/drawing/2014/main" id="{32CC0386-CF47-8EC7-E95C-1A4E49C9EA76}"/>
              </a:ext>
            </a:extLst>
          </p:cNvPr>
          <p:cNvSpPr>
            <a:spLocks noChangeArrowheads="1"/>
          </p:cNvSpPr>
          <p:nvPr/>
        </p:nvSpPr>
        <p:spPr bwMode="auto">
          <a:xfrm>
            <a:off x="536615" y="312234"/>
            <a:ext cx="10550485" cy="131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Char char="•"/>
              <a:defRPr sz="3200">
                <a:solidFill>
                  <a:schemeClr val="tx1"/>
                </a:solidFill>
                <a:latin typeface="Helvetica 45 Light" pitchFamily="34" charset="0"/>
                <a:cs typeface="Arial" panose="020B0604020202020204" pitchFamily="34" charset="0"/>
              </a:defRPr>
            </a:lvl1pPr>
            <a:lvl2pPr marL="742950" indent="-285750">
              <a:spcBef>
                <a:spcPct val="20000"/>
              </a:spcBef>
              <a:buChar char="–"/>
              <a:defRPr sz="2800">
                <a:solidFill>
                  <a:schemeClr val="tx1"/>
                </a:solidFill>
                <a:latin typeface="Helvetica 45 Light" pitchFamily="34" charset="0"/>
                <a:cs typeface="Arial" panose="020B0604020202020204" pitchFamily="34" charset="0"/>
              </a:defRPr>
            </a:lvl2pPr>
            <a:lvl3pPr marL="1143000" indent="-228600">
              <a:spcBef>
                <a:spcPct val="20000"/>
              </a:spcBef>
              <a:buChar char="•"/>
              <a:defRPr sz="2400">
                <a:solidFill>
                  <a:schemeClr val="tx1"/>
                </a:solidFill>
                <a:latin typeface="Helvetica 45 Light" pitchFamily="34" charset="0"/>
                <a:cs typeface="Arial" panose="020B0604020202020204" pitchFamily="34" charset="0"/>
              </a:defRPr>
            </a:lvl3pPr>
            <a:lvl4pPr marL="1600200" indent="-228600">
              <a:spcBef>
                <a:spcPct val="20000"/>
              </a:spcBef>
              <a:buChar char="–"/>
              <a:defRPr sz="2000">
                <a:solidFill>
                  <a:schemeClr val="tx1"/>
                </a:solidFill>
                <a:latin typeface="Helvetica 45 Light" pitchFamily="34" charset="0"/>
                <a:cs typeface="Arial" panose="020B0604020202020204" pitchFamily="34" charset="0"/>
              </a:defRPr>
            </a:lvl4pPr>
            <a:lvl5pPr marL="2057400" indent="-228600">
              <a:spcBef>
                <a:spcPct val="20000"/>
              </a:spcBef>
              <a:buChar char="»"/>
              <a:defRPr sz="2000">
                <a:solidFill>
                  <a:schemeClr val="tx1"/>
                </a:solidFill>
                <a:latin typeface="Helvetica 45 Light"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9pPr>
          </a:lstStyle>
          <a:p>
            <a:pPr fontAlgn="base">
              <a:spcBef>
                <a:spcPct val="0"/>
              </a:spcBef>
              <a:spcAft>
                <a:spcPct val="0"/>
              </a:spcAft>
              <a:buNone/>
            </a:pPr>
            <a:r>
              <a:rPr lang="en-AU" altLang="en-US" sz="4400">
                <a:solidFill>
                  <a:schemeClr val="accent4">
                    <a:lumMod val="20000"/>
                    <a:lumOff val="80000"/>
                  </a:schemeClr>
                </a:solidFill>
                <a:latin typeface="Adobe Garamond Pro"/>
                <a:cs typeface="Arial"/>
              </a:rPr>
              <a:t>Broadcast of Parliament - benefits</a:t>
            </a:r>
            <a:endParaRPr lang="en-AU" altLang="en-US" sz="4400">
              <a:solidFill>
                <a:schemeClr val="accent4">
                  <a:lumMod val="20000"/>
                  <a:lumOff val="80000"/>
                </a:schemeClr>
              </a:solidFill>
              <a:latin typeface="Adobe Garamond Pro" panose="02020502060506020403" pitchFamily="18" charset="0"/>
            </a:endParaRPr>
          </a:p>
          <a:p>
            <a:pPr fontAlgn="base">
              <a:spcBef>
                <a:spcPct val="0"/>
              </a:spcBef>
              <a:spcAft>
                <a:spcPct val="0"/>
              </a:spcAft>
              <a:buFontTx/>
              <a:buNone/>
            </a:pPr>
            <a:endParaRPr lang="en-US" altLang="en-US" sz="4400">
              <a:solidFill>
                <a:schemeClr val="accent4">
                  <a:lumMod val="20000"/>
                  <a:lumOff val="80000"/>
                </a:schemeClr>
              </a:solidFill>
              <a:latin typeface="Adobe Garamond Pro" panose="02020502060506020403" pitchFamily="18" charset="0"/>
            </a:endParaRPr>
          </a:p>
        </p:txBody>
      </p:sp>
    </p:spTree>
    <p:extLst>
      <p:ext uri="{BB962C8B-B14F-4D97-AF65-F5344CB8AC3E}">
        <p14:creationId xmlns:p14="http://schemas.microsoft.com/office/powerpoint/2010/main" val="2567017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04540B5B-0B73-8284-07D7-ECA66886A691}"/>
              </a:ext>
            </a:extLst>
          </p:cNvPr>
          <p:cNvSpPr>
            <a:spLocks noChangeArrowheads="1"/>
          </p:cNvSpPr>
          <p:nvPr/>
        </p:nvSpPr>
        <p:spPr bwMode="auto">
          <a:xfrm>
            <a:off x="536615" y="312234"/>
            <a:ext cx="10550485" cy="131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Char char="•"/>
              <a:defRPr sz="3200">
                <a:solidFill>
                  <a:schemeClr val="tx1"/>
                </a:solidFill>
                <a:latin typeface="Helvetica 45 Light" pitchFamily="34" charset="0"/>
                <a:cs typeface="Arial" panose="020B0604020202020204" pitchFamily="34" charset="0"/>
              </a:defRPr>
            </a:lvl1pPr>
            <a:lvl2pPr marL="742950" indent="-285750">
              <a:spcBef>
                <a:spcPct val="20000"/>
              </a:spcBef>
              <a:buChar char="–"/>
              <a:defRPr sz="2800">
                <a:solidFill>
                  <a:schemeClr val="tx1"/>
                </a:solidFill>
                <a:latin typeface="Helvetica 45 Light" pitchFamily="34" charset="0"/>
                <a:cs typeface="Arial" panose="020B0604020202020204" pitchFamily="34" charset="0"/>
              </a:defRPr>
            </a:lvl2pPr>
            <a:lvl3pPr marL="1143000" indent="-228600">
              <a:spcBef>
                <a:spcPct val="20000"/>
              </a:spcBef>
              <a:buChar char="•"/>
              <a:defRPr sz="2400">
                <a:solidFill>
                  <a:schemeClr val="tx1"/>
                </a:solidFill>
                <a:latin typeface="Helvetica 45 Light" pitchFamily="34" charset="0"/>
                <a:cs typeface="Arial" panose="020B0604020202020204" pitchFamily="34" charset="0"/>
              </a:defRPr>
            </a:lvl3pPr>
            <a:lvl4pPr marL="1600200" indent="-228600">
              <a:spcBef>
                <a:spcPct val="20000"/>
              </a:spcBef>
              <a:buChar char="–"/>
              <a:defRPr sz="2000">
                <a:solidFill>
                  <a:schemeClr val="tx1"/>
                </a:solidFill>
                <a:latin typeface="Helvetica 45 Light" pitchFamily="34" charset="0"/>
                <a:cs typeface="Arial" panose="020B0604020202020204" pitchFamily="34" charset="0"/>
              </a:defRPr>
            </a:lvl4pPr>
            <a:lvl5pPr marL="2057400" indent="-228600">
              <a:spcBef>
                <a:spcPct val="20000"/>
              </a:spcBef>
              <a:buChar char="»"/>
              <a:defRPr sz="2000">
                <a:solidFill>
                  <a:schemeClr val="tx1"/>
                </a:solidFill>
                <a:latin typeface="Helvetica 45 Light"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9pPr>
          </a:lstStyle>
          <a:p>
            <a:pPr fontAlgn="base">
              <a:spcBef>
                <a:spcPct val="0"/>
              </a:spcBef>
              <a:spcAft>
                <a:spcPct val="0"/>
              </a:spcAft>
              <a:buNone/>
            </a:pPr>
            <a:r>
              <a:rPr lang="en-AU" altLang="en-US" sz="4400">
                <a:solidFill>
                  <a:schemeClr val="accent4">
                    <a:lumMod val="20000"/>
                    <a:lumOff val="80000"/>
                  </a:schemeClr>
                </a:solidFill>
                <a:latin typeface="Adobe Garamond Pro"/>
                <a:cs typeface="Arial"/>
              </a:rPr>
              <a:t>Broadcast republication: terms and conditions (Qld)</a:t>
            </a:r>
            <a:endParaRPr lang="en-AU" altLang="en-US" sz="4400">
              <a:solidFill>
                <a:schemeClr val="accent4">
                  <a:lumMod val="20000"/>
                  <a:lumOff val="80000"/>
                </a:schemeClr>
              </a:solidFill>
              <a:latin typeface="Adobe Garamond Pro" panose="02020502060506020403" pitchFamily="18" charset="0"/>
            </a:endParaRPr>
          </a:p>
          <a:p>
            <a:pPr fontAlgn="base">
              <a:spcBef>
                <a:spcPct val="0"/>
              </a:spcBef>
              <a:spcAft>
                <a:spcPct val="0"/>
              </a:spcAft>
              <a:buFontTx/>
              <a:buNone/>
            </a:pPr>
            <a:endParaRPr lang="en-US" altLang="en-US" sz="4400">
              <a:solidFill>
                <a:schemeClr val="accent4">
                  <a:lumMod val="20000"/>
                  <a:lumOff val="80000"/>
                </a:schemeClr>
              </a:solidFill>
              <a:latin typeface="Adobe Garamond Pro" panose="02020502060506020403" pitchFamily="18" charset="0"/>
            </a:endParaRPr>
          </a:p>
        </p:txBody>
      </p:sp>
      <p:sp>
        <p:nvSpPr>
          <p:cNvPr id="3" name="TextBox 2">
            <a:extLst>
              <a:ext uri="{FF2B5EF4-FFF2-40B4-BE49-F238E27FC236}">
                <a16:creationId xmlns:a16="http://schemas.microsoft.com/office/drawing/2014/main" id="{762CEEE7-E2C0-EC0B-8C17-7EFAC62B78A3}"/>
              </a:ext>
            </a:extLst>
          </p:cNvPr>
          <p:cNvSpPr txBox="1"/>
          <p:nvPr/>
        </p:nvSpPr>
        <p:spPr>
          <a:xfrm>
            <a:off x="645459" y="965555"/>
            <a:ext cx="10620935" cy="8402300"/>
          </a:xfrm>
          <a:prstGeom prst="rect">
            <a:avLst/>
          </a:prstGeom>
          <a:noFill/>
        </p:spPr>
        <p:txBody>
          <a:bodyPr wrap="square" lIns="91440" tIns="45720" rIns="91440" bIns="45720" anchor="t">
            <a:spAutoFit/>
          </a:bodyPr>
          <a:lstStyle/>
          <a:p>
            <a:pPr lvl="1"/>
            <a:endParaRPr lang="en-US" sz="2400">
              <a:solidFill>
                <a:schemeClr val="bg1"/>
              </a:solidFill>
              <a:cs typeface="Calibri"/>
            </a:endParaRPr>
          </a:p>
          <a:p>
            <a:r>
              <a:rPr lang="en-US" sz="2400">
                <a:solidFill>
                  <a:schemeClr val="bg1"/>
                </a:solidFill>
                <a:cs typeface="Calibri"/>
              </a:rPr>
              <a:t>The Legislative Assembly </a:t>
            </a:r>
            <a:r>
              <a:rPr lang="en-US" sz="2400" err="1">
                <a:solidFill>
                  <a:schemeClr val="bg1"/>
                </a:solidFill>
                <a:cs typeface="Calibri"/>
              </a:rPr>
              <a:t>authorises</a:t>
            </a:r>
            <a:r>
              <a:rPr lang="en-US" sz="2400">
                <a:solidFill>
                  <a:schemeClr val="bg1"/>
                </a:solidFill>
                <a:cs typeface="Calibri"/>
              </a:rPr>
              <a:t> the further publication of this broadcast of the proceedings of the Queensland Parliament, subject to the following conditions:</a:t>
            </a:r>
            <a:br>
              <a:rPr lang="en-US" sz="2400">
                <a:cs typeface="Calibri"/>
              </a:rPr>
            </a:br>
            <a:endParaRPr lang="en-US" sz="2400">
              <a:cs typeface="Calibri"/>
            </a:endParaRPr>
          </a:p>
          <a:p>
            <a:pPr marL="285750" indent="-285750">
              <a:buFont typeface="Arial"/>
              <a:buChar char="•"/>
            </a:pPr>
            <a:r>
              <a:rPr lang="en-US" sz="2400">
                <a:solidFill>
                  <a:schemeClr val="bg1"/>
                </a:solidFill>
                <a:cs typeface="Calibri"/>
              </a:rPr>
              <a:t>The material must only be used for the purposes of fair and accurate reports of proceedings and must not in any circumstances be used for;</a:t>
            </a:r>
          </a:p>
          <a:p>
            <a:pPr marL="742950" lvl="1" indent="-285750">
              <a:buFont typeface="Arial"/>
              <a:buChar char="•"/>
            </a:pPr>
            <a:r>
              <a:rPr lang="en-US" sz="2400">
                <a:solidFill>
                  <a:schemeClr val="bg1"/>
                </a:solidFill>
                <a:cs typeface="Calibri"/>
              </a:rPr>
              <a:t>political advertising, election campaigning or any advertising campaign that would normally require at law a broadcaster to announce who has </a:t>
            </a:r>
            <a:r>
              <a:rPr lang="en-US" sz="2400" err="1">
                <a:solidFill>
                  <a:schemeClr val="bg1"/>
                </a:solidFill>
                <a:cs typeface="Calibri"/>
              </a:rPr>
              <a:t>authorised</a:t>
            </a:r>
            <a:r>
              <a:rPr lang="en-US" sz="2400">
                <a:solidFill>
                  <a:schemeClr val="bg1"/>
                </a:solidFill>
                <a:cs typeface="Calibri"/>
              </a:rPr>
              <a:t> the material;</a:t>
            </a:r>
          </a:p>
          <a:p>
            <a:pPr marL="742950" lvl="1" indent="-285750">
              <a:buFont typeface="Arial"/>
              <a:buChar char="•"/>
            </a:pPr>
            <a:r>
              <a:rPr lang="en-US" sz="2400" b="1">
                <a:solidFill>
                  <a:schemeClr val="bg1"/>
                </a:solidFill>
                <a:cs typeface="Calibri"/>
              </a:rPr>
              <a:t>satire or ridicule; and</a:t>
            </a:r>
          </a:p>
          <a:p>
            <a:pPr marL="742950" lvl="1" indent="-285750">
              <a:buFont typeface="Arial"/>
              <a:buChar char="•"/>
            </a:pPr>
            <a:r>
              <a:rPr lang="en-US" sz="2400">
                <a:solidFill>
                  <a:schemeClr val="bg1"/>
                </a:solidFill>
                <a:cs typeface="Calibri"/>
              </a:rPr>
              <a:t>commercial sponsorship or commercial advertising;</a:t>
            </a:r>
          </a:p>
          <a:p>
            <a:pPr marL="285750" indent="-285750">
              <a:buFont typeface="Arial"/>
              <a:buChar char="•"/>
            </a:pPr>
            <a:r>
              <a:rPr lang="en-US" sz="2400">
                <a:solidFill>
                  <a:schemeClr val="bg1"/>
                </a:solidFill>
                <a:cs typeface="Calibri"/>
              </a:rPr>
              <a:t>Reports of proceedings must provide a balanced presentation of differing views;</a:t>
            </a:r>
          </a:p>
          <a:p>
            <a:pPr marL="285750" indent="-285750">
              <a:buFont typeface="Arial"/>
              <a:buChar char="•"/>
            </a:pPr>
            <a:r>
              <a:rPr lang="en-US" sz="2400">
                <a:solidFill>
                  <a:schemeClr val="bg1"/>
                </a:solidFill>
                <a:cs typeface="Calibri"/>
              </a:rPr>
              <a:t>Excerpts of proceedings are to be placed in context so as to avoid any misrepresentation;</a:t>
            </a:r>
          </a:p>
          <a:p>
            <a:pPr lvl="1"/>
            <a:endParaRPr lang="en-US" sz="2400">
              <a:solidFill>
                <a:schemeClr val="bg1"/>
              </a:solidFill>
              <a:cs typeface="Calibri"/>
            </a:endParaRPr>
          </a:p>
          <a:p>
            <a:pPr lvl="1"/>
            <a:br>
              <a:rPr lang="en-US"/>
            </a:br>
            <a:endParaRPr lang="en-US"/>
          </a:p>
          <a:p>
            <a:pPr marL="0" indent="0">
              <a:buNone/>
            </a:pPr>
            <a:endParaRPr lang="en-US" sz="2400">
              <a:solidFill>
                <a:schemeClr val="bg1"/>
              </a:solidFill>
            </a:endParaRPr>
          </a:p>
          <a:p>
            <a:pPr marL="0" indent="0">
              <a:buNone/>
            </a:pPr>
            <a:endParaRPr lang="en-US" sz="2400">
              <a:solidFill>
                <a:schemeClr val="bg1"/>
              </a:solidFill>
            </a:endParaRPr>
          </a:p>
          <a:p>
            <a:pPr marL="0" indent="0">
              <a:buNone/>
            </a:pPr>
            <a:endParaRPr lang="en-US" sz="2400">
              <a:solidFill>
                <a:schemeClr val="bg1"/>
              </a:solidFill>
            </a:endParaRPr>
          </a:p>
          <a:p>
            <a:pPr marL="0" indent="0">
              <a:buNone/>
            </a:pPr>
            <a:endParaRPr lang="en-US" sz="2400">
              <a:solidFill>
                <a:schemeClr val="bg1"/>
              </a:solidFill>
            </a:endParaRPr>
          </a:p>
          <a:p>
            <a:pPr marL="0" indent="0">
              <a:buNone/>
            </a:pPr>
            <a:endParaRPr lang="en-US" sz="2400">
              <a:solidFill>
                <a:schemeClr val="bg1"/>
              </a:solidFill>
            </a:endParaRPr>
          </a:p>
          <a:p>
            <a:pPr marL="0" indent="0">
              <a:buNone/>
            </a:pPr>
            <a:r>
              <a:rPr lang="en-US" sz="2400">
                <a:solidFill>
                  <a:schemeClr val="bg1"/>
                </a:solidFill>
              </a:rPr>
              <a:t>—</a:t>
            </a:r>
            <a:endParaRPr lang="en-AU" sz="2400">
              <a:solidFill>
                <a:schemeClr val="bg1"/>
              </a:solidFill>
            </a:endParaRPr>
          </a:p>
        </p:txBody>
      </p:sp>
    </p:spTree>
    <p:extLst>
      <p:ext uri="{BB962C8B-B14F-4D97-AF65-F5344CB8AC3E}">
        <p14:creationId xmlns:p14="http://schemas.microsoft.com/office/powerpoint/2010/main" val="4119373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04540B5B-0B73-8284-07D7-ECA66886A691}"/>
              </a:ext>
            </a:extLst>
          </p:cNvPr>
          <p:cNvSpPr>
            <a:spLocks noChangeArrowheads="1"/>
          </p:cNvSpPr>
          <p:nvPr/>
        </p:nvSpPr>
        <p:spPr bwMode="auto">
          <a:xfrm>
            <a:off x="536615" y="312234"/>
            <a:ext cx="10550485" cy="131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Char char="•"/>
              <a:defRPr sz="3200">
                <a:solidFill>
                  <a:schemeClr val="tx1"/>
                </a:solidFill>
                <a:latin typeface="Helvetica 45 Light" pitchFamily="34" charset="0"/>
                <a:cs typeface="Arial" panose="020B0604020202020204" pitchFamily="34" charset="0"/>
              </a:defRPr>
            </a:lvl1pPr>
            <a:lvl2pPr marL="742950" indent="-285750">
              <a:spcBef>
                <a:spcPct val="20000"/>
              </a:spcBef>
              <a:buChar char="–"/>
              <a:defRPr sz="2800">
                <a:solidFill>
                  <a:schemeClr val="tx1"/>
                </a:solidFill>
                <a:latin typeface="Helvetica 45 Light" pitchFamily="34" charset="0"/>
                <a:cs typeface="Arial" panose="020B0604020202020204" pitchFamily="34" charset="0"/>
              </a:defRPr>
            </a:lvl2pPr>
            <a:lvl3pPr marL="1143000" indent="-228600">
              <a:spcBef>
                <a:spcPct val="20000"/>
              </a:spcBef>
              <a:buChar char="•"/>
              <a:defRPr sz="2400">
                <a:solidFill>
                  <a:schemeClr val="tx1"/>
                </a:solidFill>
                <a:latin typeface="Helvetica 45 Light" pitchFamily="34" charset="0"/>
                <a:cs typeface="Arial" panose="020B0604020202020204" pitchFamily="34" charset="0"/>
              </a:defRPr>
            </a:lvl3pPr>
            <a:lvl4pPr marL="1600200" indent="-228600">
              <a:spcBef>
                <a:spcPct val="20000"/>
              </a:spcBef>
              <a:buChar char="–"/>
              <a:defRPr sz="2000">
                <a:solidFill>
                  <a:schemeClr val="tx1"/>
                </a:solidFill>
                <a:latin typeface="Helvetica 45 Light" pitchFamily="34" charset="0"/>
                <a:cs typeface="Arial" panose="020B0604020202020204" pitchFamily="34" charset="0"/>
              </a:defRPr>
            </a:lvl4pPr>
            <a:lvl5pPr marL="2057400" indent="-228600">
              <a:spcBef>
                <a:spcPct val="20000"/>
              </a:spcBef>
              <a:buChar char="»"/>
              <a:defRPr sz="2000">
                <a:solidFill>
                  <a:schemeClr val="tx1"/>
                </a:solidFill>
                <a:latin typeface="Helvetica 45 Light"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9pPr>
          </a:lstStyle>
          <a:p>
            <a:pPr fontAlgn="base">
              <a:spcBef>
                <a:spcPct val="0"/>
              </a:spcBef>
              <a:spcAft>
                <a:spcPct val="0"/>
              </a:spcAft>
              <a:buNone/>
            </a:pPr>
            <a:r>
              <a:rPr lang="en-AU" altLang="en-US" sz="4400">
                <a:solidFill>
                  <a:schemeClr val="accent4">
                    <a:lumMod val="20000"/>
                    <a:lumOff val="80000"/>
                  </a:schemeClr>
                </a:solidFill>
                <a:latin typeface="+mn-lt"/>
                <a:cs typeface="Arial"/>
              </a:rPr>
              <a:t>Broadcast republication: terms and conditions (Qld)</a:t>
            </a:r>
            <a:endParaRPr lang="en-AU" altLang="en-US" sz="4400">
              <a:solidFill>
                <a:schemeClr val="accent4">
                  <a:lumMod val="20000"/>
                  <a:lumOff val="80000"/>
                </a:schemeClr>
              </a:solidFill>
              <a:latin typeface="+mn-lt"/>
            </a:endParaRPr>
          </a:p>
          <a:p>
            <a:pPr fontAlgn="base">
              <a:spcBef>
                <a:spcPct val="0"/>
              </a:spcBef>
              <a:spcAft>
                <a:spcPct val="0"/>
              </a:spcAft>
              <a:buFontTx/>
              <a:buNone/>
            </a:pPr>
            <a:endParaRPr lang="en-US" altLang="en-US" sz="4400">
              <a:solidFill>
                <a:schemeClr val="accent4">
                  <a:lumMod val="20000"/>
                  <a:lumOff val="80000"/>
                </a:schemeClr>
              </a:solidFill>
              <a:latin typeface="Adobe Garamond Pro" panose="02020502060506020403" pitchFamily="18" charset="0"/>
            </a:endParaRPr>
          </a:p>
        </p:txBody>
      </p:sp>
      <p:sp>
        <p:nvSpPr>
          <p:cNvPr id="3" name="TextBox 2">
            <a:extLst>
              <a:ext uri="{FF2B5EF4-FFF2-40B4-BE49-F238E27FC236}">
                <a16:creationId xmlns:a16="http://schemas.microsoft.com/office/drawing/2014/main" id="{762CEEE7-E2C0-EC0B-8C17-7EFAC62B78A3}"/>
              </a:ext>
            </a:extLst>
          </p:cNvPr>
          <p:cNvSpPr txBox="1"/>
          <p:nvPr/>
        </p:nvSpPr>
        <p:spPr>
          <a:xfrm>
            <a:off x="645459" y="965555"/>
            <a:ext cx="10620935" cy="8525411"/>
          </a:xfrm>
          <a:prstGeom prst="rect">
            <a:avLst/>
          </a:prstGeom>
          <a:noFill/>
        </p:spPr>
        <p:txBody>
          <a:bodyPr wrap="square" lIns="91440" tIns="45720" rIns="91440" bIns="45720" anchor="t">
            <a:spAutoFit/>
          </a:bodyPr>
          <a:lstStyle/>
          <a:p>
            <a:pPr lvl="1"/>
            <a:endParaRPr lang="en-US" sz="2400">
              <a:solidFill>
                <a:schemeClr val="bg1"/>
              </a:solidFill>
              <a:cs typeface="Calibri"/>
            </a:endParaRPr>
          </a:p>
          <a:p>
            <a:pPr marL="285750" indent="-285750">
              <a:buFont typeface="Arial"/>
              <a:buChar char="•"/>
            </a:pPr>
            <a:r>
              <a:rPr lang="en-US" sz="2400">
                <a:solidFill>
                  <a:schemeClr val="bg1"/>
                </a:solidFill>
                <a:cs typeface="Calibri"/>
              </a:rPr>
              <a:t>Excerpts of proceedings which are subsequently withdrawn may be rebroadcast only if the withdrawal is also rebroadcast; and</a:t>
            </a:r>
          </a:p>
          <a:p>
            <a:pPr marL="285750" indent="-285750">
              <a:buFont typeface="Arial"/>
              <a:buChar char="•"/>
            </a:pPr>
            <a:r>
              <a:rPr lang="en-US" sz="2400">
                <a:solidFill>
                  <a:schemeClr val="bg1"/>
                </a:solidFill>
                <a:cs typeface="Calibri"/>
              </a:rPr>
              <a:t>Points of order, and matters claimed to be points of order may be rebroadcast except:</a:t>
            </a:r>
          </a:p>
          <a:p>
            <a:pPr marL="742950" lvl="1" indent="-285750">
              <a:buFont typeface="Arial"/>
              <a:buChar char="•"/>
            </a:pPr>
            <a:r>
              <a:rPr lang="en-US" sz="2400">
                <a:solidFill>
                  <a:schemeClr val="bg1"/>
                </a:solidFill>
                <a:cs typeface="Calibri"/>
              </a:rPr>
              <a:t>statements in respect of which a member claims misrepresentation or otherwise seeks withdrawal, and which are subsequently ordered to be withdrawn, or are voluntarily withdrawn, are not to be rebroadcast; or</a:t>
            </a:r>
          </a:p>
          <a:p>
            <a:pPr lvl="1"/>
            <a:r>
              <a:rPr lang="en-US" sz="2400">
                <a:solidFill>
                  <a:schemeClr val="bg1"/>
                </a:solidFill>
                <a:cs typeface="Calibri"/>
              </a:rPr>
              <a:t>if the House or the Speaker or Committee Chairperson, in accordance with the Standing Rules and Orders and practice of the Legislative Assembly, orders that a statement be expunged or deleted from Hansard, either at the time that the statement was made or at a later time, the statement, the Speaker’s or Chairperson's direction and the proceedings relating to the matter, are not to be rebroadcast.</a:t>
            </a:r>
            <a:r>
              <a:rPr lang="en-US" sz="2400">
                <a:solidFill>
                  <a:schemeClr val="bg1"/>
                </a:solidFill>
                <a:ea typeface="+mn-lt"/>
                <a:cs typeface="+mn-lt"/>
              </a:rPr>
              <a:t> </a:t>
            </a:r>
            <a:endParaRPr lang="en-US" sz="2400">
              <a:solidFill>
                <a:schemeClr val="bg1"/>
              </a:solidFill>
              <a:cs typeface="Calibri"/>
            </a:endParaRPr>
          </a:p>
          <a:p>
            <a:pPr lvl="1"/>
            <a:endParaRPr lang="en-US" sz="3200">
              <a:solidFill>
                <a:schemeClr val="bg1"/>
              </a:solidFill>
              <a:cs typeface="Calibri"/>
            </a:endParaRPr>
          </a:p>
          <a:p>
            <a:pPr lvl="1"/>
            <a:br>
              <a:rPr lang="en-US"/>
            </a:br>
            <a:endParaRPr lang="en-US"/>
          </a:p>
          <a:p>
            <a:pPr marL="0" indent="0">
              <a:buNone/>
            </a:pPr>
            <a:endParaRPr lang="en-US" sz="2400">
              <a:solidFill>
                <a:schemeClr val="bg1"/>
              </a:solidFill>
            </a:endParaRPr>
          </a:p>
          <a:p>
            <a:pPr marL="0" indent="0">
              <a:buNone/>
            </a:pPr>
            <a:endParaRPr lang="en-US" sz="2400">
              <a:solidFill>
                <a:schemeClr val="bg1"/>
              </a:solidFill>
            </a:endParaRPr>
          </a:p>
          <a:p>
            <a:pPr marL="0" indent="0">
              <a:buNone/>
            </a:pPr>
            <a:endParaRPr lang="en-US" sz="2400">
              <a:solidFill>
                <a:schemeClr val="bg1"/>
              </a:solidFill>
            </a:endParaRPr>
          </a:p>
          <a:p>
            <a:pPr marL="0" indent="0">
              <a:buNone/>
            </a:pPr>
            <a:endParaRPr lang="en-US" sz="2400">
              <a:solidFill>
                <a:schemeClr val="bg1"/>
              </a:solidFill>
            </a:endParaRPr>
          </a:p>
          <a:p>
            <a:pPr marL="0" indent="0">
              <a:buNone/>
            </a:pPr>
            <a:endParaRPr lang="en-US" sz="2400">
              <a:solidFill>
                <a:schemeClr val="bg1"/>
              </a:solidFill>
            </a:endParaRPr>
          </a:p>
          <a:p>
            <a:pPr marL="0" indent="0">
              <a:buNone/>
            </a:pPr>
            <a:r>
              <a:rPr lang="en-US" sz="2400">
                <a:solidFill>
                  <a:schemeClr val="bg1"/>
                </a:solidFill>
              </a:rPr>
              <a:t>—</a:t>
            </a:r>
            <a:endParaRPr lang="en-AU" sz="2400">
              <a:solidFill>
                <a:schemeClr val="bg1"/>
              </a:solidFill>
            </a:endParaRPr>
          </a:p>
        </p:txBody>
      </p:sp>
    </p:spTree>
    <p:extLst>
      <p:ext uri="{BB962C8B-B14F-4D97-AF65-F5344CB8AC3E}">
        <p14:creationId xmlns:p14="http://schemas.microsoft.com/office/powerpoint/2010/main" val="2362182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in a suit and tie&#10;&#10;Description automatically generated">
            <a:extLst>
              <a:ext uri="{FF2B5EF4-FFF2-40B4-BE49-F238E27FC236}">
                <a16:creationId xmlns:a16="http://schemas.microsoft.com/office/drawing/2014/main" id="{0B30E83A-49C6-8D4E-B102-921D9469D99E}"/>
              </a:ext>
            </a:extLst>
          </p:cNvPr>
          <p:cNvPicPr>
            <a:picLocks noChangeAspect="1"/>
          </p:cNvPicPr>
          <p:nvPr/>
        </p:nvPicPr>
        <p:blipFill>
          <a:blip r:embed="rId2"/>
          <a:stretch>
            <a:fillRect/>
          </a:stretch>
        </p:blipFill>
        <p:spPr>
          <a:xfrm>
            <a:off x="1619250" y="542925"/>
            <a:ext cx="8953500" cy="5772150"/>
          </a:xfrm>
          <a:prstGeom prst="rect">
            <a:avLst/>
          </a:prstGeom>
        </p:spPr>
      </p:pic>
    </p:spTree>
    <p:extLst>
      <p:ext uri="{BB962C8B-B14F-4D97-AF65-F5344CB8AC3E}">
        <p14:creationId xmlns:p14="http://schemas.microsoft.com/office/powerpoint/2010/main" val="2605128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628ECA-6052-3357-D99B-FC9945937A61}"/>
              </a:ext>
            </a:extLst>
          </p:cNvPr>
          <p:cNvPicPr>
            <a:picLocks noChangeAspect="1"/>
          </p:cNvPicPr>
          <p:nvPr/>
        </p:nvPicPr>
        <p:blipFill>
          <a:blip r:embed="rId2"/>
          <a:stretch>
            <a:fillRect/>
          </a:stretch>
        </p:blipFill>
        <p:spPr>
          <a:xfrm>
            <a:off x="3655218" y="0"/>
            <a:ext cx="4881563" cy="6858000"/>
          </a:xfrm>
          <a:prstGeom prst="rect">
            <a:avLst/>
          </a:prstGeom>
        </p:spPr>
      </p:pic>
    </p:spTree>
    <p:extLst>
      <p:ext uri="{BB962C8B-B14F-4D97-AF65-F5344CB8AC3E}">
        <p14:creationId xmlns:p14="http://schemas.microsoft.com/office/powerpoint/2010/main" val="2162934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ollage of two people&#10;&#10;Description automatically generated">
            <a:extLst>
              <a:ext uri="{FF2B5EF4-FFF2-40B4-BE49-F238E27FC236}">
                <a16:creationId xmlns:a16="http://schemas.microsoft.com/office/drawing/2014/main" id="{103F4543-8281-EAB9-F9E1-9457D93130DE}"/>
              </a:ext>
            </a:extLst>
          </p:cNvPr>
          <p:cNvPicPr>
            <a:picLocks noChangeAspect="1"/>
          </p:cNvPicPr>
          <p:nvPr/>
        </p:nvPicPr>
        <p:blipFill>
          <a:blip r:embed="rId2"/>
          <a:stretch>
            <a:fillRect/>
          </a:stretch>
        </p:blipFill>
        <p:spPr>
          <a:xfrm>
            <a:off x="2700338" y="414338"/>
            <a:ext cx="6791325" cy="6029325"/>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8C925AF2-0A94-316D-9207-CA1B7C2F8625}"/>
                  </a:ext>
                </a:extLst>
              </p14:cNvPr>
              <p14:cNvContentPartPr/>
              <p14:nvPr/>
            </p14:nvContentPartPr>
            <p14:xfrm>
              <a:off x="6602246" y="721183"/>
              <a:ext cx="2205360" cy="219600"/>
            </p14:xfrm>
          </p:contentPart>
        </mc:Choice>
        <mc:Fallback>
          <p:pic>
            <p:nvPicPr>
              <p:cNvPr id="3" name="Ink 2">
                <a:extLst>
                  <a:ext uri="{FF2B5EF4-FFF2-40B4-BE49-F238E27FC236}">
                    <a16:creationId xmlns:a16="http://schemas.microsoft.com/office/drawing/2014/main" id="{8C925AF2-0A94-316D-9207-CA1B7C2F8625}"/>
                  </a:ext>
                </a:extLst>
              </p:cNvPr>
              <p:cNvPicPr/>
              <p:nvPr/>
            </p:nvPicPr>
            <p:blipFill>
              <a:blip r:embed="rId4"/>
              <a:stretch>
                <a:fillRect/>
              </a:stretch>
            </p:blipFill>
            <p:spPr>
              <a:xfrm>
                <a:off x="6593246" y="712198"/>
                <a:ext cx="2223000" cy="237211"/>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A8C5197F-BBE5-4901-7772-BF927B6425AA}"/>
                  </a:ext>
                </a:extLst>
              </p14:cNvPr>
              <p14:cNvContentPartPr/>
              <p14:nvPr/>
            </p14:nvContentPartPr>
            <p14:xfrm>
              <a:off x="6779366" y="808303"/>
              <a:ext cx="1865880" cy="146520"/>
            </p14:xfrm>
          </p:contentPart>
        </mc:Choice>
        <mc:Fallback>
          <p:pic>
            <p:nvPicPr>
              <p:cNvPr id="5" name="Ink 4">
                <a:extLst>
                  <a:ext uri="{FF2B5EF4-FFF2-40B4-BE49-F238E27FC236}">
                    <a16:creationId xmlns:a16="http://schemas.microsoft.com/office/drawing/2014/main" id="{A8C5197F-BBE5-4901-7772-BF927B6425AA}"/>
                  </a:ext>
                </a:extLst>
              </p:cNvPr>
              <p:cNvPicPr/>
              <p:nvPr/>
            </p:nvPicPr>
            <p:blipFill>
              <a:blip r:embed="rId6"/>
              <a:stretch>
                <a:fillRect/>
              </a:stretch>
            </p:blipFill>
            <p:spPr>
              <a:xfrm>
                <a:off x="6716366" y="745303"/>
                <a:ext cx="1991520" cy="2721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8D932EEF-63F7-39BB-C342-C584A515C6AB}"/>
                  </a:ext>
                </a:extLst>
              </p14:cNvPr>
              <p14:cNvContentPartPr/>
              <p14:nvPr/>
            </p14:nvContentPartPr>
            <p14:xfrm>
              <a:off x="6687926" y="1371343"/>
              <a:ext cx="837000" cy="360"/>
            </p14:xfrm>
          </p:contentPart>
        </mc:Choice>
        <mc:Fallback>
          <p:pic>
            <p:nvPicPr>
              <p:cNvPr id="6" name="Ink 5">
                <a:extLst>
                  <a:ext uri="{FF2B5EF4-FFF2-40B4-BE49-F238E27FC236}">
                    <a16:creationId xmlns:a16="http://schemas.microsoft.com/office/drawing/2014/main" id="{8D932EEF-63F7-39BB-C342-C584A515C6AB}"/>
                  </a:ext>
                </a:extLst>
              </p:cNvPr>
              <p:cNvPicPr/>
              <p:nvPr/>
            </p:nvPicPr>
            <p:blipFill>
              <a:blip r:embed="rId8"/>
              <a:stretch>
                <a:fillRect/>
              </a:stretch>
            </p:blipFill>
            <p:spPr>
              <a:xfrm>
                <a:off x="6624926" y="1308343"/>
                <a:ext cx="962640" cy="126000"/>
              </a:xfrm>
              <a:prstGeom prst="rect">
                <a:avLst/>
              </a:prstGeom>
            </p:spPr>
          </p:pic>
        </mc:Fallback>
      </mc:AlternateContent>
    </p:spTree>
    <p:extLst>
      <p:ext uri="{BB962C8B-B14F-4D97-AF65-F5344CB8AC3E}">
        <p14:creationId xmlns:p14="http://schemas.microsoft.com/office/powerpoint/2010/main" val="3922781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looking at a computer&#10;&#10;Description automatically generated">
            <a:extLst>
              <a:ext uri="{FF2B5EF4-FFF2-40B4-BE49-F238E27FC236}">
                <a16:creationId xmlns:a16="http://schemas.microsoft.com/office/drawing/2014/main" id="{80DB649E-12D4-C380-BB43-03698FF69614}"/>
              </a:ext>
            </a:extLst>
          </p:cNvPr>
          <p:cNvPicPr>
            <a:picLocks noChangeAspect="1"/>
          </p:cNvPicPr>
          <p:nvPr/>
        </p:nvPicPr>
        <p:blipFill>
          <a:blip r:embed="rId2"/>
          <a:stretch>
            <a:fillRect/>
          </a:stretch>
        </p:blipFill>
        <p:spPr>
          <a:xfrm>
            <a:off x="1835849" y="0"/>
            <a:ext cx="8520302"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58D8EB6D-BE38-8CAA-4D25-2F6A9D3DF2C5}"/>
                  </a:ext>
                </a:extLst>
              </p14:cNvPr>
              <p14:cNvContentPartPr/>
              <p14:nvPr/>
            </p14:nvContentPartPr>
            <p14:xfrm>
              <a:off x="2351366" y="5289943"/>
              <a:ext cx="910800" cy="70200"/>
            </p14:xfrm>
          </p:contentPart>
        </mc:Choice>
        <mc:Fallback>
          <p:pic>
            <p:nvPicPr>
              <p:cNvPr id="2" name="Ink 1">
                <a:extLst>
                  <a:ext uri="{FF2B5EF4-FFF2-40B4-BE49-F238E27FC236}">
                    <a16:creationId xmlns:a16="http://schemas.microsoft.com/office/drawing/2014/main" id="{58D8EB6D-BE38-8CAA-4D25-2F6A9D3DF2C5}"/>
                  </a:ext>
                </a:extLst>
              </p:cNvPr>
              <p:cNvPicPr/>
              <p:nvPr/>
            </p:nvPicPr>
            <p:blipFill>
              <a:blip r:embed="rId4"/>
              <a:stretch>
                <a:fillRect/>
              </a:stretch>
            </p:blipFill>
            <p:spPr>
              <a:xfrm>
                <a:off x="2288391" y="5226943"/>
                <a:ext cx="1036390" cy="195840"/>
              </a:xfrm>
              <a:prstGeom prst="rect">
                <a:avLst/>
              </a:prstGeom>
            </p:spPr>
          </p:pic>
        </mc:Fallback>
      </mc:AlternateContent>
    </p:spTree>
    <p:extLst>
      <p:ext uri="{BB962C8B-B14F-4D97-AF65-F5344CB8AC3E}">
        <p14:creationId xmlns:p14="http://schemas.microsoft.com/office/powerpoint/2010/main" val="887356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A person writing on a board&#10;&#10;Description automatically generated">
            <a:extLst>
              <a:ext uri="{FF2B5EF4-FFF2-40B4-BE49-F238E27FC236}">
                <a16:creationId xmlns:a16="http://schemas.microsoft.com/office/drawing/2014/main" id="{4C2F8F52-067F-DB30-0E03-1E6F7237F8C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p:blipFill>
        <p:spPr bwMode="auto">
          <a:xfrm>
            <a:off x="2828511" y="643466"/>
            <a:ext cx="6534977" cy="55710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197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with red hair and a brooch speaking into microphones&#10;&#10;Description automatically generated">
            <a:extLst>
              <a:ext uri="{FF2B5EF4-FFF2-40B4-BE49-F238E27FC236}">
                <a16:creationId xmlns:a16="http://schemas.microsoft.com/office/drawing/2014/main" id="{A11F0542-1228-011E-EE6A-6B9455BD8133}"/>
              </a:ext>
            </a:extLst>
          </p:cNvPr>
          <p:cNvPicPr>
            <a:picLocks noChangeAspect="1"/>
          </p:cNvPicPr>
          <p:nvPr/>
        </p:nvPicPr>
        <p:blipFill>
          <a:blip r:embed="rId2"/>
          <a:stretch>
            <a:fillRect/>
          </a:stretch>
        </p:blipFill>
        <p:spPr>
          <a:xfrm>
            <a:off x="2278380" y="0"/>
            <a:ext cx="7635240" cy="6858000"/>
          </a:xfrm>
          <a:prstGeom prst="rect">
            <a:avLst/>
          </a:prstGeom>
        </p:spPr>
      </p:pic>
    </p:spTree>
    <p:extLst>
      <p:ext uri="{BB962C8B-B14F-4D97-AF65-F5344CB8AC3E}">
        <p14:creationId xmlns:p14="http://schemas.microsoft.com/office/powerpoint/2010/main" val="1467309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4889241"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txBox="1">
            <a:spLocks/>
          </p:cNvSpPr>
          <p:nvPr/>
        </p:nvSpPr>
        <p:spPr>
          <a:xfrm>
            <a:off x="571500" y="510662"/>
            <a:ext cx="4525556" cy="14315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en-US" sz="4000">
                <a:solidFill>
                  <a:schemeClr val="accent4">
                    <a:lumMod val="20000"/>
                    <a:lumOff val="80000"/>
                  </a:schemeClr>
                </a:solidFill>
                <a:latin typeface="+mn-lt"/>
              </a:rPr>
              <a:t>POSSIBILITIES</a:t>
            </a:r>
          </a:p>
        </p:txBody>
      </p:sp>
      <p:sp>
        <p:nvSpPr>
          <p:cNvPr id="4" name="Rectangle 3"/>
          <p:cNvSpPr/>
          <p:nvPr/>
        </p:nvSpPr>
        <p:spPr>
          <a:xfrm>
            <a:off x="5603818" y="1448089"/>
            <a:ext cx="6231986" cy="3744615"/>
          </a:xfrm>
          <a:prstGeom prst="rect">
            <a:avLst/>
          </a:prstGeom>
        </p:spPr>
        <p:txBody>
          <a:bodyPr wrap="square">
            <a:spAutoFit/>
          </a:bodyPr>
          <a:lstStyle/>
          <a:p>
            <a:pPr marL="285750" indent="-285750">
              <a:spcBef>
                <a:spcPts val="600"/>
              </a:spcBef>
              <a:spcAft>
                <a:spcPts val="1000"/>
              </a:spcAft>
              <a:buFont typeface="Arial" panose="020B0604020202020204" pitchFamily="34" charset="0"/>
              <a:buChar char="•"/>
              <a:defRPr/>
            </a:pPr>
            <a:r>
              <a:rPr lang="en-AU" sz="3200">
                <a:solidFill>
                  <a:srgbClr val="000000"/>
                </a:solidFill>
                <a:latin typeface="Europa-Light" panose="02000000000000000000" pitchFamily="50" charset="0"/>
              </a:rPr>
              <a:t>Citizen’s forums – inviting under-represented population groups</a:t>
            </a:r>
          </a:p>
          <a:p>
            <a:pPr marL="285750" indent="-285750">
              <a:spcBef>
                <a:spcPts val="600"/>
              </a:spcBef>
              <a:spcAft>
                <a:spcPts val="1000"/>
              </a:spcAft>
              <a:buFont typeface="Arial" panose="020B0604020202020204" pitchFamily="34" charset="0"/>
              <a:buChar char="•"/>
              <a:defRPr/>
            </a:pPr>
            <a:r>
              <a:rPr lang="en-AU" sz="3200">
                <a:solidFill>
                  <a:srgbClr val="000000"/>
                </a:solidFill>
                <a:latin typeface="Europa-Light" panose="02000000000000000000" pitchFamily="50" charset="0"/>
              </a:rPr>
              <a:t>Digital facilitation</a:t>
            </a:r>
          </a:p>
          <a:p>
            <a:pPr marL="285750" indent="-285750">
              <a:spcBef>
                <a:spcPts val="600"/>
              </a:spcBef>
              <a:spcAft>
                <a:spcPts val="1000"/>
              </a:spcAft>
              <a:buFont typeface="Arial" panose="020B0604020202020204" pitchFamily="34" charset="0"/>
              <a:buChar char="•"/>
              <a:defRPr/>
            </a:pPr>
            <a:r>
              <a:rPr lang="en-AU" sz="3200">
                <a:solidFill>
                  <a:srgbClr val="000000"/>
                </a:solidFill>
                <a:latin typeface="Europa-Light" panose="02000000000000000000" pitchFamily="50" charset="0"/>
              </a:rPr>
              <a:t>AI</a:t>
            </a:r>
          </a:p>
          <a:p>
            <a:pPr marL="285750" indent="-285750">
              <a:spcBef>
                <a:spcPts val="600"/>
              </a:spcBef>
              <a:spcAft>
                <a:spcPts val="1000"/>
              </a:spcAft>
              <a:buFont typeface="Arial" panose="020B0604020202020204" pitchFamily="34" charset="0"/>
              <a:buChar char="•"/>
              <a:defRPr/>
            </a:pPr>
            <a:endParaRPr lang="en-AU" sz="3200">
              <a:solidFill>
                <a:srgbClr val="000000"/>
              </a:solidFill>
              <a:latin typeface="Europa-Light" panose="02000000000000000000" pitchFamily="50" charset="0"/>
            </a:endParaRPr>
          </a:p>
          <a:p>
            <a:pPr>
              <a:spcBef>
                <a:spcPts val="600"/>
              </a:spcBef>
              <a:spcAft>
                <a:spcPts val="1000"/>
              </a:spcAft>
              <a:defRPr/>
            </a:pPr>
            <a:endParaRPr lang="en-AU" sz="2400" b="1">
              <a:solidFill>
                <a:srgbClr val="000000"/>
              </a:solidFill>
              <a:latin typeface="Europa-Light" panose="02000000000000000000" pitchFamily="50" charset="0"/>
            </a:endParaRPr>
          </a:p>
        </p:txBody>
      </p:sp>
    </p:spTree>
    <p:extLst>
      <p:ext uri="{BB962C8B-B14F-4D97-AF65-F5344CB8AC3E}">
        <p14:creationId xmlns:p14="http://schemas.microsoft.com/office/powerpoint/2010/main" val="3156084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3A30C5F0-86A4-FB7C-1D4F-0D60CB72DF47}"/>
              </a:ext>
            </a:extLst>
          </p:cNvPr>
          <p:cNvSpPr>
            <a:spLocks noChangeArrowheads="1"/>
          </p:cNvSpPr>
          <p:nvPr/>
        </p:nvSpPr>
        <p:spPr bwMode="auto">
          <a:xfrm>
            <a:off x="536615" y="312234"/>
            <a:ext cx="8852314" cy="131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Char char="•"/>
              <a:defRPr sz="3200">
                <a:solidFill>
                  <a:schemeClr val="tx1"/>
                </a:solidFill>
                <a:latin typeface="Helvetica 45 Light" pitchFamily="34" charset="0"/>
                <a:cs typeface="Arial" panose="020B0604020202020204" pitchFamily="34" charset="0"/>
              </a:defRPr>
            </a:lvl1pPr>
            <a:lvl2pPr marL="742950" indent="-285750">
              <a:spcBef>
                <a:spcPct val="20000"/>
              </a:spcBef>
              <a:buChar char="–"/>
              <a:defRPr sz="2800">
                <a:solidFill>
                  <a:schemeClr val="tx1"/>
                </a:solidFill>
                <a:latin typeface="Helvetica 45 Light" pitchFamily="34" charset="0"/>
                <a:cs typeface="Arial" panose="020B0604020202020204" pitchFamily="34" charset="0"/>
              </a:defRPr>
            </a:lvl2pPr>
            <a:lvl3pPr marL="1143000" indent="-228600">
              <a:spcBef>
                <a:spcPct val="20000"/>
              </a:spcBef>
              <a:buChar char="•"/>
              <a:defRPr sz="2400">
                <a:solidFill>
                  <a:schemeClr val="tx1"/>
                </a:solidFill>
                <a:latin typeface="Helvetica 45 Light" pitchFamily="34" charset="0"/>
                <a:cs typeface="Arial" panose="020B0604020202020204" pitchFamily="34" charset="0"/>
              </a:defRPr>
            </a:lvl3pPr>
            <a:lvl4pPr marL="1600200" indent="-228600">
              <a:spcBef>
                <a:spcPct val="20000"/>
              </a:spcBef>
              <a:buChar char="–"/>
              <a:defRPr sz="2000">
                <a:solidFill>
                  <a:schemeClr val="tx1"/>
                </a:solidFill>
                <a:latin typeface="Helvetica 45 Light" pitchFamily="34" charset="0"/>
                <a:cs typeface="Arial" panose="020B0604020202020204" pitchFamily="34" charset="0"/>
              </a:defRPr>
            </a:lvl4pPr>
            <a:lvl5pPr marL="2057400" indent="-228600">
              <a:spcBef>
                <a:spcPct val="20000"/>
              </a:spcBef>
              <a:buChar char="»"/>
              <a:defRPr sz="2000">
                <a:solidFill>
                  <a:schemeClr val="tx1"/>
                </a:solidFill>
                <a:latin typeface="Helvetica 45 Light"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9pPr>
          </a:lstStyle>
          <a:p>
            <a:pPr fontAlgn="base">
              <a:spcBef>
                <a:spcPct val="0"/>
              </a:spcBef>
              <a:spcAft>
                <a:spcPct val="0"/>
              </a:spcAft>
              <a:buFontTx/>
              <a:buNone/>
            </a:pPr>
            <a:r>
              <a:rPr lang="en-AU" altLang="en-US" sz="4400">
                <a:solidFill>
                  <a:schemeClr val="accent4">
                    <a:lumMod val="20000"/>
                    <a:lumOff val="80000"/>
                  </a:schemeClr>
                </a:solidFill>
                <a:latin typeface="+mn-lt"/>
                <a:cs typeface="Arial"/>
              </a:rPr>
              <a:t>Functions of parliament</a:t>
            </a:r>
            <a:endParaRPr lang="en-US" altLang="en-US" sz="4400">
              <a:solidFill>
                <a:schemeClr val="accent4">
                  <a:lumMod val="20000"/>
                  <a:lumOff val="80000"/>
                </a:schemeClr>
              </a:solidFill>
              <a:latin typeface="+mn-lt"/>
              <a:cs typeface="Arial"/>
            </a:endParaRPr>
          </a:p>
        </p:txBody>
      </p:sp>
      <p:sp>
        <p:nvSpPr>
          <p:cNvPr id="4" name="TextBox 3">
            <a:extLst>
              <a:ext uri="{FF2B5EF4-FFF2-40B4-BE49-F238E27FC236}">
                <a16:creationId xmlns:a16="http://schemas.microsoft.com/office/drawing/2014/main" id="{CB22855B-06B9-211A-382D-4688E171FFC4}"/>
              </a:ext>
            </a:extLst>
          </p:cNvPr>
          <p:cNvSpPr txBox="1"/>
          <p:nvPr/>
        </p:nvSpPr>
        <p:spPr>
          <a:xfrm>
            <a:off x="231648" y="1137742"/>
            <a:ext cx="10947216" cy="11295400"/>
          </a:xfrm>
          <a:prstGeom prst="rect">
            <a:avLst/>
          </a:prstGeom>
          <a:noFill/>
        </p:spPr>
        <p:txBody>
          <a:bodyPr wrap="square" lIns="91440" tIns="45720" rIns="91440" bIns="45720" rtlCol="0" anchor="t">
            <a:spAutoFit/>
          </a:bodyPr>
          <a:lstStyle/>
          <a:p>
            <a:pPr lvl="1"/>
            <a:endParaRPr lang="en-AU" sz="2400" b="1">
              <a:solidFill>
                <a:schemeClr val="bg1"/>
              </a:solidFill>
            </a:endParaRPr>
          </a:p>
          <a:p>
            <a:pPr marL="914400" lvl="1" indent="-457200">
              <a:lnSpc>
                <a:spcPct val="150000"/>
              </a:lnSpc>
              <a:buFont typeface="Arial" panose="020B0604020202020204" pitchFamily="34" charset="0"/>
              <a:buChar char="•"/>
            </a:pPr>
            <a:r>
              <a:rPr lang="en-AU" sz="3600">
                <a:solidFill>
                  <a:schemeClr val="bg1"/>
                </a:solidFill>
                <a:cs typeface="Calibri"/>
              </a:rPr>
              <a:t>Make laws</a:t>
            </a:r>
          </a:p>
          <a:p>
            <a:pPr marL="914400" lvl="1" indent="-457200">
              <a:lnSpc>
                <a:spcPct val="150000"/>
              </a:lnSpc>
              <a:buFont typeface="Arial" panose="020B0604020202020204" pitchFamily="34" charset="0"/>
              <a:buChar char="•"/>
            </a:pPr>
            <a:r>
              <a:rPr lang="en-AU" sz="3600">
                <a:solidFill>
                  <a:schemeClr val="bg1"/>
                </a:solidFill>
                <a:cs typeface="Calibri"/>
              </a:rPr>
              <a:t>Scrutinise executive government</a:t>
            </a:r>
          </a:p>
          <a:p>
            <a:pPr marL="914400" lvl="1" indent="-457200">
              <a:lnSpc>
                <a:spcPct val="150000"/>
              </a:lnSpc>
              <a:buFont typeface="Arial" panose="020B0604020202020204" pitchFamily="34" charset="0"/>
              <a:buChar char="•"/>
            </a:pPr>
            <a:r>
              <a:rPr lang="en-AU" sz="3600">
                <a:solidFill>
                  <a:schemeClr val="bg1"/>
                </a:solidFill>
                <a:cs typeface="Calibri"/>
              </a:rPr>
              <a:t>Represent citizens</a:t>
            </a:r>
          </a:p>
          <a:p>
            <a:pPr marL="914400" lvl="1" indent="-457200">
              <a:lnSpc>
                <a:spcPct val="150000"/>
              </a:lnSpc>
              <a:buFont typeface="Arial" panose="020B0604020202020204" pitchFamily="34" charset="0"/>
              <a:buChar char="•"/>
            </a:pPr>
            <a:r>
              <a:rPr lang="en-AU" sz="3600">
                <a:solidFill>
                  <a:schemeClr val="bg1"/>
                </a:solidFill>
                <a:cs typeface="Calibri"/>
              </a:rPr>
              <a:t>Investigate matters of public policy</a:t>
            </a:r>
          </a:p>
          <a:p>
            <a:pPr marL="914400" lvl="1" indent="-457200">
              <a:lnSpc>
                <a:spcPct val="150000"/>
              </a:lnSpc>
              <a:buFont typeface="Arial" panose="020B0604020202020204" pitchFamily="34" charset="0"/>
              <a:buChar char="•"/>
            </a:pPr>
            <a:r>
              <a:rPr lang="en-AU" sz="3600">
                <a:solidFill>
                  <a:schemeClr val="bg1"/>
                </a:solidFill>
                <a:cs typeface="Calibri"/>
              </a:rPr>
              <a:t>A forum for debate and grievance</a:t>
            </a:r>
          </a:p>
          <a:p>
            <a:pPr marL="914400" lvl="1" indent="-457200">
              <a:buFont typeface="Arial" panose="020B0604020202020204" pitchFamily="34" charset="0"/>
              <a:buChar char="•"/>
            </a:pPr>
            <a:endParaRPr lang="en-AU" sz="3600">
              <a:solidFill>
                <a:schemeClr val="bg1"/>
              </a:solidFill>
              <a:cs typeface="Calibri"/>
            </a:endParaRPr>
          </a:p>
          <a:p>
            <a:pPr marL="914400" lvl="1" indent="-457200">
              <a:buFont typeface="Arial" panose="020B0604020202020204" pitchFamily="34" charset="0"/>
              <a:buChar char="•"/>
            </a:pPr>
            <a:endParaRPr lang="en-AU" sz="3600">
              <a:solidFill>
                <a:schemeClr val="bg1"/>
              </a:solidFill>
              <a:cs typeface="Calibri"/>
            </a:endParaRPr>
          </a:p>
          <a:p>
            <a:pPr marL="914400" lvl="1" indent="-457200">
              <a:buFont typeface="Arial" panose="020B0604020202020204" pitchFamily="34" charset="0"/>
              <a:buChar char="•"/>
            </a:pPr>
            <a:endParaRPr lang="en-AU" sz="3600">
              <a:solidFill>
                <a:schemeClr val="bg1"/>
              </a:solidFill>
              <a:cs typeface="Calibri"/>
            </a:endParaRPr>
          </a:p>
          <a:p>
            <a:pPr marL="914400" lvl="1" indent="-457200">
              <a:buFont typeface="Arial" panose="020B0604020202020204" pitchFamily="34" charset="0"/>
              <a:buChar char="•"/>
            </a:pPr>
            <a:endParaRPr lang="en-AU" sz="3600">
              <a:solidFill>
                <a:schemeClr val="bg1"/>
              </a:solidFill>
              <a:cs typeface="Calibri"/>
            </a:endParaRPr>
          </a:p>
          <a:p>
            <a:pPr lvl="1"/>
            <a:endParaRPr lang="en-AU" sz="3600">
              <a:solidFill>
                <a:schemeClr val="bg1"/>
              </a:solidFill>
              <a:cs typeface="Calibri"/>
            </a:endParaRPr>
          </a:p>
          <a:p>
            <a:pPr lvl="1"/>
            <a:endParaRPr lang="en-AU" sz="3600">
              <a:solidFill>
                <a:schemeClr val="bg1"/>
              </a:solidFill>
            </a:endParaRPr>
          </a:p>
          <a:p>
            <a:pPr lvl="1"/>
            <a:endParaRPr lang="en-AU" sz="3600">
              <a:solidFill>
                <a:schemeClr val="bg1"/>
              </a:solidFill>
              <a:cs typeface="Calibri" panose="020F0502020204030204"/>
            </a:endParaRPr>
          </a:p>
          <a:p>
            <a:pPr lvl="1"/>
            <a:endParaRPr lang="en-AU" sz="3600">
              <a:solidFill>
                <a:schemeClr val="bg1"/>
              </a:solidFill>
              <a:cs typeface="Calibri" panose="020F0502020204030204"/>
            </a:endParaRPr>
          </a:p>
          <a:p>
            <a:pPr marL="914400" lvl="1" indent="-457200">
              <a:buFont typeface="Wingdings" panose="05000000000000000000" pitchFamily="2" charset="2"/>
              <a:buChar char="Ø"/>
            </a:pPr>
            <a:endParaRPr lang="en-AU" sz="3200">
              <a:solidFill>
                <a:schemeClr val="bg1"/>
              </a:solidFill>
            </a:endParaRPr>
          </a:p>
          <a:p>
            <a:pPr marL="914400" lvl="1" indent="-457200">
              <a:buFont typeface="Wingdings" panose="05000000000000000000" pitchFamily="2" charset="2"/>
              <a:buChar char="Ø"/>
            </a:pPr>
            <a:endParaRPr lang="en-AU" sz="3200">
              <a:solidFill>
                <a:schemeClr val="bg1"/>
              </a:solidFill>
              <a:cs typeface="Calibri" panose="020F0502020204030204"/>
            </a:endParaRPr>
          </a:p>
          <a:p>
            <a:pPr marL="914400" lvl="1" indent="-457200">
              <a:buFont typeface="Wingdings" panose="05000000000000000000" pitchFamily="2" charset="2"/>
              <a:buChar char="Ø"/>
            </a:pPr>
            <a:endParaRPr lang="en-AU" sz="3200">
              <a:solidFill>
                <a:schemeClr val="bg1"/>
              </a:solidFill>
              <a:cs typeface="Calibri" panose="020F0502020204030204"/>
            </a:endParaRPr>
          </a:p>
          <a:p>
            <a:pPr marL="457200" indent="-457200">
              <a:buFont typeface="Arial" panose="020B0604020202020204" pitchFamily="34" charset="0"/>
              <a:buChar char="•"/>
            </a:pPr>
            <a:endParaRPr lang="en-AU" sz="3200">
              <a:solidFill>
                <a:schemeClr val="bg1"/>
              </a:solidFill>
              <a:cs typeface="Calibri" panose="020F0502020204030204"/>
            </a:endParaRPr>
          </a:p>
          <a:p>
            <a:r>
              <a:rPr lang="en-AU">
                <a:solidFill>
                  <a:schemeClr val="bg1"/>
                </a:solidFill>
                <a:cs typeface="Calibri" panose="020F0502020204030204"/>
              </a:rPr>
              <a:t>be</a:t>
            </a:r>
          </a:p>
        </p:txBody>
      </p:sp>
    </p:spTree>
    <p:extLst>
      <p:ext uri="{BB962C8B-B14F-4D97-AF65-F5344CB8AC3E}">
        <p14:creationId xmlns:p14="http://schemas.microsoft.com/office/powerpoint/2010/main" val="707738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D3E887A-C003-6FE7-1799-6D5AA939704A}"/>
              </a:ext>
            </a:extLst>
          </p:cNvPr>
          <p:cNvSpPr>
            <a:spLocks noChangeArrowheads="1"/>
          </p:cNvSpPr>
          <p:nvPr/>
        </p:nvSpPr>
        <p:spPr bwMode="auto">
          <a:xfrm>
            <a:off x="536615" y="312234"/>
            <a:ext cx="6933271" cy="131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Helvetica 45 Light" pitchFamily="34" charset="0"/>
                <a:cs typeface="Arial" panose="020B0604020202020204" pitchFamily="34" charset="0"/>
              </a:defRPr>
            </a:lvl1pPr>
            <a:lvl2pPr marL="742950" indent="-285750">
              <a:spcBef>
                <a:spcPct val="20000"/>
              </a:spcBef>
              <a:buChar char="–"/>
              <a:defRPr sz="2800">
                <a:solidFill>
                  <a:schemeClr val="tx1"/>
                </a:solidFill>
                <a:latin typeface="Helvetica 45 Light" pitchFamily="34" charset="0"/>
                <a:cs typeface="Arial" panose="020B0604020202020204" pitchFamily="34" charset="0"/>
              </a:defRPr>
            </a:lvl2pPr>
            <a:lvl3pPr marL="1143000" indent="-228600">
              <a:spcBef>
                <a:spcPct val="20000"/>
              </a:spcBef>
              <a:buChar char="•"/>
              <a:defRPr sz="2400">
                <a:solidFill>
                  <a:schemeClr val="tx1"/>
                </a:solidFill>
                <a:latin typeface="Helvetica 45 Light" pitchFamily="34" charset="0"/>
                <a:cs typeface="Arial" panose="020B0604020202020204" pitchFamily="34" charset="0"/>
              </a:defRPr>
            </a:lvl3pPr>
            <a:lvl4pPr marL="1600200" indent="-228600">
              <a:spcBef>
                <a:spcPct val="20000"/>
              </a:spcBef>
              <a:buChar char="–"/>
              <a:defRPr sz="2000">
                <a:solidFill>
                  <a:schemeClr val="tx1"/>
                </a:solidFill>
                <a:latin typeface="Helvetica 45 Light" pitchFamily="34" charset="0"/>
                <a:cs typeface="Arial" panose="020B0604020202020204" pitchFamily="34" charset="0"/>
              </a:defRPr>
            </a:lvl4pPr>
            <a:lvl5pPr marL="2057400" indent="-228600">
              <a:spcBef>
                <a:spcPct val="20000"/>
              </a:spcBef>
              <a:buChar char="»"/>
              <a:defRPr sz="2000">
                <a:solidFill>
                  <a:schemeClr val="tx1"/>
                </a:solidFill>
                <a:latin typeface="Helvetica 45 Light"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9pPr>
          </a:lstStyle>
          <a:p>
            <a:pPr fontAlgn="base">
              <a:spcBef>
                <a:spcPct val="0"/>
              </a:spcBef>
              <a:spcAft>
                <a:spcPct val="0"/>
              </a:spcAft>
              <a:buFontTx/>
              <a:buNone/>
            </a:pPr>
            <a:r>
              <a:rPr lang="en-AU" altLang="en-US" sz="4400">
                <a:solidFill>
                  <a:schemeClr val="accent4">
                    <a:lumMod val="20000"/>
                    <a:lumOff val="80000"/>
                  </a:schemeClr>
                </a:solidFill>
                <a:latin typeface="Adobe Garamond Pro" panose="02020502060506020403" pitchFamily="18" charset="0"/>
              </a:rPr>
              <a:t>Accessibility of committee reports</a:t>
            </a:r>
            <a:endParaRPr lang="en-US" altLang="en-US" sz="4400">
              <a:solidFill>
                <a:schemeClr val="accent4">
                  <a:lumMod val="20000"/>
                  <a:lumOff val="80000"/>
                </a:schemeClr>
              </a:solidFill>
              <a:latin typeface="Adobe Garamond Pro" panose="02020502060506020403" pitchFamily="18" charset="0"/>
            </a:endParaRPr>
          </a:p>
        </p:txBody>
      </p:sp>
      <p:sp>
        <p:nvSpPr>
          <p:cNvPr id="3" name="TextBox 2">
            <a:extLst>
              <a:ext uri="{FF2B5EF4-FFF2-40B4-BE49-F238E27FC236}">
                <a16:creationId xmlns:a16="http://schemas.microsoft.com/office/drawing/2014/main" id="{226E52B6-DE6B-15A2-3A46-E855BE79B79B}"/>
              </a:ext>
            </a:extLst>
          </p:cNvPr>
          <p:cNvSpPr txBox="1"/>
          <p:nvPr/>
        </p:nvSpPr>
        <p:spPr>
          <a:xfrm>
            <a:off x="699260" y="2393916"/>
            <a:ext cx="3901440" cy="2831544"/>
          </a:xfrm>
          <a:prstGeom prst="rect">
            <a:avLst/>
          </a:prstGeom>
          <a:noFill/>
        </p:spPr>
        <p:txBody>
          <a:bodyPr wrap="square" rtlCol="0">
            <a:spAutoFit/>
          </a:bodyPr>
          <a:lstStyle/>
          <a:p>
            <a:pPr marL="457200" indent="-457200">
              <a:buFont typeface="Arial" panose="020B0604020202020204" pitchFamily="34" charset="0"/>
              <a:buChar char="•"/>
            </a:pPr>
            <a:r>
              <a:rPr lang="en-AU" sz="3200">
                <a:solidFill>
                  <a:schemeClr val="bg1"/>
                </a:solidFill>
              </a:rPr>
              <a:t>Reports:  new approach</a:t>
            </a:r>
          </a:p>
          <a:p>
            <a:pPr marL="457200" indent="-457200">
              <a:buFont typeface="Arial" panose="020B0604020202020204" pitchFamily="34" charset="0"/>
              <a:buChar char="•"/>
            </a:pPr>
            <a:endParaRPr lang="en-AU" sz="3200">
              <a:solidFill>
                <a:schemeClr val="bg1"/>
              </a:solidFill>
            </a:endParaRPr>
          </a:p>
          <a:p>
            <a:pPr marL="457200" indent="-457200">
              <a:buFont typeface="Arial" panose="020B0604020202020204" pitchFamily="34" charset="0"/>
              <a:buChar char="•"/>
            </a:pPr>
            <a:r>
              <a:rPr lang="en-AU" sz="3200">
                <a:solidFill>
                  <a:schemeClr val="bg1"/>
                </a:solidFill>
              </a:rPr>
              <a:t>More reader and media friendly</a:t>
            </a:r>
            <a:endParaRPr lang="en-AU">
              <a:solidFill>
                <a:schemeClr val="bg1"/>
              </a:solidFill>
            </a:endParaRPr>
          </a:p>
          <a:p>
            <a:endParaRPr lang="en-AU">
              <a:solidFill>
                <a:schemeClr val="bg1"/>
              </a:solidFill>
            </a:endParaRPr>
          </a:p>
        </p:txBody>
      </p:sp>
      <p:pic>
        <p:nvPicPr>
          <p:cNvPr id="4" name="Picture 3" descr="Diagram, schematic&#10;&#10;Description automatically generated">
            <a:extLst>
              <a:ext uri="{FF2B5EF4-FFF2-40B4-BE49-F238E27FC236}">
                <a16:creationId xmlns:a16="http://schemas.microsoft.com/office/drawing/2014/main" id="{4EA2C0EE-09B3-52C2-1523-D6321E6707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486939" y="1247775"/>
            <a:ext cx="6096000" cy="4572000"/>
          </a:xfrm>
          <a:prstGeom prst="rect">
            <a:avLst/>
          </a:prstGeom>
        </p:spPr>
      </p:pic>
    </p:spTree>
    <p:extLst>
      <p:ext uri="{BB962C8B-B14F-4D97-AF65-F5344CB8AC3E}">
        <p14:creationId xmlns:p14="http://schemas.microsoft.com/office/powerpoint/2010/main" val="1342131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139196" y="0"/>
            <a:ext cx="3871441"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txBox="1">
            <a:spLocks/>
          </p:cNvSpPr>
          <p:nvPr/>
        </p:nvSpPr>
        <p:spPr>
          <a:xfrm>
            <a:off x="-139197" y="453512"/>
            <a:ext cx="4525556" cy="1431559"/>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altLang="en-US" sz="4000">
              <a:solidFill>
                <a:schemeClr val="accent4">
                  <a:lumMod val="20000"/>
                  <a:lumOff val="80000"/>
                </a:schemeClr>
              </a:solidFill>
              <a:latin typeface="Adobe Garamond Pro" panose="02020502060506020403" pitchFamily="18" charset="0"/>
            </a:endParaRPr>
          </a:p>
          <a:p>
            <a:r>
              <a:rPr lang="en-AU" altLang="en-US" sz="3600">
                <a:solidFill>
                  <a:schemeClr val="accent4">
                    <a:lumMod val="20000"/>
                    <a:lumOff val="80000"/>
                  </a:schemeClr>
                </a:solidFill>
                <a:latin typeface="+mn-lt"/>
              </a:rPr>
              <a:t>Committee engagement survey</a:t>
            </a:r>
            <a:endParaRPr lang="en-AU">
              <a:solidFill>
                <a:schemeClr val="accent4">
                  <a:lumMod val="20000"/>
                  <a:lumOff val="80000"/>
                </a:schemeClr>
              </a:solidFill>
              <a:latin typeface="+mn-lt"/>
            </a:endParaRPr>
          </a:p>
        </p:txBody>
      </p:sp>
      <p:sp>
        <p:nvSpPr>
          <p:cNvPr id="4" name="Rectangle 3"/>
          <p:cNvSpPr/>
          <p:nvPr/>
        </p:nvSpPr>
        <p:spPr>
          <a:xfrm>
            <a:off x="4161453" y="864059"/>
            <a:ext cx="7107773" cy="4929555"/>
          </a:xfrm>
          <a:prstGeom prst="rect">
            <a:avLst/>
          </a:prstGeom>
        </p:spPr>
        <p:txBody>
          <a:bodyPr wrap="square" lIns="91440" tIns="45720" rIns="91440" bIns="45720" anchor="t">
            <a:spAutoFit/>
          </a:bodyPr>
          <a:lstStyle/>
          <a:p>
            <a:pPr>
              <a:defRPr/>
            </a:pPr>
            <a:endParaRPr lang="en-US" sz="2400">
              <a:solidFill>
                <a:srgbClr val="000000"/>
              </a:solidFill>
              <a:latin typeface="Calibri"/>
              <a:cs typeface="Calibri"/>
            </a:endParaRPr>
          </a:p>
          <a:p>
            <a:pPr>
              <a:defRPr/>
            </a:pPr>
            <a:r>
              <a:rPr lang="en-US" sz="2400">
                <a:solidFill>
                  <a:srgbClr val="000000"/>
                </a:solidFill>
                <a:latin typeface="Calibri"/>
                <a:cs typeface="Calibri"/>
              </a:rPr>
              <a:t>Committees are perceived by witnesses (63%) and submitters (59%) as being interested in the views of ordinary people, not only experts.  Subscribers (40%) were less likely to believe that.</a:t>
            </a:r>
            <a:endParaRPr lang="en-US" sz="2400">
              <a:cs typeface="Calibri" panose="020F0502020204030204"/>
            </a:endParaRPr>
          </a:p>
          <a:p>
            <a:pPr>
              <a:defRPr/>
            </a:pPr>
            <a:endParaRPr lang="en-US" sz="2400">
              <a:solidFill>
                <a:srgbClr val="000000"/>
              </a:solidFill>
              <a:latin typeface="Calibri"/>
              <a:cs typeface="Calibri"/>
            </a:endParaRPr>
          </a:p>
          <a:p>
            <a:pPr>
              <a:defRPr/>
            </a:pPr>
            <a:r>
              <a:rPr lang="en-US" sz="2400">
                <a:solidFill>
                  <a:srgbClr val="000000"/>
                </a:solidFill>
                <a:latin typeface="Calibri"/>
                <a:cs typeface="Calibri"/>
              </a:rPr>
              <a:t>Feedback on the </a:t>
            </a:r>
            <a:r>
              <a:rPr lang="en-US" sz="2400" err="1">
                <a:solidFill>
                  <a:srgbClr val="000000"/>
                </a:solidFill>
                <a:latin typeface="Calibri"/>
                <a:cs typeface="Calibri"/>
              </a:rPr>
              <a:t>behaviour</a:t>
            </a:r>
            <a:r>
              <a:rPr lang="en-US" sz="2400">
                <a:solidFill>
                  <a:srgbClr val="000000"/>
                </a:solidFill>
                <a:latin typeface="Calibri"/>
                <a:cs typeface="Calibri"/>
              </a:rPr>
              <a:t> of committee members was mixed, with some concerns expressed about perceived bias and some witnesses feeling that members were trying to discredit them.</a:t>
            </a:r>
            <a:endParaRPr lang="en-AU" sz="2400">
              <a:cs typeface="Calibri"/>
            </a:endParaRPr>
          </a:p>
          <a:p>
            <a:pPr marL="285750" indent="-285750">
              <a:spcBef>
                <a:spcPts val="600"/>
              </a:spcBef>
              <a:spcAft>
                <a:spcPts val="1000"/>
              </a:spcAft>
              <a:buFont typeface="Arial" panose="020B0604020202020204" pitchFamily="34" charset="0"/>
              <a:buChar char="•"/>
              <a:defRPr/>
            </a:pPr>
            <a:endParaRPr lang="en-AU" sz="3200">
              <a:solidFill>
                <a:srgbClr val="000000"/>
              </a:solidFill>
              <a:latin typeface="Europa-Light" panose="02000000000000000000" pitchFamily="50" charset="0"/>
            </a:endParaRPr>
          </a:p>
          <a:p>
            <a:pPr>
              <a:spcBef>
                <a:spcPts val="600"/>
              </a:spcBef>
              <a:spcAft>
                <a:spcPts val="1000"/>
              </a:spcAft>
              <a:defRPr/>
            </a:pPr>
            <a:endParaRPr lang="en-AU" sz="2400" b="1">
              <a:solidFill>
                <a:srgbClr val="000000"/>
              </a:solidFill>
              <a:latin typeface="Europa-Light" panose="02000000000000000000" pitchFamily="50" charset="0"/>
            </a:endParaRPr>
          </a:p>
        </p:txBody>
      </p:sp>
    </p:spTree>
    <p:extLst>
      <p:ext uri="{BB962C8B-B14F-4D97-AF65-F5344CB8AC3E}">
        <p14:creationId xmlns:p14="http://schemas.microsoft.com/office/powerpoint/2010/main" val="2351151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139196" y="0"/>
            <a:ext cx="3871441"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txBox="1">
            <a:spLocks/>
          </p:cNvSpPr>
          <p:nvPr/>
        </p:nvSpPr>
        <p:spPr>
          <a:xfrm>
            <a:off x="-139197" y="453512"/>
            <a:ext cx="4525556" cy="1431559"/>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altLang="en-US" sz="4000">
              <a:solidFill>
                <a:schemeClr val="accent4">
                  <a:lumMod val="20000"/>
                  <a:lumOff val="80000"/>
                </a:schemeClr>
              </a:solidFill>
              <a:latin typeface="Adobe Garamond Pro" panose="02020502060506020403" pitchFamily="18" charset="0"/>
            </a:endParaRPr>
          </a:p>
          <a:p>
            <a:r>
              <a:rPr lang="en-AU" altLang="en-US" sz="3600">
                <a:solidFill>
                  <a:schemeClr val="accent4">
                    <a:lumMod val="20000"/>
                    <a:lumOff val="80000"/>
                  </a:schemeClr>
                </a:solidFill>
                <a:latin typeface="+mn-lt"/>
              </a:rPr>
              <a:t>Committee engagement survey</a:t>
            </a:r>
            <a:endParaRPr lang="en-AU">
              <a:solidFill>
                <a:schemeClr val="accent4">
                  <a:lumMod val="20000"/>
                  <a:lumOff val="80000"/>
                </a:schemeClr>
              </a:solidFill>
              <a:latin typeface="+mn-lt"/>
            </a:endParaRPr>
          </a:p>
        </p:txBody>
      </p:sp>
      <p:sp>
        <p:nvSpPr>
          <p:cNvPr id="4" name="Rectangle 3"/>
          <p:cNvSpPr/>
          <p:nvPr/>
        </p:nvSpPr>
        <p:spPr>
          <a:xfrm>
            <a:off x="4161453" y="864059"/>
            <a:ext cx="7107773" cy="1667123"/>
          </a:xfrm>
          <a:prstGeom prst="rect">
            <a:avLst/>
          </a:prstGeom>
        </p:spPr>
        <p:txBody>
          <a:bodyPr wrap="square" lIns="91440" tIns="45720" rIns="91440" bIns="45720" anchor="t">
            <a:spAutoFit/>
          </a:bodyPr>
          <a:lstStyle/>
          <a:p>
            <a:pPr>
              <a:defRPr/>
            </a:pPr>
            <a:endParaRPr lang="en-US" sz="2000">
              <a:solidFill>
                <a:srgbClr val="000000"/>
              </a:solidFill>
              <a:latin typeface="Calibri"/>
              <a:cs typeface="Calibri"/>
            </a:endParaRPr>
          </a:p>
          <a:p>
            <a:pPr>
              <a:defRPr/>
            </a:pPr>
            <a:r>
              <a:rPr lang="en-AU" sz="2000">
                <a:solidFill>
                  <a:srgbClr val="000000"/>
                </a:solidFill>
                <a:latin typeface="Calibri"/>
                <a:cs typeface="Calibri"/>
              </a:rPr>
              <a:t> </a:t>
            </a:r>
            <a:endParaRPr lang="en-AU" sz="2000">
              <a:cs typeface="Calibri"/>
            </a:endParaRPr>
          </a:p>
          <a:p>
            <a:pPr marL="285750" indent="-285750">
              <a:spcBef>
                <a:spcPts val="600"/>
              </a:spcBef>
              <a:spcAft>
                <a:spcPts val="1000"/>
              </a:spcAft>
              <a:buFont typeface="Arial" panose="020B0604020202020204" pitchFamily="34" charset="0"/>
              <a:buChar char="•"/>
              <a:defRPr/>
            </a:pPr>
            <a:endParaRPr lang="en-AU" sz="2000">
              <a:solidFill>
                <a:srgbClr val="000000"/>
              </a:solidFill>
              <a:latin typeface="Europa-Light" panose="02000000000000000000" pitchFamily="50" charset="0"/>
            </a:endParaRPr>
          </a:p>
          <a:p>
            <a:pPr>
              <a:spcBef>
                <a:spcPts val="600"/>
              </a:spcBef>
              <a:spcAft>
                <a:spcPts val="1000"/>
              </a:spcAft>
              <a:defRPr/>
            </a:pPr>
            <a:endParaRPr lang="en-AU" sz="2400" b="1">
              <a:solidFill>
                <a:srgbClr val="000000"/>
              </a:solidFill>
              <a:latin typeface="Europa-Light" panose="02000000000000000000" pitchFamily="50" charset="0"/>
            </a:endParaRPr>
          </a:p>
        </p:txBody>
      </p:sp>
      <p:sp>
        <p:nvSpPr>
          <p:cNvPr id="6" name="TextBox 5">
            <a:extLst>
              <a:ext uri="{FF2B5EF4-FFF2-40B4-BE49-F238E27FC236}">
                <a16:creationId xmlns:a16="http://schemas.microsoft.com/office/drawing/2014/main" id="{367F064E-D880-1F76-F333-DFFF8EE20CCA}"/>
              </a:ext>
            </a:extLst>
          </p:cNvPr>
          <p:cNvSpPr txBox="1"/>
          <p:nvPr/>
        </p:nvSpPr>
        <p:spPr>
          <a:xfrm>
            <a:off x="3923523" y="181266"/>
            <a:ext cx="6260840" cy="4247317"/>
          </a:xfrm>
          <a:prstGeom prst="rect">
            <a:avLst/>
          </a:prstGeom>
          <a:noFill/>
        </p:spPr>
        <p:txBody>
          <a:bodyPr wrap="square">
            <a:spAutoFit/>
          </a:bodyPr>
          <a:lstStyle/>
          <a:p>
            <a:r>
              <a:rPr lang="en-US" i="1"/>
              <a:t>Committee representatives were polite and genuinely interested in the subject matter. </a:t>
            </a:r>
          </a:p>
          <a:p>
            <a:endParaRPr lang="en-US" i="1"/>
          </a:p>
          <a:p>
            <a:r>
              <a:rPr lang="en-US" i="1"/>
              <a:t>I thought the committee had a very difficult task of listening to all of the various stakeholders but did a great job of listening carefully and having very probing intelligent questions.</a:t>
            </a:r>
          </a:p>
          <a:p>
            <a:endParaRPr lang="en-US" i="1"/>
          </a:p>
          <a:p>
            <a:r>
              <a:rPr lang="en-US" i="1"/>
              <a:t>I was encouraged that the committee appeared very interested in what the witnesses had to say and appeared quite supportive of the concerns raised. This is Australian democracy at its best.</a:t>
            </a:r>
          </a:p>
          <a:p>
            <a:r>
              <a:rPr lang="en-US" i="1"/>
              <a:t> </a:t>
            </a:r>
          </a:p>
          <a:p>
            <a:r>
              <a:rPr lang="en-US" i="1"/>
              <a:t>The Committee came across as very friendly and put people at their ease. </a:t>
            </a:r>
          </a:p>
          <a:p>
            <a:r>
              <a:rPr lang="en-US" i="1"/>
              <a:t>We were treated with respect, intelligence, and a nice sense of dignity.</a:t>
            </a:r>
            <a:endParaRPr lang="en-AU" i="1"/>
          </a:p>
        </p:txBody>
      </p:sp>
    </p:spTree>
    <p:extLst>
      <p:ext uri="{BB962C8B-B14F-4D97-AF65-F5344CB8AC3E}">
        <p14:creationId xmlns:p14="http://schemas.microsoft.com/office/powerpoint/2010/main" val="3345116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4889241"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txBox="1">
            <a:spLocks/>
          </p:cNvSpPr>
          <p:nvPr/>
        </p:nvSpPr>
        <p:spPr>
          <a:xfrm>
            <a:off x="571500" y="510662"/>
            <a:ext cx="4525556" cy="14315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en-US" sz="4000">
                <a:solidFill>
                  <a:schemeClr val="accent4">
                    <a:lumMod val="20000"/>
                    <a:lumOff val="80000"/>
                  </a:schemeClr>
                </a:solidFill>
                <a:latin typeface="+mn-lt"/>
              </a:rPr>
              <a:t>OPPORTUNITIES</a:t>
            </a:r>
          </a:p>
        </p:txBody>
      </p:sp>
      <p:sp>
        <p:nvSpPr>
          <p:cNvPr id="4" name="Rectangle 3"/>
          <p:cNvSpPr/>
          <p:nvPr/>
        </p:nvSpPr>
        <p:spPr>
          <a:xfrm>
            <a:off x="5603818" y="1448089"/>
            <a:ext cx="6231986" cy="2349361"/>
          </a:xfrm>
          <a:prstGeom prst="rect">
            <a:avLst/>
          </a:prstGeom>
        </p:spPr>
        <p:txBody>
          <a:bodyPr wrap="square">
            <a:spAutoFit/>
          </a:bodyPr>
          <a:lstStyle/>
          <a:p>
            <a:pPr marL="285750" indent="-285750">
              <a:spcBef>
                <a:spcPts val="600"/>
              </a:spcBef>
              <a:spcAft>
                <a:spcPts val="1000"/>
              </a:spcAft>
              <a:buFont typeface="Arial" panose="020B0604020202020204" pitchFamily="34" charset="0"/>
              <a:buChar char="•"/>
              <a:defRPr/>
            </a:pPr>
            <a:r>
              <a:rPr lang="en-AU" sz="3200">
                <a:solidFill>
                  <a:srgbClr val="000000"/>
                </a:solidFill>
                <a:latin typeface="Europa-Light" panose="02000000000000000000" pitchFamily="50" charset="0"/>
              </a:rPr>
              <a:t>New Parliament</a:t>
            </a:r>
          </a:p>
          <a:p>
            <a:pPr marL="285750" indent="-285750">
              <a:spcBef>
                <a:spcPts val="600"/>
              </a:spcBef>
              <a:spcAft>
                <a:spcPts val="1000"/>
              </a:spcAft>
              <a:buFont typeface="Arial" panose="020B0604020202020204" pitchFamily="34" charset="0"/>
              <a:buChar char="•"/>
              <a:defRPr/>
            </a:pPr>
            <a:r>
              <a:rPr lang="en-AU" sz="3200">
                <a:solidFill>
                  <a:srgbClr val="000000"/>
                </a:solidFill>
                <a:latin typeface="Europa-Light" panose="02000000000000000000" pitchFamily="50" charset="0"/>
              </a:rPr>
              <a:t>Generational change:  Members and Parliamentary Staff</a:t>
            </a:r>
          </a:p>
          <a:p>
            <a:pPr>
              <a:spcBef>
                <a:spcPts val="600"/>
              </a:spcBef>
              <a:spcAft>
                <a:spcPts val="1000"/>
              </a:spcAft>
              <a:defRPr/>
            </a:pPr>
            <a:endParaRPr lang="en-AU" sz="2400" b="1">
              <a:solidFill>
                <a:srgbClr val="000000"/>
              </a:solidFill>
              <a:latin typeface="Europa-Light" panose="02000000000000000000" pitchFamily="50" charset="0"/>
            </a:endParaRPr>
          </a:p>
        </p:txBody>
      </p:sp>
    </p:spTree>
    <p:extLst>
      <p:ext uri="{BB962C8B-B14F-4D97-AF65-F5344CB8AC3E}">
        <p14:creationId xmlns:p14="http://schemas.microsoft.com/office/powerpoint/2010/main" val="2540784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070705-06EE-5F21-C7AC-36C8C30BE965}"/>
              </a:ext>
            </a:extLst>
          </p:cNvPr>
          <p:cNvPicPr>
            <a:picLocks noChangeAspect="1"/>
          </p:cNvPicPr>
          <p:nvPr/>
        </p:nvPicPr>
        <p:blipFill>
          <a:blip r:embed="rId2"/>
          <a:stretch>
            <a:fillRect/>
          </a:stretch>
        </p:blipFill>
        <p:spPr>
          <a:xfrm>
            <a:off x="2164702" y="0"/>
            <a:ext cx="7679093" cy="5057192"/>
          </a:xfrm>
          <a:prstGeom prst="rect">
            <a:avLst/>
          </a:prstGeom>
        </p:spPr>
      </p:pic>
    </p:spTree>
    <p:extLst>
      <p:ext uri="{BB962C8B-B14F-4D97-AF65-F5344CB8AC3E}">
        <p14:creationId xmlns:p14="http://schemas.microsoft.com/office/powerpoint/2010/main" val="2888610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3A30C5F0-86A4-FB7C-1D4F-0D60CB72DF47}"/>
              </a:ext>
            </a:extLst>
          </p:cNvPr>
          <p:cNvSpPr>
            <a:spLocks noChangeArrowheads="1"/>
          </p:cNvSpPr>
          <p:nvPr/>
        </p:nvSpPr>
        <p:spPr bwMode="auto">
          <a:xfrm>
            <a:off x="536615" y="312234"/>
            <a:ext cx="8852314" cy="131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Char char="•"/>
              <a:defRPr sz="3200">
                <a:solidFill>
                  <a:schemeClr val="tx1"/>
                </a:solidFill>
                <a:latin typeface="Helvetica 45 Light" pitchFamily="34" charset="0"/>
                <a:cs typeface="Arial" panose="020B0604020202020204" pitchFamily="34" charset="0"/>
              </a:defRPr>
            </a:lvl1pPr>
            <a:lvl2pPr marL="742950" indent="-285750">
              <a:spcBef>
                <a:spcPct val="20000"/>
              </a:spcBef>
              <a:buChar char="–"/>
              <a:defRPr sz="2800">
                <a:solidFill>
                  <a:schemeClr val="tx1"/>
                </a:solidFill>
                <a:latin typeface="Helvetica 45 Light" pitchFamily="34" charset="0"/>
                <a:cs typeface="Arial" panose="020B0604020202020204" pitchFamily="34" charset="0"/>
              </a:defRPr>
            </a:lvl2pPr>
            <a:lvl3pPr marL="1143000" indent="-228600">
              <a:spcBef>
                <a:spcPct val="20000"/>
              </a:spcBef>
              <a:buChar char="•"/>
              <a:defRPr sz="2400">
                <a:solidFill>
                  <a:schemeClr val="tx1"/>
                </a:solidFill>
                <a:latin typeface="Helvetica 45 Light" pitchFamily="34" charset="0"/>
                <a:cs typeface="Arial" panose="020B0604020202020204" pitchFamily="34" charset="0"/>
              </a:defRPr>
            </a:lvl3pPr>
            <a:lvl4pPr marL="1600200" indent="-228600">
              <a:spcBef>
                <a:spcPct val="20000"/>
              </a:spcBef>
              <a:buChar char="–"/>
              <a:defRPr sz="2000">
                <a:solidFill>
                  <a:schemeClr val="tx1"/>
                </a:solidFill>
                <a:latin typeface="Helvetica 45 Light" pitchFamily="34" charset="0"/>
                <a:cs typeface="Arial" panose="020B0604020202020204" pitchFamily="34" charset="0"/>
              </a:defRPr>
            </a:lvl4pPr>
            <a:lvl5pPr marL="2057400" indent="-228600">
              <a:spcBef>
                <a:spcPct val="20000"/>
              </a:spcBef>
              <a:buChar char="»"/>
              <a:defRPr sz="2000">
                <a:solidFill>
                  <a:schemeClr val="tx1"/>
                </a:solidFill>
                <a:latin typeface="Helvetica 45 Light"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9pPr>
          </a:lstStyle>
          <a:p>
            <a:pPr fontAlgn="base">
              <a:spcBef>
                <a:spcPct val="0"/>
              </a:spcBef>
              <a:spcAft>
                <a:spcPct val="0"/>
              </a:spcAft>
              <a:buFontTx/>
              <a:buNone/>
            </a:pPr>
            <a:r>
              <a:rPr lang="en-AU" altLang="en-US" sz="4400">
                <a:solidFill>
                  <a:schemeClr val="accent4">
                    <a:lumMod val="20000"/>
                    <a:lumOff val="80000"/>
                  </a:schemeClr>
                </a:solidFill>
                <a:latin typeface="+mn-lt"/>
                <a:cs typeface="Arial"/>
              </a:rPr>
              <a:t>Conclusion</a:t>
            </a:r>
            <a:endParaRPr lang="en-US" altLang="en-US" sz="4400">
              <a:solidFill>
                <a:schemeClr val="accent4">
                  <a:lumMod val="20000"/>
                  <a:lumOff val="80000"/>
                </a:schemeClr>
              </a:solidFill>
              <a:latin typeface="+mn-lt"/>
              <a:cs typeface="Arial"/>
            </a:endParaRPr>
          </a:p>
        </p:txBody>
      </p:sp>
      <p:sp>
        <p:nvSpPr>
          <p:cNvPr id="5" name="TextBox 4">
            <a:extLst>
              <a:ext uri="{FF2B5EF4-FFF2-40B4-BE49-F238E27FC236}">
                <a16:creationId xmlns:a16="http://schemas.microsoft.com/office/drawing/2014/main" id="{AE7421D8-5214-1E07-F757-D7ECAF9E0304}"/>
              </a:ext>
            </a:extLst>
          </p:cNvPr>
          <p:cNvSpPr txBox="1"/>
          <p:nvPr/>
        </p:nvSpPr>
        <p:spPr>
          <a:xfrm>
            <a:off x="1296954" y="1074509"/>
            <a:ext cx="8521181" cy="4708981"/>
          </a:xfrm>
          <a:prstGeom prst="rect">
            <a:avLst/>
          </a:prstGeom>
          <a:noFill/>
        </p:spPr>
        <p:txBody>
          <a:bodyPr wrap="square">
            <a:spAutoFit/>
          </a:bodyPr>
          <a:lstStyle/>
          <a:p>
            <a:endParaRPr lang="en-US" sz="2000">
              <a:solidFill>
                <a:schemeClr val="bg1"/>
              </a:solidFill>
            </a:endParaRPr>
          </a:p>
          <a:p>
            <a:r>
              <a:rPr lang="en-US" sz="2800">
                <a:solidFill>
                  <a:schemeClr val="bg1"/>
                </a:solidFill>
              </a:rPr>
              <a:t>The need for formal proceedings to ensure privilege applies is most relevant when committees are performing scrutiny-related functions</a:t>
            </a:r>
          </a:p>
          <a:p>
            <a:endParaRPr lang="en-US" sz="2800">
              <a:solidFill>
                <a:schemeClr val="bg1"/>
              </a:solidFill>
            </a:endParaRPr>
          </a:p>
          <a:p>
            <a:r>
              <a:rPr lang="en-US" sz="2800">
                <a:solidFill>
                  <a:schemeClr val="bg1"/>
                </a:solidFill>
              </a:rPr>
              <a:t>There is plenty of room for innovations to increase participation and representation in the work of parliaments, within and outside formally constituted proceedings. </a:t>
            </a:r>
          </a:p>
          <a:p>
            <a:endParaRPr lang="en-US" sz="2800">
              <a:solidFill>
                <a:schemeClr val="bg1"/>
              </a:solidFill>
            </a:endParaRPr>
          </a:p>
          <a:p>
            <a:r>
              <a:rPr lang="en-US" sz="2800">
                <a:solidFill>
                  <a:schemeClr val="bg1"/>
                </a:solidFill>
              </a:rPr>
              <a:t>Risk assessment and management approach</a:t>
            </a:r>
            <a:endParaRPr lang="en-AU" sz="2800">
              <a:solidFill>
                <a:schemeClr val="bg1"/>
              </a:solidFill>
            </a:endParaRPr>
          </a:p>
        </p:txBody>
      </p:sp>
    </p:spTree>
    <p:extLst>
      <p:ext uri="{BB962C8B-B14F-4D97-AF65-F5344CB8AC3E}">
        <p14:creationId xmlns:p14="http://schemas.microsoft.com/office/powerpoint/2010/main" val="608414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3A30C5F0-86A4-FB7C-1D4F-0D60CB72DF47}"/>
              </a:ext>
            </a:extLst>
          </p:cNvPr>
          <p:cNvSpPr>
            <a:spLocks noChangeArrowheads="1"/>
          </p:cNvSpPr>
          <p:nvPr/>
        </p:nvSpPr>
        <p:spPr bwMode="auto">
          <a:xfrm>
            <a:off x="536615" y="312234"/>
            <a:ext cx="8852314" cy="131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Char char="•"/>
              <a:defRPr sz="3200">
                <a:solidFill>
                  <a:schemeClr val="tx1"/>
                </a:solidFill>
                <a:latin typeface="Helvetica 45 Light" pitchFamily="34" charset="0"/>
                <a:cs typeface="Arial" panose="020B0604020202020204" pitchFamily="34" charset="0"/>
              </a:defRPr>
            </a:lvl1pPr>
            <a:lvl2pPr marL="742950" indent="-285750">
              <a:spcBef>
                <a:spcPct val="20000"/>
              </a:spcBef>
              <a:buChar char="–"/>
              <a:defRPr sz="2800">
                <a:solidFill>
                  <a:schemeClr val="tx1"/>
                </a:solidFill>
                <a:latin typeface="Helvetica 45 Light" pitchFamily="34" charset="0"/>
                <a:cs typeface="Arial" panose="020B0604020202020204" pitchFamily="34" charset="0"/>
              </a:defRPr>
            </a:lvl2pPr>
            <a:lvl3pPr marL="1143000" indent="-228600">
              <a:spcBef>
                <a:spcPct val="20000"/>
              </a:spcBef>
              <a:buChar char="•"/>
              <a:defRPr sz="2400">
                <a:solidFill>
                  <a:schemeClr val="tx1"/>
                </a:solidFill>
                <a:latin typeface="Helvetica 45 Light" pitchFamily="34" charset="0"/>
                <a:cs typeface="Arial" panose="020B0604020202020204" pitchFamily="34" charset="0"/>
              </a:defRPr>
            </a:lvl3pPr>
            <a:lvl4pPr marL="1600200" indent="-228600">
              <a:spcBef>
                <a:spcPct val="20000"/>
              </a:spcBef>
              <a:buChar char="–"/>
              <a:defRPr sz="2000">
                <a:solidFill>
                  <a:schemeClr val="tx1"/>
                </a:solidFill>
                <a:latin typeface="Helvetica 45 Light" pitchFamily="34" charset="0"/>
                <a:cs typeface="Arial" panose="020B0604020202020204" pitchFamily="34" charset="0"/>
              </a:defRPr>
            </a:lvl4pPr>
            <a:lvl5pPr marL="2057400" indent="-228600">
              <a:spcBef>
                <a:spcPct val="20000"/>
              </a:spcBef>
              <a:buChar char="»"/>
              <a:defRPr sz="2000">
                <a:solidFill>
                  <a:schemeClr val="tx1"/>
                </a:solidFill>
                <a:latin typeface="Helvetica 45 Light"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9pPr>
          </a:lstStyle>
          <a:p>
            <a:pPr fontAlgn="base">
              <a:spcBef>
                <a:spcPct val="0"/>
              </a:spcBef>
              <a:spcAft>
                <a:spcPct val="0"/>
              </a:spcAft>
              <a:buFontTx/>
              <a:buNone/>
            </a:pPr>
            <a:r>
              <a:rPr lang="en-AU" altLang="en-US" sz="4400">
                <a:solidFill>
                  <a:schemeClr val="accent4">
                    <a:lumMod val="20000"/>
                    <a:lumOff val="80000"/>
                  </a:schemeClr>
                </a:solidFill>
                <a:latin typeface="+mn-lt"/>
                <a:cs typeface="Arial"/>
              </a:rPr>
              <a:t>	Other basics: </a:t>
            </a:r>
          </a:p>
          <a:p>
            <a:pPr fontAlgn="base">
              <a:spcBef>
                <a:spcPct val="0"/>
              </a:spcBef>
              <a:spcAft>
                <a:spcPct val="0"/>
              </a:spcAft>
              <a:buFontTx/>
              <a:buNone/>
            </a:pPr>
            <a:endParaRPr lang="en-US" altLang="en-US" sz="4400">
              <a:solidFill>
                <a:schemeClr val="accent4">
                  <a:lumMod val="20000"/>
                  <a:lumOff val="80000"/>
                </a:schemeClr>
              </a:solidFill>
              <a:latin typeface="Adobe Garamond Pro"/>
              <a:cs typeface="Arial"/>
            </a:endParaRPr>
          </a:p>
        </p:txBody>
      </p:sp>
      <p:sp>
        <p:nvSpPr>
          <p:cNvPr id="4" name="TextBox 3">
            <a:extLst>
              <a:ext uri="{FF2B5EF4-FFF2-40B4-BE49-F238E27FC236}">
                <a16:creationId xmlns:a16="http://schemas.microsoft.com/office/drawing/2014/main" id="{CB22855B-06B9-211A-382D-4688E171FFC4}"/>
              </a:ext>
            </a:extLst>
          </p:cNvPr>
          <p:cNvSpPr txBox="1"/>
          <p:nvPr/>
        </p:nvSpPr>
        <p:spPr>
          <a:xfrm>
            <a:off x="231648" y="1137742"/>
            <a:ext cx="10947216" cy="9633406"/>
          </a:xfrm>
          <a:prstGeom prst="rect">
            <a:avLst/>
          </a:prstGeom>
          <a:noFill/>
        </p:spPr>
        <p:txBody>
          <a:bodyPr wrap="square" lIns="91440" tIns="45720" rIns="91440" bIns="45720" rtlCol="0" anchor="t">
            <a:spAutoFit/>
          </a:bodyPr>
          <a:lstStyle/>
          <a:p>
            <a:pPr lvl="1"/>
            <a:endParaRPr lang="en-AU" sz="2400" b="1">
              <a:solidFill>
                <a:schemeClr val="bg1"/>
              </a:solidFill>
            </a:endParaRPr>
          </a:p>
          <a:p>
            <a:pPr marL="1371600" lvl="2" indent="-457200">
              <a:lnSpc>
                <a:spcPct val="150000"/>
              </a:lnSpc>
              <a:buFont typeface="Arial" panose="020B0604020202020204" pitchFamily="34" charset="0"/>
              <a:buChar char="•"/>
            </a:pPr>
            <a:r>
              <a:rPr lang="en-AU" sz="3600">
                <a:solidFill>
                  <a:schemeClr val="bg1"/>
                </a:solidFill>
                <a:cs typeface="Calibri"/>
              </a:rPr>
              <a:t>Separation of powers</a:t>
            </a:r>
          </a:p>
          <a:p>
            <a:pPr marL="1371600" lvl="2" indent="-457200">
              <a:lnSpc>
                <a:spcPct val="150000"/>
              </a:lnSpc>
              <a:buFont typeface="Arial" panose="020B0604020202020204" pitchFamily="34" charset="0"/>
              <a:buChar char="•"/>
            </a:pPr>
            <a:r>
              <a:rPr lang="en-AU" sz="3600">
                <a:solidFill>
                  <a:schemeClr val="bg1"/>
                </a:solidFill>
                <a:cs typeface="Calibri"/>
              </a:rPr>
              <a:t>Sovereignty of Parliament</a:t>
            </a:r>
          </a:p>
          <a:p>
            <a:pPr marL="1371600" lvl="2" indent="-457200">
              <a:lnSpc>
                <a:spcPct val="150000"/>
              </a:lnSpc>
              <a:buFont typeface="Arial" panose="020B0604020202020204" pitchFamily="34" charset="0"/>
              <a:buChar char="•"/>
            </a:pPr>
            <a:r>
              <a:rPr lang="en-AU" sz="3600">
                <a:solidFill>
                  <a:schemeClr val="bg1"/>
                </a:solidFill>
                <a:cs typeface="Calibri"/>
              </a:rPr>
              <a:t>Parliamentary privilege</a:t>
            </a:r>
          </a:p>
          <a:p>
            <a:pPr marL="914400" lvl="1" indent="-457200">
              <a:buFont typeface="Arial" panose="020B0604020202020204" pitchFamily="34" charset="0"/>
              <a:buChar char="•"/>
            </a:pPr>
            <a:endParaRPr lang="en-AU" sz="3600">
              <a:solidFill>
                <a:schemeClr val="bg1"/>
              </a:solidFill>
              <a:cs typeface="Calibri"/>
            </a:endParaRPr>
          </a:p>
          <a:p>
            <a:pPr marL="914400" lvl="1" indent="-457200">
              <a:buFont typeface="Arial" panose="020B0604020202020204" pitchFamily="34" charset="0"/>
              <a:buChar char="•"/>
            </a:pPr>
            <a:endParaRPr lang="en-AU" sz="3600">
              <a:solidFill>
                <a:schemeClr val="bg1"/>
              </a:solidFill>
              <a:cs typeface="Calibri"/>
            </a:endParaRPr>
          </a:p>
          <a:p>
            <a:pPr marL="914400" lvl="1" indent="-457200">
              <a:buFont typeface="Arial" panose="020B0604020202020204" pitchFamily="34" charset="0"/>
              <a:buChar char="•"/>
            </a:pPr>
            <a:endParaRPr lang="en-AU" sz="3600">
              <a:solidFill>
                <a:schemeClr val="bg1"/>
              </a:solidFill>
              <a:cs typeface="Calibri"/>
            </a:endParaRPr>
          </a:p>
          <a:p>
            <a:pPr marL="914400" lvl="1" indent="-457200">
              <a:buFont typeface="Arial" panose="020B0604020202020204" pitchFamily="34" charset="0"/>
              <a:buChar char="•"/>
            </a:pPr>
            <a:endParaRPr lang="en-AU" sz="3600">
              <a:solidFill>
                <a:schemeClr val="bg1"/>
              </a:solidFill>
              <a:cs typeface="Calibri"/>
            </a:endParaRPr>
          </a:p>
          <a:p>
            <a:pPr lvl="1"/>
            <a:endParaRPr lang="en-AU" sz="3600">
              <a:solidFill>
                <a:schemeClr val="bg1"/>
              </a:solidFill>
              <a:cs typeface="Calibri"/>
            </a:endParaRPr>
          </a:p>
          <a:p>
            <a:pPr lvl="1"/>
            <a:endParaRPr lang="en-AU" sz="3600">
              <a:solidFill>
                <a:schemeClr val="bg1"/>
              </a:solidFill>
            </a:endParaRPr>
          </a:p>
          <a:p>
            <a:pPr lvl="1"/>
            <a:endParaRPr lang="en-AU" sz="3600">
              <a:solidFill>
                <a:schemeClr val="bg1"/>
              </a:solidFill>
              <a:cs typeface="Calibri" panose="020F0502020204030204"/>
            </a:endParaRPr>
          </a:p>
          <a:p>
            <a:pPr lvl="1"/>
            <a:endParaRPr lang="en-AU" sz="3600">
              <a:solidFill>
                <a:schemeClr val="bg1"/>
              </a:solidFill>
              <a:cs typeface="Calibri" panose="020F0502020204030204"/>
            </a:endParaRPr>
          </a:p>
          <a:p>
            <a:pPr marL="914400" lvl="1" indent="-457200">
              <a:buFont typeface="Wingdings" panose="05000000000000000000" pitchFamily="2" charset="2"/>
              <a:buChar char="Ø"/>
            </a:pPr>
            <a:endParaRPr lang="en-AU" sz="3200">
              <a:solidFill>
                <a:schemeClr val="bg1"/>
              </a:solidFill>
            </a:endParaRPr>
          </a:p>
          <a:p>
            <a:pPr marL="914400" lvl="1" indent="-457200">
              <a:buFont typeface="Wingdings" panose="05000000000000000000" pitchFamily="2" charset="2"/>
              <a:buChar char="Ø"/>
            </a:pPr>
            <a:endParaRPr lang="en-AU" sz="3200">
              <a:solidFill>
                <a:schemeClr val="bg1"/>
              </a:solidFill>
              <a:cs typeface="Calibri" panose="020F0502020204030204"/>
            </a:endParaRPr>
          </a:p>
          <a:p>
            <a:pPr marL="914400" lvl="1" indent="-457200">
              <a:buFont typeface="Wingdings" panose="05000000000000000000" pitchFamily="2" charset="2"/>
              <a:buChar char="Ø"/>
            </a:pPr>
            <a:endParaRPr lang="en-AU" sz="3200">
              <a:solidFill>
                <a:schemeClr val="bg1"/>
              </a:solidFill>
              <a:cs typeface="Calibri" panose="020F0502020204030204"/>
            </a:endParaRPr>
          </a:p>
          <a:p>
            <a:pPr marL="457200" indent="-457200">
              <a:buFont typeface="Arial" panose="020B0604020202020204" pitchFamily="34" charset="0"/>
              <a:buChar char="•"/>
            </a:pPr>
            <a:endParaRPr lang="en-AU" sz="3200">
              <a:solidFill>
                <a:schemeClr val="bg1"/>
              </a:solidFill>
              <a:cs typeface="Calibri" panose="020F0502020204030204"/>
            </a:endParaRPr>
          </a:p>
          <a:p>
            <a:r>
              <a:rPr lang="en-AU">
                <a:solidFill>
                  <a:schemeClr val="bg1"/>
                </a:solidFill>
                <a:cs typeface="Calibri" panose="020F0502020204030204"/>
              </a:rPr>
              <a:t>be</a:t>
            </a:r>
          </a:p>
        </p:txBody>
      </p:sp>
      <p:pic>
        <p:nvPicPr>
          <p:cNvPr id="3" name="Picture 2">
            <a:extLst>
              <a:ext uri="{FF2B5EF4-FFF2-40B4-BE49-F238E27FC236}">
                <a16:creationId xmlns:a16="http://schemas.microsoft.com/office/drawing/2014/main" id="{6F2804A7-CBDA-DCC8-8CE4-F7743DF6B6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408"/>
          <a:stretch/>
        </p:blipFill>
        <p:spPr>
          <a:xfrm>
            <a:off x="8095862" y="0"/>
            <a:ext cx="4096138" cy="6858000"/>
          </a:xfrm>
          <a:prstGeom prst="rect">
            <a:avLst/>
          </a:prstGeom>
        </p:spPr>
      </p:pic>
    </p:spTree>
    <p:extLst>
      <p:ext uri="{BB962C8B-B14F-4D97-AF65-F5344CB8AC3E}">
        <p14:creationId xmlns:p14="http://schemas.microsoft.com/office/powerpoint/2010/main" val="2295902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1613B7-4492-D6DA-94FC-73C99967BC7E}"/>
              </a:ext>
            </a:extLst>
          </p:cNvPr>
          <p:cNvPicPr>
            <a:picLocks noChangeAspect="1"/>
          </p:cNvPicPr>
          <p:nvPr/>
        </p:nvPicPr>
        <p:blipFill>
          <a:blip r:embed="rId3"/>
          <a:srcRect/>
          <a:stretch>
            <a:fillRect/>
          </a:stretch>
        </p:blipFill>
        <p:spPr bwMode="auto">
          <a:xfrm>
            <a:off x="2659533" y="680335"/>
            <a:ext cx="6872933" cy="5497330"/>
          </a:xfrm>
          <a:prstGeom prst="rect">
            <a:avLst/>
          </a:prstGeom>
          <a:noFill/>
          <a:ln w="9525">
            <a:noFill/>
            <a:miter lim="800000"/>
            <a:headEnd/>
            <a:tailEnd/>
          </a:ln>
        </p:spPr>
      </p:pic>
    </p:spTree>
    <p:extLst>
      <p:ext uri="{BB962C8B-B14F-4D97-AF65-F5344CB8AC3E}">
        <p14:creationId xmlns:p14="http://schemas.microsoft.com/office/powerpoint/2010/main" val="1200136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336237" y="332656"/>
            <a:ext cx="8229600" cy="1143000"/>
          </a:xfrm>
        </p:spPr>
        <p:txBody>
          <a:bodyPr/>
          <a:lstStyle/>
          <a:p>
            <a:pPr eaLnBrk="1" hangingPunct="1"/>
            <a:r>
              <a:rPr lang="en-AU" altLang="en-US" sz="4000" b="1">
                <a:solidFill>
                  <a:schemeClr val="accent4">
                    <a:lumMod val="20000"/>
                    <a:lumOff val="80000"/>
                  </a:schemeClr>
                </a:solidFill>
                <a:latin typeface="Calibri Light"/>
                <a:cs typeface="Calibri Light"/>
              </a:rPr>
              <a:t>Committee hearings</a:t>
            </a:r>
          </a:p>
        </p:txBody>
      </p:sp>
      <p:sp>
        <p:nvSpPr>
          <p:cNvPr id="7173" name="TextBox 4"/>
          <p:cNvSpPr txBox="1">
            <a:spLocks noChangeArrowheads="1"/>
          </p:cNvSpPr>
          <p:nvPr/>
        </p:nvSpPr>
        <p:spPr bwMode="auto">
          <a:xfrm>
            <a:off x="6168008" y="1475656"/>
            <a:ext cx="5663951" cy="5016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285750" indent="-285750" eaLnBrk="0" hangingPunct="0">
              <a:defRPr>
                <a:solidFill>
                  <a:schemeClr val="tx1"/>
                </a:solidFill>
                <a:latin typeface="Calibri" pitchFamily="34" charset="0"/>
                <a:cs typeface="Arial" charset="0"/>
              </a:defRPr>
            </a:lvl1pPr>
            <a:lvl2pPr marL="2857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342900" lvl="1" indent="-342900" eaLnBrk="1" hangingPunct="1">
              <a:spcAft>
                <a:spcPts val="1200"/>
              </a:spcAft>
              <a:buFont typeface="Arial" panose="020B0604020202020204" pitchFamily="34" charset="0"/>
              <a:buChar char="•"/>
              <a:defRPr/>
            </a:pPr>
            <a:r>
              <a:rPr lang="en-AU" sz="2400">
                <a:solidFill>
                  <a:schemeClr val="bg1"/>
                </a:solidFill>
                <a:latin typeface="Arial"/>
                <a:cs typeface="Arial"/>
              </a:rPr>
              <a:t>Committee chooses the witnesses to be invited</a:t>
            </a:r>
          </a:p>
          <a:p>
            <a:pPr marL="342900" lvl="1" indent="-342900" eaLnBrk="1" hangingPunct="1">
              <a:spcAft>
                <a:spcPts val="1200"/>
              </a:spcAft>
              <a:buFont typeface="Arial" panose="020B0604020202020204" pitchFamily="34" charset="0"/>
              <a:buChar char="•"/>
              <a:defRPr/>
            </a:pPr>
            <a:r>
              <a:rPr lang="en-AU" sz="2400">
                <a:solidFill>
                  <a:schemeClr val="bg1"/>
                </a:solidFill>
                <a:latin typeface="Arial"/>
                <a:cs typeface="Arial"/>
              </a:rPr>
              <a:t>Formal proceedings</a:t>
            </a:r>
          </a:p>
          <a:p>
            <a:pPr marL="342900" lvl="1" indent="-342900" eaLnBrk="1" hangingPunct="1">
              <a:spcAft>
                <a:spcPts val="1200"/>
              </a:spcAft>
              <a:buFont typeface="Arial" panose="020B0604020202020204" pitchFamily="34" charset="0"/>
              <a:buChar char="•"/>
              <a:defRPr/>
            </a:pPr>
            <a:r>
              <a:rPr lang="en-AU" sz="2400">
                <a:solidFill>
                  <a:schemeClr val="bg1"/>
                </a:solidFill>
                <a:latin typeface="Arial"/>
                <a:cs typeface="Arial"/>
              </a:rPr>
              <a:t>Protected by Privilege</a:t>
            </a:r>
          </a:p>
          <a:p>
            <a:pPr marL="342900" lvl="1" indent="-342900" eaLnBrk="1" hangingPunct="1">
              <a:spcAft>
                <a:spcPts val="1200"/>
              </a:spcAft>
              <a:buFont typeface="Arial" panose="020B0604020202020204" pitchFamily="34" charset="0"/>
              <a:buChar char="•"/>
              <a:defRPr/>
            </a:pPr>
            <a:r>
              <a:rPr lang="en-AU" sz="2400">
                <a:solidFill>
                  <a:schemeClr val="bg1"/>
                </a:solidFill>
                <a:latin typeface="Arial"/>
                <a:cs typeface="Arial"/>
              </a:rPr>
              <a:t>Contempt provisions apply</a:t>
            </a:r>
          </a:p>
          <a:p>
            <a:pPr marL="342900" lvl="1" indent="-342900" eaLnBrk="1" hangingPunct="1">
              <a:spcAft>
                <a:spcPts val="1200"/>
              </a:spcAft>
              <a:buFont typeface="Arial" panose="020B0604020202020204" pitchFamily="34" charset="0"/>
              <a:buChar char="•"/>
              <a:defRPr/>
            </a:pPr>
            <a:r>
              <a:rPr lang="en-AU" sz="2400">
                <a:solidFill>
                  <a:schemeClr val="bg1"/>
                </a:solidFill>
                <a:latin typeface="Arial"/>
                <a:cs typeface="Arial"/>
              </a:rPr>
              <a:t>Recorded by Hansard</a:t>
            </a:r>
            <a:br>
              <a:rPr lang="en-AU" sz="2400">
                <a:solidFill>
                  <a:schemeClr val="bg1"/>
                </a:solidFill>
                <a:latin typeface="Arial" panose="020B0604020202020204" pitchFamily="34" charset="0"/>
                <a:cs typeface="Arial" panose="020B0604020202020204" pitchFamily="34" charset="0"/>
              </a:rPr>
            </a:br>
            <a:r>
              <a:rPr lang="en-AU" sz="2400">
                <a:solidFill>
                  <a:schemeClr val="bg1"/>
                </a:solidFill>
                <a:latin typeface="Arial"/>
                <a:cs typeface="Arial"/>
              </a:rPr>
              <a:t>(Transcript placed on internet)</a:t>
            </a:r>
          </a:p>
          <a:p>
            <a:pPr marL="342900" lvl="1" indent="-342900" eaLnBrk="1" hangingPunct="1">
              <a:spcAft>
                <a:spcPts val="1200"/>
              </a:spcAft>
              <a:buFont typeface="Arial" panose="020B0604020202020204" pitchFamily="34" charset="0"/>
              <a:buChar char="•"/>
              <a:defRPr/>
            </a:pPr>
            <a:r>
              <a:rPr lang="en-AU" sz="2400">
                <a:solidFill>
                  <a:schemeClr val="bg1"/>
                </a:solidFill>
                <a:latin typeface="Arial"/>
                <a:cs typeface="Arial"/>
              </a:rPr>
              <a:t>Broadcast on the web (and archived)</a:t>
            </a:r>
          </a:p>
          <a:p>
            <a:pPr marL="342900" lvl="1" indent="-342900" eaLnBrk="1" hangingPunct="1">
              <a:spcAft>
                <a:spcPts val="1200"/>
              </a:spcAft>
              <a:buFont typeface="Arial" panose="020B0604020202020204" pitchFamily="34" charset="0"/>
              <a:buChar char="•"/>
              <a:defRPr/>
            </a:pPr>
            <a:r>
              <a:rPr lang="en-AU" sz="2400">
                <a:solidFill>
                  <a:schemeClr val="bg1"/>
                </a:solidFill>
                <a:latin typeface="Arial"/>
                <a:cs typeface="Arial"/>
              </a:rPr>
              <a:t>Media may be present</a:t>
            </a:r>
          </a:p>
          <a:p>
            <a:pPr marL="342900" lvl="1" indent="-342900" eaLnBrk="1" hangingPunct="1">
              <a:spcAft>
                <a:spcPts val="1200"/>
              </a:spcAft>
              <a:buFont typeface="Arial" panose="020B0604020202020204" pitchFamily="34" charset="0"/>
              <a:buChar char="•"/>
              <a:defRPr/>
            </a:pPr>
            <a:r>
              <a:rPr lang="en-AU" sz="2400">
                <a:solidFill>
                  <a:schemeClr val="bg1"/>
                </a:solidFill>
                <a:latin typeface="Arial"/>
                <a:cs typeface="Arial"/>
              </a:rPr>
              <a:t>Video conferencing available</a:t>
            </a:r>
          </a:p>
        </p:txBody>
      </p:sp>
      <p:pic>
        <p:nvPicPr>
          <p:cNvPr id="3" name="Picture 2"/>
          <p:cNvPicPr>
            <a:picLocks noChangeAspect="1"/>
          </p:cNvPicPr>
          <p:nvPr/>
        </p:nvPicPr>
        <p:blipFill>
          <a:blip r:embed="rId3"/>
          <a:stretch>
            <a:fillRect/>
          </a:stretch>
        </p:blipFill>
        <p:spPr>
          <a:xfrm>
            <a:off x="279354" y="2132856"/>
            <a:ext cx="5888654" cy="331236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2D01353-70BE-8046-9D19-85FB96ABE5F5}"/>
              </a:ext>
            </a:extLst>
          </p:cNvPr>
          <p:cNvSpPr>
            <a:spLocks noChangeArrowheads="1"/>
          </p:cNvSpPr>
          <p:nvPr/>
        </p:nvSpPr>
        <p:spPr bwMode="auto">
          <a:xfrm>
            <a:off x="536615" y="312234"/>
            <a:ext cx="10550485" cy="131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Helvetica 45 Light" pitchFamily="34" charset="0"/>
                <a:cs typeface="Arial" panose="020B0604020202020204" pitchFamily="34" charset="0"/>
              </a:defRPr>
            </a:lvl1pPr>
            <a:lvl2pPr marL="742950" indent="-285750">
              <a:spcBef>
                <a:spcPct val="20000"/>
              </a:spcBef>
              <a:buChar char="–"/>
              <a:defRPr sz="2800">
                <a:solidFill>
                  <a:schemeClr val="tx1"/>
                </a:solidFill>
                <a:latin typeface="Helvetica 45 Light" pitchFamily="34" charset="0"/>
                <a:cs typeface="Arial" panose="020B0604020202020204" pitchFamily="34" charset="0"/>
              </a:defRPr>
            </a:lvl2pPr>
            <a:lvl3pPr marL="1143000" indent="-228600">
              <a:spcBef>
                <a:spcPct val="20000"/>
              </a:spcBef>
              <a:buChar char="•"/>
              <a:defRPr sz="2400">
                <a:solidFill>
                  <a:schemeClr val="tx1"/>
                </a:solidFill>
                <a:latin typeface="Helvetica 45 Light" pitchFamily="34" charset="0"/>
                <a:cs typeface="Arial" panose="020B0604020202020204" pitchFamily="34" charset="0"/>
              </a:defRPr>
            </a:lvl3pPr>
            <a:lvl4pPr marL="1600200" indent="-228600">
              <a:spcBef>
                <a:spcPct val="20000"/>
              </a:spcBef>
              <a:buChar char="–"/>
              <a:defRPr sz="2000">
                <a:solidFill>
                  <a:schemeClr val="tx1"/>
                </a:solidFill>
                <a:latin typeface="Helvetica 45 Light" pitchFamily="34" charset="0"/>
                <a:cs typeface="Arial" panose="020B0604020202020204" pitchFamily="34" charset="0"/>
              </a:defRPr>
            </a:lvl4pPr>
            <a:lvl5pPr marL="2057400" indent="-228600">
              <a:spcBef>
                <a:spcPct val="20000"/>
              </a:spcBef>
              <a:buChar char="»"/>
              <a:defRPr sz="2000">
                <a:solidFill>
                  <a:schemeClr val="tx1"/>
                </a:solidFill>
                <a:latin typeface="Helvetica 45 Light"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9pPr>
          </a:lstStyle>
          <a:p>
            <a:pPr fontAlgn="base">
              <a:spcBef>
                <a:spcPct val="0"/>
              </a:spcBef>
              <a:spcAft>
                <a:spcPct val="0"/>
              </a:spcAft>
              <a:buFontTx/>
              <a:buNone/>
            </a:pPr>
            <a:r>
              <a:rPr lang="en-AU" altLang="en-US" sz="4400">
                <a:solidFill>
                  <a:schemeClr val="accent4">
                    <a:lumMod val="20000"/>
                    <a:lumOff val="80000"/>
                  </a:schemeClr>
                </a:solidFill>
                <a:latin typeface="+mn-lt"/>
              </a:rPr>
              <a:t> Standing Order 133 (Qld)</a:t>
            </a:r>
          </a:p>
          <a:p>
            <a:pPr fontAlgn="base">
              <a:spcBef>
                <a:spcPct val="0"/>
              </a:spcBef>
              <a:spcAft>
                <a:spcPct val="0"/>
              </a:spcAft>
              <a:buFontTx/>
              <a:buNone/>
            </a:pPr>
            <a:endParaRPr lang="en-US" altLang="en-US" sz="4400">
              <a:solidFill>
                <a:schemeClr val="accent4">
                  <a:lumMod val="20000"/>
                  <a:lumOff val="80000"/>
                </a:schemeClr>
              </a:solidFill>
              <a:latin typeface="Adobe Garamond Pro" panose="02020502060506020403" pitchFamily="18" charset="0"/>
            </a:endParaRPr>
          </a:p>
        </p:txBody>
      </p:sp>
      <p:sp>
        <p:nvSpPr>
          <p:cNvPr id="3" name="TextBox 2">
            <a:extLst>
              <a:ext uri="{FF2B5EF4-FFF2-40B4-BE49-F238E27FC236}">
                <a16:creationId xmlns:a16="http://schemas.microsoft.com/office/drawing/2014/main" id="{F73005F4-1BD7-DD4D-EB36-C1FC668ACD12}"/>
              </a:ext>
            </a:extLst>
          </p:cNvPr>
          <p:cNvSpPr txBox="1"/>
          <p:nvPr/>
        </p:nvSpPr>
        <p:spPr>
          <a:xfrm>
            <a:off x="1104900" y="1301731"/>
            <a:ext cx="7886700" cy="8217634"/>
          </a:xfrm>
          <a:prstGeom prst="rect">
            <a:avLst/>
          </a:prstGeom>
          <a:noFill/>
        </p:spPr>
        <p:txBody>
          <a:bodyPr wrap="square">
            <a:spAutoFit/>
          </a:bodyPr>
          <a:lstStyle/>
          <a:p>
            <a:pPr lvl="1"/>
            <a:r>
              <a:rPr lang="en-US" sz="2400">
                <a:solidFill>
                  <a:schemeClr val="bg1"/>
                </a:solidFill>
              </a:rPr>
              <a:t>(a) aim to engage likely stakeholders in the Bill; </a:t>
            </a:r>
          </a:p>
          <a:p>
            <a:pPr lvl="1"/>
            <a:r>
              <a:rPr lang="en-US" sz="2400">
                <a:solidFill>
                  <a:schemeClr val="bg1"/>
                </a:solidFill>
              </a:rPr>
              <a:t>(b) hold briefings from departmental officers and hearings in public unless there are compelling reasons to hold such briefings and hearing in private; </a:t>
            </a:r>
          </a:p>
          <a:p>
            <a:pPr lvl="1"/>
            <a:r>
              <a:rPr lang="en-US" sz="2400">
                <a:solidFill>
                  <a:schemeClr val="bg1"/>
                </a:solidFill>
              </a:rPr>
              <a:t>(c) publish submissions as soon as practicable after their receipt, as long as such submissions are relevant and not prejudicial to any person; and </a:t>
            </a:r>
          </a:p>
          <a:p>
            <a:pPr lvl="1"/>
            <a:r>
              <a:rPr lang="en-US" sz="2400">
                <a:solidFill>
                  <a:schemeClr val="bg1"/>
                </a:solidFill>
              </a:rPr>
              <a:t>(d) publish expert or technical advice received as soon as practicable after receipt, as long as such advice is not prejudicial to any person. </a:t>
            </a:r>
          </a:p>
          <a:p>
            <a:pPr marL="0" indent="0">
              <a:buNone/>
            </a:pPr>
            <a:endParaRPr lang="en-US" sz="2400">
              <a:solidFill>
                <a:schemeClr val="bg1"/>
              </a:solidFill>
            </a:endParaRPr>
          </a:p>
          <a:p>
            <a:pPr marL="0" indent="0">
              <a:buNone/>
            </a:pPr>
            <a:r>
              <a:rPr lang="en-US" sz="2400">
                <a:solidFill>
                  <a:schemeClr val="bg1"/>
                </a:solidFill>
              </a:rPr>
              <a:t>(3) Nothing in (1) is to be taken as mandating a process that must be followed by a portfolio committee. </a:t>
            </a:r>
          </a:p>
          <a:p>
            <a:pPr marL="0" indent="0">
              <a:buNone/>
            </a:pPr>
            <a:endParaRPr lang="en-US" sz="2400">
              <a:solidFill>
                <a:schemeClr val="bg1"/>
              </a:solidFill>
            </a:endParaRPr>
          </a:p>
          <a:p>
            <a:pPr marL="0" indent="0">
              <a:buNone/>
            </a:pPr>
            <a:endParaRPr lang="en-US" sz="2400">
              <a:solidFill>
                <a:schemeClr val="bg1"/>
              </a:solidFill>
            </a:endParaRPr>
          </a:p>
          <a:p>
            <a:pPr marL="0" indent="0">
              <a:buNone/>
            </a:pPr>
            <a:endParaRPr lang="en-US" sz="2400">
              <a:solidFill>
                <a:schemeClr val="bg1"/>
              </a:solidFill>
            </a:endParaRPr>
          </a:p>
          <a:p>
            <a:pPr marL="0" indent="0">
              <a:buNone/>
            </a:pPr>
            <a:endParaRPr lang="en-US" sz="2400">
              <a:solidFill>
                <a:schemeClr val="bg1"/>
              </a:solidFill>
            </a:endParaRPr>
          </a:p>
          <a:p>
            <a:pPr marL="0" indent="0">
              <a:buNone/>
            </a:pPr>
            <a:endParaRPr lang="en-US" sz="2400">
              <a:solidFill>
                <a:schemeClr val="bg1"/>
              </a:solidFill>
            </a:endParaRPr>
          </a:p>
          <a:p>
            <a:pPr marL="0" indent="0">
              <a:buNone/>
            </a:pPr>
            <a:endParaRPr lang="en-US" sz="2400">
              <a:solidFill>
                <a:schemeClr val="bg1"/>
              </a:solidFill>
            </a:endParaRPr>
          </a:p>
          <a:p>
            <a:pPr marL="0" indent="0">
              <a:buNone/>
            </a:pPr>
            <a:endParaRPr lang="en-US" sz="2400">
              <a:solidFill>
                <a:schemeClr val="bg1"/>
              </a:solidFill>
            </a:endParaRPr>
          </a:p>
          <a:p>
            <a:pPr marL="0" indent="0">
              <a:buNone/>
            </a:pPr>
            <a:endParaRPr lang="en-US" sz="2400">
              <a:solidFill>
                <a:schemeClr val="bg1"/>
              </a:solidFill>
            </a:endParaRPr>
          </a:p>
          <a:p>
            <a:pPr marL="0" indent="0">
              <a:buNone/>
            </a:pPr>
            <a:r>
              <a:rPr lang="en-US" sz="2400">
                <a:solidFill>
                  <a:schemeClr val="bg1"/>
                </a:solidFill>
              </a:rPr>
              <a:t>—</a:t>
            </a:r>
            <a:endParaRPr lang="en-AU" sz="2400">
              <a:solidFill>
                <a:schemeClr val="bg1"/>
              </a:solidFill>
            </a:endParaRPr>
          </a:p>
        </p:txBody>
      </p:sp>
    </p:spTree>
    <p:extLst>
      <p:ext uri="{BB962C8B-B14F-4D97-AF65-F5344CB8AC3E}">
        <p14:creationId xmlns:p14="http://schemas.microsoft.com/office/powerpoint/2010/main" val="3967475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2D01353-70BE-8046-9D19-85FB96ABE5F5}"/>
              </a:ext>
            </a:extLst>
          </p:cNvPr>
          <p:cNvSpPr>
            <a:spLocks noChangeArrowheads="1"/>
          </p:cNvSpPr>
          <p:nvPr/>
        </p:nvSpPr>
        <p:spPr bwMode="auto">
          <a:xfrm>
            <a:off x="536615" y="312234"/>
            <a:ext cx="10550485" cy="131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Helvetica 45 Light" pitchFamily="34" charset="0"/>
                <a:cs typeface="Arial" panose="020B0604020202020204" pitchFamily="34" charset="0"/>
              </a:defRPr>
            </a:lvl1pPr>
            <a:lvl2pPr marL="742950" indent="-285750">
              <a:spcBef>
                <a:spcPct val="20000"/>
              </a:spcBef>
              <a:buChar char="–"/>
              <a:defRPr sz="2800">
                <a:solidFill>
                  <a:schemeClr val="tx1"/>
                </a:solidFill>
                <a:latin typeface="Helvetica 45 Light" pitchFamily="34" charset="0"/>
                <a:cs typeface="Arial" panose="020B0604020202020204" pitchFamily="34" charset="0"/>
              </a:defRPr>
            </a:lvl2pPr>
            <a:lvl3pPr marL="1143000" indent="-228600">
              <a:spcBef>
                <a:spcPct val="20000"/>
              </a:spcBef>
              <a:buChar char="•"/>
              <a:defRPr sz="2400">
                <a:solidFill>
                  <a:schemeClr val="tx1"/>
                </a:solidFill>
                <a:latin typeface="Helvetica 45 Light" pitchFamily="34" charset="0"/>
                <a:cs typeface="Arial" panose="020B0604020202020204" pitchFamily="34" charset="0"/>
              </a:defRPr>
            </a:lvl3pPr>
            <a:lvl4pPr marL="1600200" indent="-228600">
              <a:spcBef>
                <a:spcPct val="20000"/>
              </a:spcBef>
              <a:buChar char="–"/>
              <a:defRPr sz="2000">
                <a:solidFill>
                  <a:schemeClr val="tx1"/>
                </a:solidFill>
                <a:latin typeface="Helvetica 45 Light" pitchFamily="34" charset="0"/>
                <a:cs typeface="Arial" panose="020B0604020202020204" pitchFamily="34" charset="0"/>
              </a:defRPr>
            </a:lvl4pPr>
            <a:lvl5pPr marL="2057400" indent="-228600">
              <a:spcBef>
                <a:spcPct val="20000"/>
              </a:spcBef>
              <a:buChar char="»"/>
              <a:defRPr sz="2000">
                <a:solidFill>
                  <a:schemeClr val="tx1"/>
                </a:solidFill>
                <a:latin typeface="Helvetica 45 Light"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9pPr>
          </a:lstStyle>
          <a:p>
            <a:pPr fontAlgn="base">
              <a:spcBef>
                <a:spcPct val="0"/>
              </a:spcBef>
              <a:spcAft>
                <a:spcPct val="0"/>
              </a:spcAft>
              <a:buFontTx/>
              <a:buNone/>
            </a:pPr>
            <a:r>
              <a:rPr lang="en-AU" altLang="en-US" sz="4400">
                <a:solidFill>
                  <a:schemeClr val="accent4">
                    <a:lumMod val="20000"/>
                    <a:lumOff val="80000"/>
                  </a:schemeClr>
                </a:solidFill>
                <a:latin typeface="+mn-lt"/>
              </a:rPr>
              <a:t> Standing Order 207 (Qld)</a:t>
            </a:r>
          </a:p>
          <a:p>
            <a:pPr fontAlgn="base">
              <a:spcBef>
                <a:spcPct val="0"/>
              </a:spcBef>
              <a:spcAft>
                <a:spcPct val="0"/>
              </a:spcAft>
              <a:buFontTx/>
              <a:buNone/>
            </a:pPr>
            <a:endParaRPr lang="en-US" altLang="en-US" sz="4400">
              <a:solidFill>
                <a:schemeClr val="accent4">
                  <a:lumMod val="20000"/>
                  <a:lumOff val="80000"/>
                </a:schemeClr>
              </a:solidFill>
              <a:latin typeface="Adobe Garamond Pro" panose="02020502060506020403" pitchFamily="18" charset="0"/>
            </a:endParaRPr>
          </a:p>
        </p:txBody>
      </p:sp>
      <p:sp>
        <p:nvSpPr>
          <p:cNvPr id="3" name="TextBox 2">
            <a:extLst>
              <a:ext uri="{FF2B5EF4-FFF2-40B4-BE49-F238E27FC236}">
                <a16:creationId xmlns:a16="http://schemas.microsoft.com/office/drawing/2014/main" id="{F73005F4-1BD7-DD4D-EB36-C1FC668ACD12}"/>
              </a:ext>
            </a:extLst>
          </p:cNvPr>
          <p:cNvSpPr txBox="1"/>
          <p:nvPr/>
        </p:nvSpPr>
        <p:spPr>
          <a:xfrm>
            <a:off x="1104900" y="1301731"/>
            <a:ext cx="7886700" cy="5632311"/>
          </a:xfrm>
          <a:prstGeom prst="rect">
            <a:avLst/>
          </a:prstGeom>
          <a:noFill/>
        </p:spPr>
        <p:txBody>
          <a:bodyPr wrap="square">
            <a:spAutoFit/>
          </a:bodyPr>
          <a:lstStyle/>
          <a:p>
            <a:pPr lvl="1"/>
            <a:r>
              <a:rPr lang="en-US" sz="3200">
                <a:solidFill>
                  <a:schemeClr val="bg1"/>
                </a:solidFill>
              </a:rPr>
              <a:t>207. Public and private meetings </a:t>
            </a:r>
          </a:p>
          <a:p>
            <a:pPr lvl="1"/>
            <a:endParaRPr lang="en-US" sz="3200">
              <a:solidFill>
                <a:schemeClr val="bg1"/>
              </a:solidFill>
            </a:endParaRPr>
          </a:p>
          <a:p>
            <a:pPr lvl="1"/>
            <a:r>
              <a:rPr lang="en-US" sz="3200">
                <a:solidFill>
                  <a:schemeClr val="bg1"/>
                </a:solidFill>
              </a:rPr>
              <a:t>Persons other than members and officers of a committee may attend a public meeting of a committee but shall not attend a private meeting except by express invitation of the committee, and shall always withdraw when the committee is deliberating.</a:t>
            </a:r>
          </a:p>
          <a:p>
            <a:pPr marL="0" indent="0">
              <a:buNone/>
            </a:pPr>
            <a:endParaRPr lang="en-US" sz="2400">
              <a:solidFill>
                <a:schemeClr val="bg1"/>
              </a:solidFill>
            </a:endParaRPr>
          </a:p>
          <a:p>
            <a:pPr marL="0" indent="0">
              <a:buNone/>
            </a:pPr>
            <a:endParaRPr lang="en-US" sz="2400">
              <a:solidFill>
                <a:schemeClr val="bg1"/>
              </a:solidFill>
            </a:endParaRPr>
          </a:p>
          <a:p>
            <a:pPr marL="0" indent="0">
              <a:buNone/>
            </a:pPr>
            <a:r>
              <a:rPr lang="en-US" sz="2400">
                <a:solidFill>
                  <a:schemeClr val="bg1"/>
                </a:solidFill>
              </a:rPr>
              <a:t>—</a:t>
            </a:r>
            <a:endParaRPr lang="en-AU" sz="2400">
              <a:solidFill>
                <a:schemeClr val="bg1"/>
              </a:solidFill>
            </a:endParaRPr>
          </a:p>
        </p:txBody>
      </p:sp>
    </p:spTree>
    <p:extLst>
      <p:ext uri="{BB962C8B-B14F-4D97-AF65-F5344CB8AC3E}">
        <p14:creationId xmlns:p14="http://schemas.microsoft.com/office/powerpoint/2010/main" val="2546974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A5EECC7-1B9A-06E7-E04C-2FA55A36F10C}"/>
              </a:ext>
            </a:extLst>
          </p:cNvPr>
          <p:cNvSpPr>
            <a:spLocks noChangeArrowheads="1"/>
          </p:cNvSpPr>
          <p:nvPr/>
        </p:nvSpPr>
        <p:spPr bwMode="auto">
          <a:xfrm>
            <a:off x="536615" y="312234"/>
            <a:ext cx="10550485" cy="131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Helvetica 45 Light" pitchFamily="34" charset="0"/>
                <a:cs typeface="Arial" panose="020B0604020202020204" pitchFamily="34" charset="0"/>
              </a:defRPr>
            </a:lvl1pPr>
            <a:lvl2pPr marL="742950" indent="-285750">
              <a:spcBef>
                <a:spcPct val="20000"/>
              </a:spcBef>
              <a:buChar char="–"/>
              <a:defRPr sz="2800">
                <a:solidFill>
                  <a:schemeClr val="tx1"/>
                </a:solidFill>
                <a:latin typeface="Helvetica 45 Light" pitchFamily="34" charset="0"/>
                <a:cs typeface="Arial" panose="020B0604020202020204" pitchFamily="34" charset="0"/>
              </a:defRPr>
            </a:lvl2pPr>
            <a:lvl3pPr marL="1143000" indent="-228600">
              <a:spcBef>
                <a:spcPct val="20000"/>
              </a:spcBef>
              <a:buChar char="•"/>
              <a:defRPr sz="2400">
                <a:solidFill>
                  <a:schemeClr val="tx1"/>
                </a:solidFill>
                <a:latin typeface="Helvetica 45 Light" pitchFamily="34" charset="0"/>
                <a:cs typeface="Arial" panose="020B0604020202020204" pitchFamily="34" charset="0"/>
              </a:defRPr>
            </a:lvl3pPr>
            <a:lvl4pPr marL="1600200" indent="-228600">
              <a:spcBef>
                <a:spcPct val="20000"/>
              </a:spcBef>
              <a:buChar char="–"/>
              <a:defRPr sz="2000">
                <a:solidFill>
                  <a:schemeClr val="tx1"/>
                </a:solidFill>
                <a:latin typeface="Helvetica 45 Light" pitchFamily="34" charset="0"/>
                <a:cs typeface="Arial" panose="020B0604020202020204" pitchFamily="34" charset="0"/>
              </a:defRPr>
            </a:lvl4pPr>
            <a:lvl5pPr marL="2057400" indent="-228600">
              <a:spcBef>
                <a:spcPct val="20000"/>
              </a:spcBef>
              <a:buChar char="»"/>
              <a:defRPr sz="2000">
                <a:solidFill>
                  <a:schemeClr val="tx1"/>
                </a:solidFill>
                <a:latin typeface="Helvetica 45 Light"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45 Light" pitchFamily="34" charset="0"/>
                <a:cs typeface="Arial" panose="020B0604020202020204" pitchFamily="34" charset="0"/>
              </a:defRPr>
            </a:lvl9pPr>
          </a:lstStyle>
          <a:p>
            <a:pPr fontAlgn="base">
              <a:spcBef>
                <a:spcPct val="0"/>
              </a:spcBef>
              <a:spcAft>
                <a:spcPct val="0"/>
              </a:spcAft>
              <a:buFontTx/>
              <a:buNone/>
            </a:pPr>
            <a:r>
              <a:rPr lang="en-AU" altLang="en-US" sz="4400">
                <a:solidFill>
                  <a:schemeClr val="accent4">
                    <a:lumMod val="20000"/>
                    <a:lumOff val="80000"/>
                  </a:schemeClr>
                </a:solidFill>
                <a:latin typeface="+mn-lt"/>
              </a:rPr>
              <a:t>	PARLIAMENTARY PRIVILEGE</a:t>
            </a:r>
            <a:endParaRPr lang="en-US" altLang="en-US" sz="4400">
              <a:solidFill>
                <a:schemeClr val="accent4">
                  <a:lumMod val="20000"/>
                  <a:lumOff val="80000"/>
                </a:schemeClr>
              </a:solidFill>
              <a:latin typeface="+mn-lt"/>
            </a:endParaRPr>
          </a:p>
        </p:txBody>
      </p:sp>
      <p:sp>
        <p:nvSpPr>
          <p:cNvPr id="3" name="TextBox 2">
            <a:extLst>
              <a:ext uri="{FF2B5EF4-FFF2-40B4-BE49-F238E27FC236}">
                <a16:creationId xmlns:a16="http://schemas.microsoft.com/office/drawing/2014/main" id="{E17B3CBA-41B9-70C9-C255-AB731A9A5185}"/>
              </a:ext>
            </a:extLst>
          </p:cNvPr>
          <p:cNvSpPr txBox="1"/>
          <p:nvPr/>
        </p:nvSpPr>
        <p:spPr>
          <a:xfrm>
            <a:off x="240113" y="1627845"/>
            <a:ext cx="11143488" cy="5601533"/>
          </a:xfrm>
          <a:prstGeom prst="rect">
            <a:avLst/>
          </a:prstGeom>
          <a:noFill/>
        </p:spPr>
        <p:txBody>
          <a:bodyPr wrap="square" rtlCol="0">
            <a:spAutoFit/>
          </a:bodyPr>
          <a:lstStyle/>
          <a:p>
            <a:pPr marL="800100" lvl="1" indent="-342900">
              <a:buFont typeface="Arial" panose="020B0604020202020204" pitchFamily="34" charset="0"/>
              <a:buChar char="•"/>
            </a:pPr>
            <a:endParaRPr lang="en-AU" sz="2400" b="1">
              <a:solidFill>
                <a:schemeClr val="bg1"/>
              </a:solidFill>
            </a:endParaRPr>
          </a:p>
          <a:p>
            <a:pPr marL="914400" lvl="1" indent="-457200">
              <a:buFont typeface="Arial" panose="020B0604020202020204" pitchFamily="34" charset="0"/>
              <a:buChar char="•"/>
            </a:pPr>
            <a:r>
              <a:rPr lang="en-AU" sz="2400">
                <a:solidFill>
                  <a:schemeClr val="bg1"/>
                </a:solidFill>
              </a:rPr>
              <a:t> </a:t>
            </a:r>
            <a:r>
              <a:rPr lang="en-AU" sz="2400" i="1">
                <a:solidFill>
                  <a:schemeClr val="bg1"/>
                </a:solidFill>
                <a:effectLst/>
                <a:latin typeface="Calibri" panose="020F0502020204030204" pitchFamily="34" charset="0"/>
                <a:ea typeface="Calibri" panose="020F0502020204030204" pitchFamily="34" charset="0"/>
                <a:cs typeface="Calibri" panose="020F0502020204030204" pitchFamily="34" charset="0"/>
              </a:rPr>
              <a:t>”Parliament makes the law and raises taxes. It is also the place where ministers are called to account by representatives of the whole nation for their decisions and their expenditure of public money. Grievances, great and small, can be aired, regardless of the power or wealth of those criticised.</a:t>
            </a:r>
            <a:endParaRPr lang="en-AU" sz="2400">
              <a:solidFill>
                <a:schemeClr val="bg1"/>
              </a:solidFill>
            </a:endParaRPr>
          </a:p>
          <a:p>
            <a:pPr marL="914400" lvl="1" indent="-457200">
              <a:buFont typeface="Wingdings" panose="05000000000000000000" pitchFamily="2" charset="2"/>
              <a:buChar char="Ø"/>
            </a:pPr>
            <a:endParaRPr lang="en-AU" sz="2400">
              <a:solidFill>
                <a:schemeClr val="bg1"/>
              </a:solidFill>
            </a:endParaRPr>
          </a:p>
          <a:p>
            <a:pPr marL="914400" lvl="1" indent="-457200">
              <a:buFont typeface="Wingdings" panose="05000000000000000000" pitchFamily="2" charset="2"/>
              <a:buChar char="Ø"/>
            </a:pPr>
            <a:r>
              <a:rPr lang="en-AU" altLang="en-US" sz="2400" i="1">
                <a:solidFill>
                  <a:schemeClr val="bg1"/>
                </a:solidFill>
                <a:latin typeface="Calibri" panose="020F0502020204030204" pitchFamily="34" charset="0"/>
                <a:ea typeface="Calibri" panose="020F0502020204030204" pitchFamily="34" charset="0"/>
                <a:cs typeface="Calibri" panose="020F0502020204030204" pitchFamily="34" charset="0"/>
              </a:rPr>
              <a:t>In order to carry out these public duties without fear or favour, Parliament and its members and officers need certain rights and immunities. Parliament needs the right to regulate its own affairs, free from intervention by the government or the courts. Members need to be able to speak freely, uninhibited by possible defamation claims. These rights and immunities, rooted in this country's constitutional history, are known as </a:t>
            </a:r>
            <a:r>
              <a:rPr lang="en-AU" altLang="en-US" sz="2400" b="1" i="1">
                <a:solidFill>
                  <a:schemeClr val="bg1"/>
                </a:solidFill>
                <a:latin typeface="Calibri" panose="020F0502020204030204" pitchFamily="34" charset="0"/>
                <a:ea typeface="Calibri" panose="020F0502020204030204" pitchFamily="34" charset="0"/>
                <a:cs typeface="Calibri" panose="020F0502020204030204" pitchFamily="34" charset="0"/>
              </a:rPr>
              <a:t>parliamentary privilege</a:t>
            </a:r>
            <a:r>
              <a:rPr lang="en-AU" altLang="en-US" sz="2400" i="1">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AU" altLang="en-US" sz="2400" b="1" i="1" u="sng" baseline="30000">
                <a:solidFill>
                  <a:srgbClr val="0563C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t>
            </a:r>
            <a:r>
              <a:rPr lang="en-AU" altLang="en-US" sz="2400" b="1" i="1" u="sng" baseline="30000" bmk="">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1]</a:t>
            </a:r>
            <a:endParaRPr lang="en-AU" altLang="en-US" sz="2400">
              <a:solidFill>
                <a:schemeClr val="bg1"/>
              </a:solidFill>
            </a:endParaRPr>
          </a:p>
          <a:p>
            <a:pPr marL="914400" lvl="1" indent="-457200">
              <a:buFont typeface="Wingdings" panose="05000000000000000000" pitchFamily="2" charset="2"/>
              <a:buChar char="Ø"/>
            </a:pPr>
            <a:endParaRPr lang="en-AU" sz="2400">
              <a:solidFill>
                <a:schemeClr val="bg1"/>
              </a:solidFill>
            </a:endParaRPr>
          </a:p>
          <a:p>
            <a:pPr marL="457200" indent="-457200">
              <a:buFont typeface="Arial" panose="020B0604020202020204" pitchFamily="34" charset="0"/>
              <a:buChar char="•"/>
            </a:pPr>
            <a:endParaRPr lang="en-AU" sz="2800">
              <a:solidFill>
                <a:schemeClr val="bg1"/>
              </a:solidFill>
            </a:endParaRPr>
          </a:p>
          <a:p>
            <a:pPr marL="285750" indent="-285750">
              <a:buFont typeface="Arial" panose="020B0604020202020204" pitchFamily="34" charset="0"/>
              <a:buChar char="•"/>
            </a:pPr>
            <a:endParaRPr lang="en-AU">
              <a:solidFill>
                <a:schemeClr val="bg1"/>
              </a:solidFill>
            </a:endParaRPr>
          </a:p>
        </p:txBody>
      </p:sp>
    </p:spTree>
    <p:extLst>
      <p:ext uri="{BB962C8B-B14F-4D97-AF65-F5344CB8AC3E}">
        <p14:creationId xmlns:p14="http://schemas.microsoft.com/office/powerpoint/2010/main" val="7222920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38CA22409D3E421398756E4E7D835867" version="1.0.0">
  <systemFields>
    <field name="Objective-Id">
      <value order="0">A497874</value>
    </field>
    <field name="Objective-Title">
      <value order="0">Bernice Watson - November 2019 CPA conference presentation</value>
    </field>
    <field name="Objective-Description">
      <value order="0"/>
    </field>
    <field name="Objective-CreationStamp">
      <value order="0">2019-10-14T05:45:19Z</value>
    </field>
    <field name="Objective-IsApproved">
      <value order="0">false</value>
    </field>
    <field name="Objective-IsPublished">
      <value order="0">true</value>
    </field>
    <field name="Objective-DatePublished">
      <value order="0">2019-11-25T03:38:45Z</value>
    </field>
    <field name="Objective-ModificationStamp">
      <value order="0">2019-11-25T03:38:45Z</value>
    </field>
    <field name="Objective-Owner">
      <value order="0">Bernice Watson</value>
    </field>
    <field name="Objective-Path">
      <value order="0">QPS Global Folder:01. QPS BCS:COMMITTEE BUSINESS:Liaison:First Clerk Assistant (Committees) Presentations</value>
    </field>
    <field name="Objective-Parent">
      <value order="0">First Clerk Assistant (Committees) Presentations</value>
    </field>
    <field name="Objective-State">
      <value order="0">Published</value>
    </field>
    <field name="Objective-VersionId">
      <value order="0">vA916463</value>
    </field>
    <field name="Objective-Version">
      <value order="0">10.0</value>
    </field>
    <field name="Objective-VersionNumber">
      <value order="0">13</value>
    </field>
    <field name="Objective-VersionComment">
      <value order="0"/>
    </field>
    <field name="Objective-FileNumber">
      <value order="0">qA16506</value>
    </field>
    <field name="Objective-Classification">
      <value order="0">Unclassified</value>
    </field>
    <field name="Objective-Caveats">
      <value order="0"/>
    </field>
  </systemFields>
  <catalogues>
    <catalogue name="QPS Document Type Catalogue" type="type" ori="id:cA1">
      <field name="Objective-Precedent">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38CA22409D3E421398756E4E7D835867"/>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35</Slides>
  <Notes>7</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Committee hearings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Queensland Parliamentary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Lyneta Darlington</dc:creator>
  <cp:revision>1</cp:revision>
  <cp:lastPrinted>2019-11-25T03:36:29Z</cp:lastPrinted>
  <dcterms:created xsi:type="dcterms:W3CDTF">2019-09-12T00:37:04Z</dcterms:created>
  <dcterms:modified xsi:type="dcterms:W3CDTF">2024-10-02T19:44:01Z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A497874</vt:lpwstr>
  </property>
  <property fmtid="{D5CDD505-2E9C-101B-9397-08002B2CF9AE}" pid="4" name="Objective-Title">
    <vt:lpwstr>Bernice Watson - November 2019 CPA conference presentation</vt:lpwstr>
  </property>
  <property fmtid="{D5CDD505-2E9C-101B-9397-08002B2CF9AE}" pid="5" name="Objective-Description">
    <vt:lpwstr/>
  </property>
  <property fmtid="{D5CDD505-2E9C-101B-9397-08002B2CF9AE}" pid="6" name="Objective-CreationStamp">
    <vt:filetime>2019-10-14T05:45:28Z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2019-11-25T03:38:45Z</vt:filetime>
  </property>
  <property fmtid="{D5CDD505-2E9C-101B-9397-08002B2CF9AE}" pid="10" name="Objective-ModificationStamp">
    <vt:filetime>2019-11-25T03:38:45Z</vt:filetime>
  </property>
  <property fmtid="{D5CDD505-2E9C-101B-9397-08002B2CF9AE}" pid="11" name="Objective-Owner">
    <vt:lpwstr>Bernice Watson</vt:lpwstr>
  </property>
  <property fmtid="{D5CDD505-2E9C-101B-9397-08002B2CF9AE}" pid="12" name="Objective-Path">
    <vt:lpwstr>QPS Global Folder:01. QPS BCS:COMMITTEE BUSINESS:Liaison:First Clerk Assistant (Committees) Presentations:</vt:lpwstr>
  </property>
  <property fmtid="{D5CDD505-2E9C-101B-9397-08002B2CF9AE}" pid="13" name="Objective-Parent">
    <vt:lpwstr>First Clerk Assistant (Committees) Presentations</vt:lpwstr>
  </property>
  <property fmtid="{D5CDD505-2E9C-101B-9397-08002B2CF9AE}" pid="14" name="Objective-State">
    <vt:lpwstr>Published</vt:lpwstr>
  </property>
  <property fmtid="{D5CDD505-2E9C-101B-9397-08002B2CF9AE}" pid="15" name="Objective-VersionId">
    <vt:lpwstr>vA916463</vt:lpwstr>
  </property>
  <property fmtid="{D5CDD505-2E9C-101B-9397-08002B2CF9AE}" pid="16" name="Objective-Version">
    <vt:lpwstr>10.0</vt:lpwstr>
  </property>
  <property fmtid="{D5CDD505-2E9C-101B-9397-08002B2CF9AE}" pid="17" name="Objective-VersionNumber">
    <vt:r8>13</vt:r8>
  </property>
  <property fmtid="{D5CDD505-2E9C-101B-9397-08002B2CF9AE}" pid="18" name="Objective-VersionComment">
    <vt:lpwstr/>
  </property>
  <property fmtid="{D5CDD505-2E9C-101B-9397-08002B2CF9AE}" pid="19" name="Objective-FileNumber">
    <vt:lpwstr>qA16506</vt:lpwstr>
  </property>
  <property fmtid="{D5CDD505-2E9C-101B-9397-08002B2CF9AE}" pid="20" name="Objective-Classification">
    <vt:lpwstr>[Inherited - Unclassified]</vt:lpwstr>
  </property>
  <property fmtid="{D5CDD505-2E9C-101B-9397-08002B2CF9AE}" pid="21" name="Objective-Caveats">
    <vt:lpwstr/>
  </property>
  <property fmtid="{D5CDD505-2E9C-101B-9397-08002B2CF9AE}" pid="22" name="Objective-Precedent">
    <vt:lpwstr/>
  </property>
  <property fmtid="{D5CDD505-2E9C-101B-9397-08002B2CF9AE}" pid="23" name="Objective-Comment">
    <vt:lpwstr/>
  </property>
</Properties>
</file>