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5"/>
  </p:notesMasterIdLst>
  <p:sldIdLst>
    <p:sldId id="274" r:id="rId3"/>
    <p:sldId id="266" r:id="rId4"/>
    <p:sldId id="316" r:id="rId5"/>
    <p:sldId id="306" r:id="rId6"/>
    <p:sldId id="317" r:id="rId7"/>
    <p:sldId id="307" r:id="rId8"/>
    <p:sldId id="314" r:id="rId9"/>
    <p:sldId id="315" r:id="rId10"/>
    <p:sldId id="318" r:id="rId11"/>
    <p:sldId id="311" r:id="rId12"/>
    <p:sldId id="312" r:id="rId13"/>
    <p:sldId id="310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CD0C6B-BAE1-D120-4BC8-7755F0FF3B90}" v="3" dt="2024-10-03T04:53:58.1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3"/>
    <p:restoredTop sz="94092"/>
  </p:normalViewPr>
  <p:slideViewPr>
    <p:cSldViewPr>
      <p:cViewPr varScale="1">
        <p:scale>
          <a:sx n="72" d="100"/>
          <a:sy n="72" d="100"/>
        </p:scale>
        <p:origin x="380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 Henneveld" userId="S::nico.henneveld@parliament.govt.nz::f6812f7d-0732-46a3-9b36-eb1ac3f3f83b" providerId="AD" clId="Web-{40CD0C6B-BAE1-D120-4BC8-7755F0FF3B90}"/>
    <pc:docChg chg="addSld delSld sldOrd addMainMaster modMainMaster">
      <pc:chgData name="Nico Henneveld" userId="S::nico.henneveld@parliament.govt.nz::f6812f7d-0732-46a3-9b36-eb1ac3f3f83b" providerId="AD" clId="Web-{40CD0C6B-BAE1-D120-4BC8-7755F0FF3B90}" dt="2024-10-03T04:53:58.119" v="3"/>
      <pc:docMkLst>
        <pc:docMk/>
      </pc:docMkLst>
      <pc:sldChg chg="add del ord">
        <pc:chgData name="Nico Henneveld" userId="S::nico.henneveld@parliament.govt.nz::f6812f7d-0732-46a3-9b36-eb1ac3f3f83b" providerId="AD" clId="Web-{40CD0C6B-BAE1-D120-4BC8-7755F0FF3B90}" dt="2024-10-03T04:53:58.119" v="3"/>
        <pc:sldMkLst>
          <pc:docMk/>
          <pc:sldMk cId="2906694210" sldId="274"/>
        </pc:sldMkLst>
      </pc:sldChg>
      <pc:sldMasterChg chg="modSldLayout">
        <pc:chgData name="Nico Henneveld" userId="S::nico.henneveld@parliament.govt.nz::f6812f7d-0732-46a3-9b36-eb1ac3f3f83b" providerId="AD" clId="Web-{40CD0C6B-BAE1-D120-4BC8-7755F0FF3B90}" dt="2024-10-03T04:53:51.525" v="2"/>
        <pc:sldMasterMkLst>
          <pc:docMk/>
          <pc:sldMasterMk cId="0" sldId="2147483648"/>
        </pc:sldMasterMkLst>
        <pc:sldLayoutChg chg="replId">
          <pc:chgData name="Nico Henneveld" userId="S::nico.henneveld@parliament.govt.nz::f6812f7d-0732-46a3-9b36-eb1ac3f3f83b" providerId="AD" clId="Web-{40CD0C6B-BAE1-D120-4BC8-7755F0FF3B90}" dt="2024-10-03T04:53:51.525" v="2"/>
          <pc:sldLayoutMkLst>
            <pc:docMk/>
            <pc:sldMasterMk cId="0" sldId="2147483648"/>
            <pc:sldLayoutMk cId="1205034855" sldId="2147483672"/>
          </pc:sldLayoutMkLst>
        </pc:sldLayoutChg>
      </pc:sldMasterChg>
      <pc:sldMasterChg chg="add addSldLayout">
        <pc:chgData name="Nico Henneveld" userId="S::nico.henneveld@parliament.govt.nz::f6812f7d-0732-46a3-9b36-eb1ac3f3f83b" providerId="AD" clId="Web-{40CD0C6B-BAE1-D120-4BC8-7755F0FF3B90}" dt="2024-10-03T04:53:51.525" v="2"/>
        <pc:sldMasterMkLst>
          <pc:docMk/>
          <pc:sldMasterMk cId="4138238389" sldId="2147483660"/>
        </pc:sldMasterMkLst>
        <pc:sldLayoutChg chg="add">
          <pc:chgData name="Nico Henneveld" userId="S::nico.henneveld@parliament.govt.nz::f6812f7d-0732-46a3-9b36-eb1ac3f3f83b" providerId="AD" clId="Web-{40CD0C6B-BAE1-D120-4BC8-7755F0FF3B90}" dt="2024-10-03T04:53:51.525" v="2"/>
          <pc:sldLayoutMkLst>
            <pc:docMk/>
            <pc:sldMasterMk cId="4138238389" sldId="2147483660"/>
            <pc:sldLayoutMk cId="1031136" sldId="2147483661"/>
          </pc:sldLayoutMkLst>
        </pc:sldLayoutChg>
        <pc:sldLayoutChg chg="add">
          <pc:chgData name="Nico Henneveld" userId="S::nico.henneveld@parliament.govt.nz::f6812f7d-0732-46a3-9b36-eb1ac3f3f83b" providerId="AD" clId="Web-{40CD0C6B-BAE1-D120-4BC8-7755F0FF3B90}" dt="2024-10-03T04:53:51.525" v="2"/>
          <pc:sldLayoutMkLst>
            <pc:docMk/>
            <pc:sldMasterMk cId="4138238389" sldId="2147483660"/>
            <pc:sldLayoutMk cId="872417951" sldId="2147483662"/>
          </pc:sldLayoutMkLst>
        </pc:sldLayoutChg>
        <pc:sldLayoutChg chg="add">
          <pc:chgData name="Nico Henneveld" userId="S::nico.henneveld@parliament.govt.nz::f6812f7d-0732-46a3-9b36-eb1ac3f3f83b" providerId="AD" clId="Web-{40CD0C6B-BAE1-D120-4BC8-7755F0FF3B90}" dt="2024-10-03T04:53:51.525" v="2"/>
          <pc:sldLayoutMkLst>
            <pc:docMk/>
            <pc:sldMasterMk cId="4138238389" sldId="2147483660"/>
            <pc:sldLayoutMk cId="3529088365" sldId="2147483663"/>
          </pc:sldLayoutMkLst>
        </pc:sldLayoutChg>
        <pc:sldLayoutChg chg="add">
          <pc:chgData name="Nico Henneveld" userId="S::nico.henneveld@parliament.govt.nz::f6812f7d-0732-46a3-9b36-eb1ac3f3f83b" providerId="AD" clId="Web-{40CD0C6B-BAE1-D120-4BC8-7755F0FF3B90}" dt="2024-10-03T04:53:51.525" v="2"/>
          <pc:sldLayoutMkLst>
            <pc:docMk/>
            <pc:sldMasterMk cId="4138238389" sldId="2147483660"/>
            <pc:sldLayoutMk cId="3643512" sldId="2147483664"/>
          </pc:sldLayoutMkLst>
        </pc:sldLayoutChg>
        <pc:sldLayoutChg chg="add">
          <pc:chgData name="Nico Henneveld" userId="S::nico.henneveld@parliament.govt.nz::f6812f7d-0732-46a3-9b36-eb1ac3f3f83b" providerId="AD" clId="Web-{40CD0C6B-BAE1-D120-4BC8-7755F0FF3B90}" dt="2024-10-03T04:53:51.525" v="2"/>
          <pc:sldLayoutMkLst>
            <pc:docMk/>
            <pc:sldMasterMk cId="4138238389" sldId="2147483660"/>
            <pc:sldLayoutMk cId="1602568284" sldId="2147483665"/>
          </pc:sldLayoutMkLst>
        </pc:sldLayoutChg>
        <pc:sldLayoutChg chg="add">
          <pc:chgData name="Nico Henneveld" userId="S::nico.henneveld@parliament.govt.nz::f6812f7d-0732-46a3-9b36-eb1ac3f3f83b" providerId="AD" clId="Web-{40CD0C6B-BAE1-D120-4BC8-7755F0FF3B90}" dt="2024-10-03T04:53:51.525" v="2"/>
          <pc:sldLayoutMkLst>
            <pc:docMk/>
            <pc:sldMasterMk cId="4138238389" sldId="2147483660"/>
            <pc:sldLayoutMk cId="464499234" sldId="2147483666"/>
          </pc:sldLayoutMkLst>
        </pc:sldLayoutChg>
        <pc:sldLayoutChg chg="add">
          <pc:chgData name="Nico Henneveld" userId="S::nico.henneveld@parliament.govt.nz::f6812f7d-0732-46a3-9b36-eb1ac3f3f83b" providerId="AD" clId="Web-{40CD0C6B-BAE1-D120-4BC8-7755F0FF3B90}" dt="2024-10-03T04:53:51.525" v="2"/>
          <pc:sldLayoutMkLst>
            <pc:docMk/>
            <pc:sldMasterMk cId="4138238389" sldId="2147483660"/>
            <pc:sldLayoutMk cId="2696945868" sldId="2147483667"/>
          </pc:sldLayoutMkLst>
        </pc:sldLayoutChg>
        <pc:sldLayoutChg chg="add">
          <pc:chgData name="Nico Henneveld" userId="S::nico.henneveld@parliament.govt.nz::f6812f7d-0732-46a3-9b36-eb1ac3f3f83b" providerId="AD" clId="Web-{40CD0C6B-BAE1-D120-4BC8-7755F0FF3B90}" dt="2024-10-03T04:53:51.525" v="2"/>
          <pc:sldLayoutMkLst>
            <pc:docMk/>
            <pc:sldMasterMk cId="4138238389" sldId="2147483660"/>
            <pc:sldLayoutMk cId="2544690854" sldId="2147483668"/>
          </pc:sldLayoutMkLst>
        </pc:sldLayoutChg>
        <pc:sldLayoutChg chg="add">
          <pc:chgData name="Nico Henneveld" userId="S::nico.henneveld@parliament.govt.nz::f6812f7d-0732-46a3-9b36-eb1ac3f3f83b" providerId="AD" clId="Web-{40CD0C6B-BAE1-D120-4BC8-7755F0FF3B90}" dt="2024-10-03T04:53:51.525" v="2"/>
          <pc:sldLayoutMkLst>
            <pc:docMk/>
            <pc:sldMasterMk cId="4138238389" sldId="2147483660"/>
            <pc:sldLayoutMk cId="2897614550" sldId="2147483669"/>
          </pc:sldLayoutMkLst>
        </pc:sldLayoutChg>
        <pc:sldLayoutChg chg="add">
          <pc:chgData name="Nico Henneveld" userId="S::nico.henneveld@parliament.govt.nz::f6812f7d-0732-46a3-9b36-eb1ac3f3f83b" providerId="AD" clId="Web-{40CD0C6B-BAE1-D120-4BC8-7755F0FF3B90}" dt="2024-10-03T04:53:51.525" v="2"/>
          <pc:sldLayoutMkLst>
            <pc:docMk/>
            <pc:sldMasterMk cId="4138238389" sldId="2147483660"/>
            <pc:sldLayoutMk cId="3904369676" sldId="2147483670"/>
          </pc:sldLayoutMkLst>
        </pc:sldLayoutChg>
        <pc:sldLayoutChg chg="add">
          <pc:chgData name="Nico Henneveld" userId="S::nico.henneveld@parliament.govt.nz::f6812f7d-0732-46a3-9b36-eb1ac3f3f83b" providerId="AD" clId="Web-{40CD0C6B-BAE1-D120-4BC8-7755F0FF3B90}" dt="2024-10-03T04:53:51.525" v="2"/>
          <pc:sldLayoutMkLst>
            <pc:docMk/>
            <pc:sldMasterMk cId="4138238389" sldId="2147483660"/>
            <pc:sldLayoutMk cId="731508740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26">
            <a:extLst>
              <a:ext uri="{FF2B5EF4-FFF2-40B4-BE49-F238E27FC236}">
                <a16:creationId xmlns:a16="http://schemas.microsoft.com/office/drawing/2014/main" id="{6BBE56E4-6A77-F4BA-5965-26F9FE81D7E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46083" name="Rectangle 1027">
            <a:extLst>
              <a:ext uri="{FF2B5EF4-FFF2-40B4-BE49-F238E27FC236}">
                <a16:creationId xmlns:a16="http://schemas.microsoft.com/office/drawing/2014/main" id="{924CC209-6F0A-2FFB-FE9E-0DC13B726FA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46084" name="Rectangle 1028">
            <a:extLst>
              <a:ext uri="{FF2B5EF4-FFF2-40B4-BE49-F238E27FC236}">
                <a16:creationId xmlns:a16="http://schemas.microsoft.com/office/drawing/2014/main" id="{2F9BC5B1-880B-2094-9651-37B83E80674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1029">
            <a:extLst>
              <a:ext uri="{FF2B5EF4-FFF2-40B4-BE49-F238E27FC236}">
                <a16:creationId xmlns:a16="http://schemas.microsoft.com/office/drawing/2014/main" id="{0FD9A7A0-80F0-D9AE-8A32-E193D4D8E3E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6086" name="Rectangle 1030">
            <a:extLst>
              <a:ext uri="{FF2B5EF4-FFF2-40B4-BE49-F238E27FC236}">
                <a16:creationId xmlns:a16="http://schemas.microsoft.com/office/drawing/2014/main" id="{AA439574-BDD3-D39B-C0A1-788B201D291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46087" name="Rectangle 1031">
            <a:extLst>
              <a:ext uri="{FF2B5EF4-FFF2-40B4-BE49-F238E27FC236}">
                <a16:creationId xmlns:a16="http://schemas.microsoft.com/office/drawing/2014/main" id="{F332B6D6-81B4-39C6-5F07-7B73225EC5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D2CD584-2ACF-7346-AEDD-B604F525810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`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72B28-2786-42F9-AEFA-D8359C365BFD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05177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31">
            <a:extLst>
              <a:ext uri="{FF2B5EF4-FFF2-40B4-BE49-F238E27FC236}">
                <a16:creationId xmlns:a16="http://schemas.microsoft.com/office/drawing/2014/main" id="{0C4BC880-4406-8CC7-28A0-076504559A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2FB3BF-5117-C040-8BC5-ED6398367928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A5A20292-16D8-9152-E2B5-B106B75761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1B35B221-BF68-FBE6-1D51-B4EE8F9DF0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0156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31">
            <a:extLst>
              <a:ext uri="{FF2B5EF4-FFF2-40B4-BE49-F238E27FC236}">
                <a16:creationId xmlns:a16="http://schemas.microsoft.com/office/drawing/2014/main" id="{0C4BC880-4406-8CC7-28A0-076504559A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2FB3BF-5117-C040-8BC5-ED6398367928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A5A20292-16D8-9152-E2B5-B106B75761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1B35B221-BF68-FBE6-1D51-B4EE8F9DF0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1475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31">
            <a:extLst>
              <a:ext uri="{FF2B5EF4-FFF2-40B4-BE49-F238E27FC236}">
                <a16:creationId xmlns:a16="http://schemas.microsoft.com/office/drawing/2014/main" id="{0C4BC880-4406-8CC7-28A0-076504559A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2FB3BF-5117-C040-8BC5-ED6398367928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A5A20292-16D8-9152-E2B5-B106B75761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1B35B221-BF68-FBE6-1D51-B4EE8F9DF0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74072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31">
            <a:extLst>
              <a:ext uri="{FF2B5EF4-FFF2-40B4-BE49-F238E27FC236}">
                <a16:creationId xmlns:a16="http://schemas.microsoft.com/office/drawing/2014/main" id="{8C9CD8EA-5921-37E4-E5C5-014A76D14D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A1B7D6-C215-274C-91E7-8209AE9A11B5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1C8E73C2-76CD-4AAA-73AC-9B05DC2C15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BBF79272-7B06-5514-8485-12637011B0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31">
            <a:extLst>
              <a:ext uri="{FF2B5EF4-FFF2-40B4-BE49-F238E27FC236}">
                <a16:creationId xmlns:a16="http://schemas.microsoft.com/office/drawing/2014/main" id="{0C4BC880-4406-8CC7-28A0-076504559A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2FB3BF-5117-C040-8BC5-ED6398367928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A5A20292-16D8-9152-E2B5-B106B75761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1B35B221-BF68-FBE6-1D51-B4EE8F9DF0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3802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31">
            <a:extLst>
              <a:ext uri="{FF2B5EF4-FFF2-40B4-BE49-F238E27FC236}">
                <a16:creationId xmlns:a16="http://schemas.microsoft.com/office/drawing/2014/main" id="{0C4BC880-4406-8CC7-28A0-076504559A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2FB3BF-5117-C040-8BC5-ED6398367928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A5A20292-16D8-9152-E2B5-B106B75761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1B35B221-BF68-FBE6-1D51-B4EE8F9DF0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5542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9975A-F567-3567-FE26-7BC200448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31">
            <a:extLst>
              <a:ext uri="{FF2B5EF4-FFF2-40B4-BE49-F238E27FC236}">
                <a16:creationId xmlns:a16="http://schemas.microsoft.com/office/drawing/2014/main" id="{0F0E1E7F-5AA7-A317-5DBC-CCA2DC4475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2FB3BF-5117-C040-8BC5-ED6398367928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38365C45-36A5-4B51-54AD-BF59E841C5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156E4593-B000-2627-E831-88B203D5D3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5766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31">
            <a:extLst>
              <a:ext uri="{FF2B5EF4-FFF2-40B4-BE49-F238E27FC236}">
                <a16:creationId xmlns:a16="http://schemas.microsoft.com/office/drawing/2014/main" id="{0C4BC880-4406-8CC7-28A0-076504559A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2FB3BF-5117-C040-8BC5-ED6398367928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A5A20292-16D8-9152-E2B5-B106B75761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1B35B221-BF68-FBE6-1D51-B4EE8F9DF0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2349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31">
            <a:extLst>
              <a:ext uri="{FF2B5EF4-FFF2-40B4-BE49-F238E27FC236}">
                <a16:creationId xmlns:a16="http://schemas.microsoft.com/office/drawing/2014/main" id="{0C4BC880-4406-8CC7-28A0-076504559A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2FB3BF-5117-C040-8BC5-ED6398367928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A5A20292-16D8-9152-E2B5-B106B75761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1B35B221-BF68-FBE6-1D51-B4EE8F9DF0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5155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F334B-790B-07FB-F55C-D7FA219C0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31">
            <a:extLst>
              <a:ext uri="{FF2B5EF4-FFF2-40B4-BE49-F238E27FC236}">
                <a16:creationId xmlns:a16="http://schemas.microsoft.com/office/drawing/2014/main" id="{AB191977-2106-B401-5202-ACE7A3190F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2FB3BF-5117-C040-8BC5-ED6398367928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59F02967-BCBD-5B3B-0862-7AE321BFA4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59477AB8-058F-89F6-CDC9-5750F9274B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6063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01DDB-33E9-09A2-F15B-082DB6A71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31">
            <a:extLst>
              <a:ext uri="{FF2B5EF4-FFF2-40B4-BE49-F238E27FC236}">
                <a16:creationId xmlns:a16="http://schemas.microsoft.com/office/drawing/2014/main" id="{5DCD7492-2E9A-5CEA-4691-49E4CFAA65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2FB3BF-5117-C040-8BC5-ED6398367928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B40343BA-31BC-6BB7-F556-2D987600AE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8BD9C51D-2F96-A45F-B753-EBEB7068E1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7314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E15AD-5F01-058D-8BAF-AD194D7E43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67A649-DB4A-70EE-D497-80C0D658ED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5751C-EE9E-3C5F-16B5-93D897018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C21B9-40E0-DE7B-46F0-A271F7C47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BD58D-4067-D1A9-F7AC-DFECFB8DC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47A69-1254-C543-8270-6805E61197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6951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417CC-7935-6982-82E5-F2F1E1D43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741E06-8A97-EBE8-035F-0F86AA813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7FCAD-87EE-E392-12A6-68FC7488B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056E50-C6A2-2F9E-7422-031867AA9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3F055-6EB3-248E-6498-F4AD7678C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F4507B-A774-E240-A04B-B63D8BCD65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1770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2785C3-7243-62B8-66EF-6D47EB4634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93A1BA-F069-6D8A-736A-73CD9C31A4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6BC1A-16B9-41CA-218E-5E79590F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F588A-8275-4AF3-B9BF-CDB119F96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250F7-FFDC-1DDA-F410-0DCFABE18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A645EF-DAB4-8841-BF48-4F81618F7A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4175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CB4E0-1F1C-4E6A-2EBA-A507FF1A3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11DA76-4830-5705-173F-13CA989839C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CC36EC-DC4A-9CFC-60CB-2DC1B2B7C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6B5C6F-884A-DB75-F652-71E40BA1A9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CAA9A5-8ACD-DC4E-2F02-55FE14F9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45E32A-999A-F42E-5589-CB7DD949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820F70B-8334-FD41-AC8F-72DF0AA32C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5034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F858E-BFFE-C24E-8FFD-18C3ECCD6A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750354-476C-8351-3512-4174B745EA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97D73-4F25-E849-B754-5486E6817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B27B1-E28C-F1C2-B4C6-7EB5598F9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68E2C-A030-D92C-3F31-21657F994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429D8-AA5D-0B0A-6F2F-BD2801158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7552F-EB93-B7DA-F9EA-07EF10696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7613A-B54A-135B-5980-EEAD5977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7A3B8-E6C6-06E9-07AA-3EB40FB0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9AEF9-3A53-1E3A-43EE-0F45521C4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17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C816E-FD16-3341-EAC9-0D4F602EC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93B604-8793-EAF3-7189-587F5A02B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950A8-3A8B-7F3D-087B-33BABB1AD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BB4D-6DC9-83DC-BFE3-793B4DEC0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F669C-03F3-23D0-D846-66C17814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088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18C37-CB17-4F4A-F7C6-B944FDAC3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E7C15-27E5-D67C-78AF-8114E1EEE3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9F0C3A-7321-2D42-37CB-40CE217249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6D8D26-BE89-B898-EDA9-8F2E13B4D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086C8E-9B68-10E8-DE55-B29C1F2F6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5B7637-AA0E-FA89-242A-58EC3FD91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274F1-A212-6EAB-7FB6-A79DFE3FB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3F1C2-3790-1540-C364-E0DACA81E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097EA-88A6-04E5-A385-14077D1C6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7B95AE-8B7E-7E30-666F-8DC09EC290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557C00-DA90-317E-7915-6D5F604C12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0C0822-5E54-8B9A-E075-D09F588EC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4AE4A6-FCB1-BE09-D673-4E6E89D6F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253E30-7177-3DEF-710F-D4BFFEE62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682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B4DA0-952D-A94B-D594-847F6F0B2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CE92BD-F1E3-FF6B-B7CF-A3EDA4F51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8A75B9-CD86-DAB4-7C54-ADBD7B8CE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D0907-8368-B31A-9266-6C70C575F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99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B49680-74B9-0612-A92A-9BA974155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71E438-9D6E-B73E-7B43-278E0F0E6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6C01A2-7273-4406-6339-7E2FE12C3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45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98458-9BD2-EEAB-018E-62E9CDEFA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8F0DC-334F-C9AF-ABC7-BA8B5C0219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6B33B-DA4C-9AE5-1A52-3AB3C8DBB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27BDD-511E-3972-B9C5-B38A39641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DBD9A-4B8A-55F1-FA55-D4589023C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AC9AEF-47E8-3749-BCDA-135FCBCF9A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9441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0264C-26B0-04A6-A5F3-16E5CA621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D3B82-05C2-4243-BE37-386E4DEB5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8B8009-90B8-9C9D-72C9-42592E97E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6F0260-F039-5D97-C92B-957668105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D5DE85-6AC1-2D8B-B268-E0A29B9FF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83EBE-E895-EDBF-1E39-BA525CA0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908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F5676-4C4E-9F31-A80E-7C611F1DD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D38918-E690-0F0F-E18D-8071DF7683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093063-8221-1D79-A1B8-ECB85E28CB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00A6A4-3C6F-9BD5-D396-EA8EEB8A2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924A15-59B1-50EF-6C10-869DA787D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F53815-9B79-3CAF-FBB1-6031115F5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14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5E180-5BC7-B55E-6ABB-712BED31F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21DC3E-E278-B994-C710-C070A55F2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794BA-55A4-A3FD-5EB3-2DEF2BE15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7FEF9-CC8D-B0B7-1FC1-5D37ABE5B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F7F0E-5A95-A1D1-1D86-D385C8AEC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696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686ABF-7726-4FAE-6DDD-DFAC779496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EEA2E-CA53-C2FD-EBE8-662FF74CF4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1BB08-EFE8-11A9-1911-7DE3ECDE4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84C354-8905-3F95-C430-F6F6DEC4F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61151-A5FC-2DBF-F559-6612D196A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08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10D3E-2C80-FEBE-7F5D-F623363B7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DF88E-0E0D-46A8-7A5E-DE4FD60F05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112EB-EEBF-1408-BC12-8A853D61C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8F824-6261-FFD1-9C1E-DCE471862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B8379-C530-23BB-5027-319AD584C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E041B0-65DC-9445-B827-F9EBA2225D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0865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BC317-A051-7CE5-5EF7-301EE91D2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D66A9-FB4E-B8AA-8C0F-C7820294AB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71BC67-295D-83BD-38FF-CEE02535A8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CD59A0-923C-DEAF-3FCC-17584B46C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21A038-D820-D31D-FFE3-5191EA96A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06F56-FC30-DEAF-B911-4FB35AD6B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199611-0AE5-D442-8E23-83179C154E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9403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D01BE-9886-A295-BC2B-F61194F79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65127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6643C9-00E1-F9B5-DA5E-36EFBA49A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DEEB50-EAA1-131F-4211-27FC4D064D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BD924D-7A19-21F7-E5C5-1936899E40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9F5267-AFF5-8674-2A65-E4F3F19B6C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D7E5CC-D0B1-B7CA-D907-6A766B479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839872-9E51-0489-AE03-CE23A391D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2644FE-16D2-6BF8-38EE-21F1170E2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00E88C-8435-7845-9A6A-5188B9484B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024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6D54D-DD03-18FC-C003-9E5655254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AABE-FC82-C6F3-CBA5-03EC3D4EE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BA9BA6-880B-56FD-E0A4-F39E8392F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AA59C1-88C2-25B7-6CCD-17E8219E0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265C6-D3CE-A544-8B6A-00EC7CFB14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100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FC859C-4F69-ADC7-F981-D5B8DD78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B8E4AE-FF56-8BAE-C5B3-2709FBB37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A17089-5B6E-7267-E466-107350C3B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DD3165-AE34-FB46-AE5D-045DEFFA86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9649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52F3D-F12A-111B-351C-D418085F1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26B42-A18F-5CCE-1597-C2187D8C2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37E728-9CD3-2692-C6A3-AA251C3F27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EEE61F-D3C1-C7FB-AEAD-187BC7DA7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590515-1F05-1DBE-2356-B8EAFB75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D38DD-3AD0-DA6F-F472-5D81E47E5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8395E0-E358-3A46-BE99-CA9B30ECDC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1186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6B956-5FB1-773D-F037-D07E2946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1F0C66-956E-6E0C-5A14-EE0B8D8DE8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5CFE47-1920-C896-2CC0-FE76BC9564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073093-F362-7E53-6EE7-C32989806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37AD4-5987-8325-B796-91886C64F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880329-D0E9-E702-FEF4-845D47B58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9F4702-417B-154F-86D5-D45FA0DAC6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387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50000">
              <a:schemeClr val="accent2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102E50C-7E25-E767-EB7F-F9FD8776B7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8F035A9-08FA-B985-28BE-57314D3A8B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66287BC-DC63-9677-164C-08C8F325DB8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6E5B786-5302-1275-6D21-51E5442E05E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2F0C3FB-1881-7E23-11DF-5A614901EFA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AD21051-4E74-A24A-B11B-A69A396FB6F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052D36-1B3D-F2AF-18F1-2835779CE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D9A6FD-F876-5E15-227B-515FD604C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C6708-7FFF-D130-F60F-5685204BFC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29863-53F3-CAED-F143-45D993DE72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48FE-5BFA-5DCD-56E6-2C9149E32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38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uilding with columns and trees&#10;&#10;Description automatically generated">
            <a:extLst>
              <a:ext uri="{FF2B5EF4-FFF2-40B4-BE49-F238E27FC236}">
                <a16:creationId xmlns:a16="http://schemas.microsoft.com/office/drawing/2014/main" id="{EE3186A7-2837-FE9C-F240-26B6837691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b="14198"/>
          <a:stretch/>
        </p:blipFill>
        <p:spPr>
          <a:xfrm>
            <a:off x="-29130" y="818939"/>
            <a:ext cx="9178427" cy="5250119"/>
          </a:xfrm>
          <a:prstGeom prst="rect">
            <a:avLst/>
          </a:prstGeom>
        </p:spPr>
      </p:pic>
      <p:pic>
        <p:nvPicPr>
          <p:cNvPr id="16" name="Picture 15" descr="A blue and black background&#10;&#10;Description automatically generated">
            <a:extLst>
              <a:ext uri="{FF2B5EF4-FFF2-40B4-BE49-F238E27FC236}">
                <a16:creationId xmlns:a16="http://schemas.microsoft.com/office/drawing/2014/main" id="{83D9D66C-7CDC-957A-D7C1-91FD34C1FC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937" b="-2051"/>
          <a:stretch/>
        </p:blipFill>
        <p:spPr>
          <a:xfrm>
            <a:off x="3312052" y="850500"/>
            <a:ext cx="5829300" cy="3870412"/>
          </a:xfrm>
          <a:prstGeom prst="rect">
            <a:avLst/>
          </a:prstGeom>
        </p:spPr>
      </p:pic>
      <p:pic>
        <p:nvPicPr>
          <p:cNvPr id="14" name="Picture 13" descr="A close-up of a white object&#10;&#10;Description automatically generated">
            <a:extLst>
              <a:ext uri="{FF2B5EF4-FFF2-40B4-BE49-F238E27FC236}">
                <a16:creationId xmlns:a16="http://schemas.microsoft.com/office/drawing/2014/main" id="{76AEEFF1-1FED-1CDF-0F51-B450DC850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694" y="774527"/>
            <a:ext cx="9185046" cy="479059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0D40795-9538-0635-7EA9-8846ED21AB6F}"/>
              </a:ext>
            </a:extLst>
          </p:cNvPr>
          <p:cNvSpPr/>
          <p:nvPr/>
        </p:nvSpPr>
        <p:spPr>
          <a:xfrm>
            <a:off x="2649" y="5565124"/>
            <a:ext cx="9146648" cy="9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7781B6-BF3C-AD0A-A6DD-4421CE4A4142}"/>
              </a:ext>
            </a:extLst>
          </p:cNvPr>
          <p:cNvSpPr txBox="1"/>
          <p:nvPr/>
        </p:nvSpPr>
        <p:spPr>
          <a:xfrm>
            <a:off x="449427" y="1181511"/>
            <a:ext cx="8194939" cy="263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en-NZ" sz="3300" b="1">
                <a:solidFill>
                  <a:schemeClr val="accent5">
                    <a:lumMod val="75000"/>
                  </a:schemeClr>
                </a:solidFill>
                <a:latin typeface="Open Sans" panose="020B0606030504020204" pitchFamily="34" charset="0"/>
              </a:rPr>
              <a:t>ASPG ANNUAL CONFERENCE 2024</a:t>
            </a:r>
            <a:endParaRPr lang="en-NZ" sz="3300" b="1">
              <a:solidFill>
                <a:schemeClr val="accent5">
                  <a:lumMod val="7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>
              <a:spcBef>
                <a:spcPts val="450"/>
              </a:spcBef>
            </a:pPr>
            <a:r>
              <a:rPr lang="en-NZ" sz="3600" b="1">
                <a:solidFill>
                  <a:srgbClr val="153F6B"/>
                </a:solidFill>
                <a:latin typeface="Open Sans" panose="020B0606030504020204" pitchFamily="34" charset="0"/>
              </a:rPr>
              <a:t>Emeritus Professor Marian Sawer</a:t>
            </a:r>
            <a:endParaRPr lang="en-NZ" sz="3600" b="1">
              <a:solidFill>
                <a:srgbClr val="153F6B"/>
              </a:solidFill>
              <a:effectLst/>
              <a:latin typeface="Open Sans" panose="020B0606030504020204" pitchFamily="34" charset="0"/>
            </a:endParaRPr>
          </a:p>
          <a:p>
            <a:pPr>
              <a:spcBef>
                <a:spcPts val="450"/>
              </a:spcBef>
            </a:pPr>
            <a:r>
              <a:rPr lang="en-NZ" sz="3600">
                <a:solidFill>
                  <a:srgbClr val="153F6B"/>
                </a:solidFill>
                <a:effectLst/>
                <a:latin typeface="Open Sans" panose="020B0606030504020204" pitchFamily="34" charset="0"/>
              </a:rPr>
              <a:t>Australian National University</a:t>
            </a:r>
            <a:endParaRPr lang="en-NZ" sz="24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>
              <a:spcBef>
                <a:spcPts val="450"/>
              </a:spcBef>
            </a:pPr>
            <a:r>
              <a:rPr lang="en-NZ" sz="2400">
                <a:effectLst/>
                <a:latin typeface="Open Sans" panose="020B0606030504020204" pitchFamily="34" charset="0"/>
              </a:rPr>
              <a:t>Making sense of the effect of the #MeToo movement on parliamentary reform</a:t>
            </a:r>
            <a:endParaRPr lang="en-NZ" sz="3600">
              <a:effectLst/>
              <a:latin typeface="Open Sans" panose="020B0606030504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A7297F-1195-7953-828C-384A7BA77B9D}"/>
              </a:ext>
            </a:extLst>
          </p:cNvPr>
          <p:cNvSpPr/>
          <p:nvPr/>
        </p:nvSpPr>
        <p:spPr>
          <a:xfrm>
            <a:off x="-22511" y="5565124"/>
            <a:ext cx="9178427" cy="503934"/>
          </a:xfrm>
          <a:prstGeom prst="rect">
            <a:avLst/>
          </a:prstGeom>
          <a:solidFill>
            <a:srgbClr val="153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A07FB92-959E-88E8-1F92-22A4BA433A4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48" y="5634025"/>
            <a:ext cx="1057117" cy="2988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B8A07A-AC67-D9EC-D1EE-187ECA28949E}"/>
              </a:ext>
            </a:extLst>
          </p:cNvPr>
          <p:cNvSpPr txBox="1"/>
          <p:nvPr/>
        </p:nvSpPr>
        <p:spPr>
          <a:xfrm>
            <a:off x="6465211" y="5662075"/>
            <a:ext cx="25575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900" b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New Zealand Chapter</a:t>
            </a:r>
            <a:endParaRPr lang="en-NZ" sz="90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694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850" name="Rectangle 35849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52" name="Rectangle 3585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854" name="Rectangle 3585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4123" y="3164497"/>
            <a:ext cx="4355594" cy="3030557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56" name="Freeform: Shape 3585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4F3DC8F6-C7B3-9F48-1A50-885CA9BD4B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208" y="2483734"/>
            <a:ext cx="2991032" cy="4100393"/>
          </a:xfr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altLang="en-US" sz="3500" dirty="0">
                <a:solidFill>
                  <a:srgbClr val="FFFFFF"/>
                </a:solidFill>
              </a:rPr>
              <a:t>Parliamentary Leadership Taskforce 2023</a:t>
            </a:r>
            <a:br>
              <a:rPr lang="en-US" altLang="en-US" sz="3500" dirty="0">
                <a:solidFill>
                  <a:srgbClr val="FFFFFF"/>
                </a:solidFill>
              </a:rPr>
            </a:br>
            <a:br>
              <a:rPr lang="en-US" altLang="en-US" sz="3500" dirty="0">
                <a:solidFill>
                  <a:srgbClr val="FFFFFF"/>
                </a:solidFill>
              </a:rPr>
            </a:br>
            <a:r>
              <a:rPr lang="en-US" altLang="en-US" sz="3100" dirty="0">
                <a:solidFill>
                  <a:srgbClr val="FFFFFF"/>
                </a:solidFill>
              </a:rPr>
              <a:t>Ind. Chair +</a:t>
            </a:r>
            <a:br>
              <a:rPr lang="en-US" altLang="en-US" sz="3100" dirty="0">
                <a:solidFill>
                  <a:srgbClr val="FFFFFF"/>
                </a:solidFill>
              </a:rPr>
            </a:br>
            <a:r>
              <a:rPr lang="en-US" altLang="en-US" sz="3100" dirty="0">
                <a:solidFill>
                  <a:srgbClr val="FFFFFF"/>
                </a:solidFill>
              </a:rPr>
              <a:t>3 Labor</a:t>
            </a:r>
            <a:br>
              <a:rPr lang="en-US" altLang="en-US" sz="3100" dirty="0">
                <a:solidFill>
                  <a:srgbClr val="FFFFFF"/>
                </a:solidFill>
              </a:rPr>
            </a:br>
            <a:r>
              <a:rPr lang="en-US" altLang="en-US" sz="3100" dirty="0">
                <a:solidFill>
                  <a:srgbClr val="FFFFFF"/>
                </a:solidFill>
              </a:rPr>
              <a:t>2 Lib</a:t>
            </a:r>
            <a:br>
              <a:rPr lang="en-US" altLang="en-US" sz="3100" dirty="0">
                <a:solidFill>
                  <a:srgbClr val="FFFFFF"/>
                </a:solidFill>
              </a:rPr>
            </a:br>
            <a:r>
              <a:rPr lang="en-US" altLang="en-US" sz="3100" dirty="0">
                <a:solidFill>
                  <a:srgbClr val="FFFFFF"/>
                </a:solidFill>
              </a:rPr>
              <a:t>1 NP</a:t>
            </a:r>
            <a:br>
              <a:rPr lang="en-US" altLang="en-US" sz="3100" dirty="0">
                <a:solidFill>
                  <a:srgbClr val="FFFFFF"/>
                </a:solidFill>
              </a:rPr>
            </a:br>
            <a:r>
              <a:rPr lang="en-US" altLang="en-US" sz="3100" dirty="0">
                <a:solidFill>
                  <a:srgbClr val="FFFFFF"/>
                </a:solidFill>
              </a:rPr>
              <a:t>1 Green</a:t>
            </a:r>
            <a:br>
              <a:rPr lang="en-US" altLang="en-US" sz="3100" dirty="0">
                <a:solidFill>
                  <a:srgbClr val="FFFFFF"/>
                </a:solidFill>
              </a:rPr>
            </a:br>
            <a:r>
              <a:rPr lang="en-US" altLang="en-US" sz="3100" dirty="0">
                <a:solidFill>
                  <a:srgbClr val="FFFFFF"/>
                </a:solidFill>
              </a:rPr>
              <a:t>I Independent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E232D98-1075-ED14-57BB-37D4F79B8DAA}"/>
              </a:ext>
            </a:extLst>
          </p:cNvPr>
          <p:cNvPicPr>
            <a:picLocks noGrp="1"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83170" y="2166603"/>
            <a:ext cx="5466634" cy="3763911"/>
          </a:xfrm>
        </p:spPr>
      </p:pic>
      <p:pic>
        <p:nvPicPr>
          <p:cNvPr id="7" name="Picture 6" descr="Parliamentary Leadership Taskforce, 2023&#10;&#10;Description automatically generateL">
            <a:extLst>
              <a:ext uri="{FF2B5EF4-FFF2-40B4-BE49-F238E27FC236}">
                <a16:creationId xmlns:a16="http://schemas.microsoft.com/office/drawing/2014/main" id="{50B02289-3889-F3D7-9E34-DD1D8FD67D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695315" y="2381398"/>
            <a:ext cx="4333071" cy="330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76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850" name="Rectangle 35849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52" name="Rectangle 3585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854" name="Rectangle 3585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4123" y="3164497"/>
            <a:ext cx="4355594" cy="3030557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56" name="Freeform: Shape 3585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4F3DC8F6-C7B3-9F48-1A50-885CA9BD4B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208" y="1988841"/>
            <a:ext cx="2991032" cy="4492950"/>
          </a:xfr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altLang="en-US" sz="3300" dirty="0">
                <a:solidFill>
                  <a:srgbClr val="FFFFFF"/>
                </a:solidFill>
              </a:rPr>
              <a:t>Implementing</a:t>
            </a:r>
            <a:br>
              <a:rPr lang="en-US" altLang="en-US" sz="3300" dirty="0">
                <a:solidFill>
                  <a:srgbClr val="FFFFFF"/>
                </a:solidFill>
              </a:rPr>
            </a:br>
            <a:r>
              <a:rPr lang="en-US" altLang="en-US" sz="3300" dirty="0">
                <a:solidFill>
                  <a:srgbClr val="FFFFFF"/>
                </a:solidFill>
              </a:rPr>
              <a:t>reform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E232D98-1075-ED14-57BB-37D4F79B8DAA}"/>
              </a:ext>
            </a:extLst>
          </p:cNvPr>
          <p:cNvPicPr>
            <a:picLocks noGrp="1"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29054" y="2003764"/>
            <a:ext cx="5333735" cy="367240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DF0A9C-528B-66E3-51F1-987699AB0AB8}"/>
              </a:ext>
            </a:extLst>
          </p:cNvPr>
          <p:cNvSpPr txBox="1"/>
          <p:nvPr/>
        </p:nvSpPr>
        <p:spPr>
          <a:xfrm>
            <a:off x="3635896" y="2301924"/>
            <a:ext cx="460851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• Misconduct acknowledged 2022</a:t>
            </a:r>
          </a:p>
          <a:p>
            <a:endParaRPr lang="en-US" sz="2000" dirty="0"/>
          </a:p>
          <a:p>
            <a:r>
              <a:rPr lang="en-US" sz="2000" dirty="0"/>
              <a:t>• Codes of conduct endorsed 2023</a:t>
            </a:r>
          </a:p>
          <a:p>
            <a:endParaRPr lang="en-US" sz="2000" dirty="0"/>
          </a:p>
          <a:p>
            <a:r>
              <a:rPr lang="en-US" sz="2000" dirty="0"/>
              <a:t>• New statutory HR body 2023</a:t>
            </a:r>
          </a:p>
          <a:p>
            <a:endParaRPr lang="en-US" sz="2000" dirty="0"/>
          </a:p>
          <a:p>
            <a:r>
              <a:rPr lang="en-US" sz="2000" dirty="0"/>
              <a:t>• Independent </a:t>
            </a:r>
            <a:r>
              <a:rPr lang="en-US" sz="2000" dirty="0" err="1"/>
              <a:t>Parlt</a:t>
            </a:r>
            <a:r>
              <a:rPr lang="en-US" sz="2000" dirty="0"/>
              <a:t> Standards          	Commission 2024</a:t>
            </a:r>
          </a:p>
        </p:txBody>
      </p:sp>
    </p:spTree>
    <p:extLst>
      <p:ext uri="{BB962C8B-B14F-4D97-AF65-F5344CB8AC3E}">
        <p14:creationId xmlns:p14="http://schemas.microsoft.com/office/powerpoint/2010/main" val="3103271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850" name="Rectangle 35849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52" name="Rectangle 3585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854" name="Rectangle 3585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4123" y="3164497"/>
            <a:ext cx="4355594" cy="3030557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56" name="Freeform: Shape 3585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4F3DC8F6-C7B3-9F48-1A50-885CA9BD4B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208" y="2950389"/>
            <a:ext cx="2693282" cy="3531403"/>
          </a:xfr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altLang="en-US" sz="3500" dirty="0">
                <a:solidFill>
                  <a:srgbClr val="FFFFFF"/>
                </a:solidFill>
              </a:rPr>
              <a:t>Nested newness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E232D98-1075-ED14-57BB-37D4F79B8DAA}"/>
              </a:ext>
            </a:extLst>
          </p:cNvPr>
          <p:cNvPicPr>
            <a:picLocks noGrp="1"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35897" y="2132856"/>
            <a:ext cx="5499179" cy="302433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FC5CE8-D9FA-6CB6-3D48-990700BF01E7}"/>
              </a:ext>
            </a:extLst>
          </p:cNvPr>
          <p:cNvSpPr txBox="1"/>
          <p:nvPr/>
        </p:nvSpPr>
        <p:spPr>
          <a:xfrm>
            <a:off x="4151708" y="2227212"/>
            <a:ext cx="42484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Remembering the old, forgetting the new:</a:t>
            </a:r>
          </a:p>
          <a:p>
            <a:endParaRPr lang="en-US" dirty="0"/>
          </a:p>
          <a:p>
            <a:r>
              <a:rPr lang="en-US" dirty="0"/>
              <a:t>– Self regulation reasserted</a:t>
            </a:r>
          </a:p>
          <a:p>
            <a:endParaRPr lang="en-US" dirty="0"/>
          </a:p>
          <a:p>
            <a:r>
              <a:rPr lang="en-US" dirty="0"/>
              <a:t>– Cross-party consensus gives way  	to Westminster </a:t>
            </a:r>
            <a:r>
              <a:rPr lang="en-US" dirty="0" err="1"/>
              <a:t>adversarialism</a:t>
            </a:r>
            <a:r>
              <a:rPr lang="en-US" dirty="0"/>
              <a:t> 	</a:t>
            </a:r>
          </a:p>
        </p:txBody>
      </p:sp>
      <p:pic>
        <p:nvPicPr>
          <p:cNvPr id="7" name="Camera 6">
            <a:extLst>
              <a:ext uri="{FF2B5EF4-FFF2-40B4-BE49-F238E27FC236}">
                <a16:creationId xmlns:a16="http://schemas.microsoft.com/office/drawing/2014/main" id="{611068A8-F816-F85C-DA1F-EFDEA908B414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xfrm flipH="1" flipV="1">
            <a:off x="9612560" y="5733256"/>
            <a:ext cx="1225952" cy="674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1849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7" name="Rectangle 14346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9" name="Rectangle 14348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51" name="Rectangle 14350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4123" y="3164497"/>
            <a:ext cx="4355594" cy="3030557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53" name="Freeform: Shape 14352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4180BA6C-BD46-4511-88D0-BD17AB6DC3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0854" y="2950389"/>
            <a:ext cx="2289220" cy="3531403"/>
          </a:xfr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b="1" dirty="0">
                <a:solidFill>
                  <a:srgbClr val="FFFFFF"/>
                </a:solidFill>
              </a:rPr>
              <a:t>Making sense of the effect of #MeToo on parliamentary reform</a:t>
            </a:r>
          </a:p>
        </p:txBody>
      </p:sp>
      <p:sp>
        <p:nvSpPr>
          <p:cNvPr id="14342" name="Text Box 6">
            <a:extLst>
              <a:ext uri="{FF2B5EF4-FFF2-40B4-BE49-F238E27FC236}">
                <a16:creationId xmlns:a16="http://schemas.microsoft.com/office/drawing/2014/main" id="{AE80C4BF-8D2F-B045-A9E9-20AD9DD09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30" y="743803"/>
            <a:ext cx="2106633" cy="138239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en-US" sz="1700" b="1" i="1" dirty="0">
                <a:solidFill>
                  <a:srgbClr val="FFFFFF"/>
                </a:solidFill>
                <a:latin typeface="+mn-lt"/>
              </a:rPr>
              <a:t>Australasian Study of Parliament Group Conference </a:t>
            </a:r>
            <a:r>
              <a:rPr lang="en-US" altLang="en-US" sz="1700" b="1" dirty="0">
                <a:solidFill>
                  <a:srgbClr val="FFFFFF"/>
                </a:solidFill>
                <a:latin typeface="+mn-lt"/>
              </a:rPr>
              <a:t>October</a:t>
            </a:r>
            <a:r>
              <a:rPr lang="en-US" altLang="en-US" sz="1700" b="1" i="1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altLang="en-US" sz="1700" b="1" dirty="0">
                <a:solidFill>
                  <a:srgbClr val="FFFFFF"/>
                </a:solidFill>
                <a:latin typeface="+mn-lt"/>
              </a:rPr>
              <a:t>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89794C-EC33-AC29-B21B-EC36BD663698}"/>
              </a:ext>
            </a:extLst>
          </p:cNvPr>
          <p:cNvSpPr txBox="1"/>
          <p:nvPr/>
        </p:nvSpPr>
        <p:spPr>
          <a:xfrm>
            <a:off x="3755364" y="2770534"/>
            <a:ext cx="36249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Marian Sawer</a:t>
            </a:r>
          </a:p>
          <a:p>
            <a:pPr algn="ctr">
              <a:spcBef>
                <a:spcPct val="50000"/>
              </a:spcBef>
            </a:pPr>
            <a:r>
              <a:rPr lang="en-AU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School of Politics and International Relations</a:t>
            </a:r>
          </a:p>
          <a:p>
            <a:pPr algn="ctr">
              <a:spcBef>
                <a:spcPct val="50000"/>
              </a:spcBef>
            </a:pPr>
            <a:r>
              <a:rPr lang="en-AU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Australian National University</a:t>
            </a:r>
            <a:endParaRPr lang="en-US" alt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850" name="Rectangle 35849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52" name="Rectangle 3585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854" name="Rectangle 3585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4123" y="3164497"/>
            <a:ext cx="4355594" cy="3030557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56" name="Freeform: Shape 3585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4F3DC8F6-C7B3-9F48-1A50-885CA9BD4B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208" y="1988841"/>
            <a:ext cx="2991032" cy="4492950"/>
          </a:xfr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altLang="en-US" sz="3500" dirty="0">
                <a:solidFill>
                  <a:srgbClr val="FFFFFF"/>
                </a:solidFill>
              </a:rPr>
              <a:t>Structure of paper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E232D98-1075-ED14-57BB-37D4F79B8DAA}"/>
              </a:ext>
            </a:extLst>
          </p:cNvPr>
          <p:cNvPicPr>
            <a:picLocks noGrp="1"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36286" y="2611022"/>
            <a:ext cx="5333735" cy="3672407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DF0A9C-528B-66E3-51F1-987699AB0AB8}"/>
              </a:ext>
            </a:extLst>
          </p:cNvPr>
          <p:cNvSpPr txBox="1"/>
          <p:nvPr/>
        </p:nvSpPr>
        <p:spPr>
          <a:xfrm>
            <a:off x="3771062" y="2539008"/>
            <a:ext cx="425557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000" dirty="0"/>
          </a:p>
          <a:p>
            <a:r>
              <a:rPr lang="en-US" sz="2000" dirty="0"/>
              <a:t>• Sources of resistance to parliamentary reform</a:t>
            </a:r>
          </a:p>
          <a:p>
            <a:endParaRPr lang="en-US" sz="2000" dirty="0"/>
          </a:p>
          <a:p>
            <a:r>
              <a:rPr lang="en-US" sz="2000" dirty="0"/>
              <a:t>• The shock of #MeToo</a:t>
            </a:r>
          </a:p>
          <a:p>
            <a:endParaRPr lang="en-US" sz="2000" dirty="0"/>
          </a:p>
          <a:p>
            <a:r>
              <a:rPr lang="en-US" sz="2000" dirty="0"/>
              <a:t>• Role of the media</a:t>
            </a:r>
          </a:p>
          <a:p>
            <a:endParaRPr lang="en-US" sz="2000" dirty="0"/>
          </a:p>
          <a:p>
            <a:r>
              <a:rPr lang="en-US" sz="2000" dirty="0"/>
              <a:t>• Other critical actors</a:t>
            </a:r>
          </a:p>
          <a:p>
            <a:endParaRPr lang="en-US" sz="2000" dirty="0"/>
          </a:p>
          <a:p>
            <a:r>
              <a:rPr lang="en-US" sz="2000" dirty="0"/>
              <a:t>• Remembering the old, </a:t>
            </a:r>
          </a:p>
          <a:p>
            <a:r>
              <a:rPr lang="en-US" sz="2000" dirty="0"/>
              <a:t>	Forgetting the new</a:t>
            </a:r>
          </a:p>
        </p:txBody>
      </p:sp>
    </p:spTree>
    <p:extLst>
      <p:ext uri="{BB962C8B-B14F-4D97-AF65-F5344CB8AC3E}">
        <p14:creationId xmlns:p14="http://schemas.microsoft.com/office/powerpoint/2010/main" val="1013501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850" name="Rectangle 35849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52" name="Rectangle 3585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854" name="Rectangle 3585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4123" y="3164497"/>
            <a:ext cx="4355594" cy="3030557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56" name="Freeform: Shape 3585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4F3DC8F6-C7B3-9F48-1A50-885CA9BD4B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208" y="1988841"/>
            <a:ext cx="2991032" cy="4492950"/>
          </a:xfr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altLang="en-US" sz="3500" dirty="0">
                <a:solidFill>
                  <a:srgbClr val="FFFFFF"/>
                </a:solidFill>
              </a:rPr>
              <a:t>Institutional resistance to change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E232D98-1075-ED14-57BB-37D4F79B8DAA}"/>
              </a:ext>
            </a:extLst>
          </p:cNvPr>
          <p:cNvPicPr>
            <a:picLocks noGrp="1"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69514" y="1844824"/>
            <a:ext cx="5234027" cy="392868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DF0A9C-528B-66E3-51F1-987699AB0AB8}"/>
              </a:ext>
            </a:extLst>
          </p:cNvPr>
          <p:cNvSpPr txBox="1"/>
          <p:nvPr/>
        </p:nvSpPr>
        <p:spPr>
          <a:xfrm>
            <a:off x="4698771" y="1978846"/>
            <a:ext cx="317400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• embedded norm of </a:t>
            </a:r>
          </a:p>
          <a:p>
            <a:r>
              <a:rPr lang="en-US" sz="2000" dirty="0"/>
              <a:t>    parliamentary privilege:</a:t>
            </a:r>
          </a:p>
          <a:p>
            <a:r>
              <a:rPr lang="en-US" sz="2000" dirty="0"/>
              <a:t>– self-regulation</a:t>
            </a:r>
          </a:p>
          <a:p>
            <a:r>
              <a:rPr lang="en-US" sz="2000" dirty="0"/>
              <a:t>– accountability for conduct only at ballot box </a:t>
            </a:r>
          </a:p>
          <a:p>
            <a:endParaRPr lang="en-US" sz="2000" dirty="0"/>
          </a:p>
          <a:p>
            <a:r>
              <a:rPr lang="en-US" sz="2000" dirty="0"/>
              <a:t>• logic of appropriateness </a:t>
            </a:r>
          </a:p>
          <a:p>
            <a:r>
              <a:rPr lang="en-US" sz="2000" dirty="0"/>
              <a:t>– </a:t>
            </a:r>
            <a:r>
              <a:rPr lang="en-US" sz="2000" dirty="0" err="1"/>
              <a:t>normalisation</a:t>
            </a:r>
            <a:r>
              <a:rPr lang="en-US" sz="2000" dirty="0"/>
              <a:t> of </a:t>
            </a:r>
            <a:r>
              <a:rPr lang="en-US" sz="2000" dirty="0" err="1"/>
              <a:t>ritualised</a:t>
            </a:r>
            <a:r>
              <a:rPr lang="en-US" sz="2000" dirty="0"/>
              <a:t> conflict</a:t>
            </a:r>
          </a:p>
        </p:txBody>
      </p:sp>
    </p:spTree>
    <p:extLst>
      <p:ext uri="{BB962C8B-B14F-4D97-AF65-F5344CB8AC3E}">
        <p14:creationId xmlns:p14="http://schemas.microsoft.com/office/powerpoint/2010/main" val="1589359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237EF4-E3AE-EAF0-23B9-BCA3B903C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850" name="Rectangle 35849">
            <a:extLst>
              <a:ext uri="{FF2B5EF4-FFF2-40B4-BE49-F238E27FC236}">
                <a16:creationId xmlns:a16="http://schemas.microsoft.com/office/drawing/2014/main" id="{9ACA86C7-5D2B-6B94-97CE-D7DA6A837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52" name="Rectangle 35851">
            <a:extLst>
              <a:ext uri="{FF2B5EF4-FFF2-40B4-BE49-F238E27FC236}">
                <a16:creationId xmlns:a16="http://schemas.microsoft.com/office/drawing/2014/main" id="{2C0F9154-04B2-BEBF-2158-FA7280EDE6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854" name="Rectangle 35853">
            <a:extLst>
              <a:ext uri="{FF2B5EF4-FFF2-40B4-BE49-F238E27FC236}">
                <a16:creationId xmlns:a16="http://schemas.microsoft.com/office/drawing/2014/main" id="{BD6021B2-F545-48E5-D448-767982D83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4123" y="3164497"/>
            <a:ext cx="4355594" cy="3030557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56" name="Freeform: Shape 35855">
            <a:extLst>
              <a:ext uri="{FF2B5EF4-FFF2-40B4-BE49-F238E27FC236}">
                <a16:creationId xmlns:a16="http://schemas.microsoft.com/office/drawing/2014/main" id="{56E1EDAF-0156-FE69-903B-54247C1756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F7E5887F-E5EC-0944-4299-1A2422E2B2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208" y="1988841"/>
            <a:ext cx="2991032" cy="4492950"/>
          </a:xfr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altLang="en-US" sz="3500" dirty="0">
                <a:solidFill>
                  <a:srgbClr val="FFFFFF"/>
                </a:solidFill>
              </a:rPr>
              <a:t>Exogenous shock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85F102A-D4DB-951B-2B18-571AC6DC525C}"/>
              </a:ext>
            </a:extLst>
          </p:cNvPr>
          <p:cNvPicPr>
            <a:picLocks noGrp="1"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69514" y="1844824"/>
            <a:ext cx="5234027" cy="392868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EDE352-F16C-086D-FFD2-D9DAB105512E}"/>
              </a:ext>
            </a:extLst>
          </p:cNvPr>
          <p:cNvSpPr txBox="1"/>
          <p:nvPr/>
        </p:nvSpPr>
        <p:spPr>
          <a:xfrm>
            <a:off x="4698771" y="1978846"/>
            <a:ext cx="317400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• Brittany Higgins and other staffers speak out</a:t>
            </a:r>
          </a:p>
          <a:p>
            <a:endParaRPr lang="en-US" sz="2000" dirty="0"/>
          </a:p>
          <a:p>
            <a:r>
              <a:rPr lang="en-US" sz="2000" dirty="0"/>
              <a:t>• March4Justice, March 2021</a:t>
            </a:r>
          </a:p>
          <a:p>
            <a:endParaRPr lang="en-US" sz="2000" dirty="0"/>
          </a:p>
          <a:p>
            <a:r>
              <a:rPr lang="en-US" sz="2000" dirty="0"/>
              <a:t>• Role of journalists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27343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850" name="Rectangle 35849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52" name="Rectangle 3585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854" name="Rectangle 3585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4123" y="3164497"/>
            <a:ext cx="4355594" cy="3030557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56" name="Freeform: Shape 3585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4F3DC8F6-C7B3-9F48-1A50-885CA9BD4B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208" y="2950389"/>
            <a:ext cx="2815686" cy="3457095"/>
          </a:xfr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altLang="en-US" sz="3500" dirty="0">
                <a:solidFill>
                  <a:srgbClr val="FFFFFF"/>
                </a:solidFill>
              </a:rPr>
              <a:t>March4Justice 2021</a:t>
            </a:r>
            <a:br>
              <a:rPr lang="en-US" altLang="en-US" sz="3500" dirty="0">
                <a:solidFill>
                  <a:srgbClr val="FFFFFF"/>
                </a:solidFill>
              </a:rPr>
            </a:br>
            <a:br>
              <a:rPr lang="en-US" altLang="en-US" sz="3500" dirty="0">
                <a:solidFill>
                  <a:srgbClr val="FFFFFF"/>
                </a:solidFill>
              </a:rPr>
            </a:br>
            <a:r>
              <a:rPr lang="en-US" altLang="en-US" sz="3500" dirty="0">
                <a:solidFill>
                  <a:srgbClr val="FFFFFF"/>
                </a:solidFill>
              </a:rPr>
              <a:t>Outside Parliament House</a:t>
            </a:r>
            <a:br>
              <a:rPr lang="en-US" altLang="en-US" sz="3500" dirty="0">
                <a:solidFill>
                  <a:srgbClr val="FFFFFF"/>
                </a:solidFill>
              </a:rPr>
            </a:br>
            <a:br>
              <a:rPr lang="en-US" altLang="en-US" sz="3500" dirty="0">
                <a:solidFill>
                  <a:srgbClr val="FFFFFF"/>
                </a:solidFill>
              </a:rPr>
            </a:br>
            <a:endParaRPr lang="en-US" altLang="en-US" sz="3500" dirty="0">
              <a:solidFill>
                <a:srgbClr val="FFFFFF"/>
              </a:solidFill>
            </a:endParaRPr>
          </a:p>
        </p:txBody>
      </p:sp>
      <p:pic>
        <p:nvPicPr>
          <p:cNvPr id="7" name="Camera 6">
            <a:extLst>
              <a:ext uri="{FF2B5EF4-FFF2-40B4-BE49-F238E27FC236}">
                <a16:creationId xmlns:a16="http://schemas.microsoft.com/office/drawing/2014/main" id="{611068A8-F816-F85C-DA1F-EFDEA908B414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xfrm flipH="1" flipV="1">
            <a:off x="9612560" y="5733256"/>
            <a:ext cx="1225952" cy="674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FAE5257F-C6BC-BC5D-1FB3-AB616F2D89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454" y="3317031"/>
            <a:ext cx="3891953" cy="2918965"/>
          </a:xfrm>
          <a:prstGeom prst="rect">
            <a:avLst/>
          </a:prstGeom>
        </p:spPr>
      </p:pic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6C879F6F-8724-D2F4-3522-997D7F041AF9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xfrm>
            <a:off x="3421637" y="1657242"/>
            <a:ext cx="5328079" cy="475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60BA259-6353-417C-E77E-34BE4F71B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0417" y="2573901"/>
            <a:ext cx="4942025" cy="315935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pic>
        <p:nvPicPr>
          <p:cNvPr id="3" name="Picture 2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81579588-FAC3-2F57-C7BA-1A369D033B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2885" y="1844826"/>
            <a:ext cx="5030564" cy="440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18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850" name="Rectangle 35849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52" name="Rectangle 3585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854" name="Rectangle 3585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4123" y="3164497"/>
            <a:ext cx="4355594" cy="3030557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56" name="Freeform: Shape 3585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4F3DC8F6-C7B3-9F48-1A50-885CA9BD4B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208" y="3038104"/>
            <a:ext cx="3124278" cy="3443686"/>
          </a:xfr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altLang="en-US" sz="3500" dirty="0">
                <a:solidFill>
                  <a:srgbClr val="FFFFFF"/>
                </a:solidFill>
              </a:rPr>
              <a:t>March4Justice</a:t>
            </a:r>
            <a:br>
              <a:rPr lang="en-US" altLang="en-US" sz="3500" dirty="0">
                <a:solidFill>
                  <a:srgbClr val="FFFFFF"/>
                </a:solidFill>
              </a:rPr>
            </a:br>
            <a:r>
              <a:rPr lang="en-US" altLang="en-US" sz="3500" dirty="0">
                <a:solidFill>
                  <a:srgbClr val="FFFFFF"/>
                </a:solidFill>
              </a:rPr>
              <a:t>Inside Parliament House</a:t>
            </a:r>
            <a:br>
              <a:rPr lang="en-US" altLang="en-US" sz="3500" dirty="0">
                <a:solidFill>
                  <a:srgbClr val="FFFFFF"/>
                </a:solidFill>
              </a:rPr>
            </a:br>
            <a:br>
              <a:rPr lang="en-US" altLang="en-US" sz="3500" dirty="0">
                <a:solidFill>
                  <a:srgbClr val="FFFFFF"/>
                </a:solidFill>
              </a:rPr>
            </a:br>
            <a:endParaRPr lang="en-US" altLang="en-US" sz="3500" dirty="0">
              <a:solidFill>
                <a:srgbClr val="FFFFFF"/>
              </a:solidFill>
            </a:endParaRPr>
          </a:p>
        </p:txBody>
      </p:sp>
      <p:pic>
        <p:nvPicPr>
          <p:cNvPr id="7" name="Camera 6">
            <a:extLst>
              <a:ext uri="{FF2B5EF4-FFF2-40B4-BE49-F238E27FC236}">
                <a16:creationId xmlns:a16="http://schemas.microsoft.com/office/drawing/2014/main" id="{611068A8-F816-F85C-DA1F-EFDEA908B414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xfrm flipH="1" flipV="1">
            <a:off x="9612560" y="5733256"/>
            <a:ext cx="1225952" cy="674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A group of people in a meeting&#10;&#10;Description automatically generated">
            <a:extLst>
              <a:ext uri="{FF2B5EF4-FFF2-40B4-BE49-F238E27FC236}">
                <a16:creationId xmlns:a16="http://schemas.microsoft.com/office/drawing/2014/main" id="{65DF91F0-722C-642E-7B77-101819D59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7515" y="2822026"/>
            <a:ext cx="4530871" cy="3017630"/>
          </a:xfrm>
          <a:prstGeom prst="rect">
            <a:avLst/>
          </a:prstGeom>
        </p:spPr>
      </p:pic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6C879F6F-8724-D2F4-3522-997D7F041AF9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xfrm>
            <a:off x="3380248" y="1772818"/>
            <a:ext cx="5159371" cy="4258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60BA259-6353-417C-E77E-34BE4F71B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9053" y="2741516"/>
            <a:ext cx="5159372" cy="392435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pic>
        <p:nvPicPr>
          <p:cNvPr id="2" name="Picture 1" descr="A group of people in a meeting&#10;&#10;Description automatically generated">
            <a:extLst>
              <a:ext uri="{FF2B5EF4-FFF2-40B4-BE49-F238E27FC236}">
                <a16:creationId xmlns:a16="http://schemas.microsoft.com/office/drawing/2014/main" id="{226FF035-5DD3-F34A-E254-43E9DD5DFB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9278" y="1939843"/>
            <a:ext cx="4801309" cy="392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588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B7B56C-7DE5-A541-D05B-293DE8198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850" name="Rectangle 35849">
            <a:extLst>
              <a:ext uri="{FF2B5EF4-FFF2-40B4-BE49-F238E27FC236}">
                <a16:creationId xmlns:a16="http://schemas.microsoft.com/office/drawing/2014/main" id="{2E207368-B76E-5717-B425-D60706252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52" name="Rectangle 35851">
            <a:extLst>
              <a:ext uri="{FF2B5EF4-FFF2-40B4-BE49-F238E27FC236}">
                <a16:creationId xmlns:a16="http://schemas.microsoft.com/office/drawing/2014/main" id="{893E87D7-451E-2C4B-4336-701DC1B40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854" name="Rectangle 35853">
            <a:extLst>
              <a:ext uri="{FF2B5EF4-FFF2-40B4-BE49-F238E27FC236}">
                <a16:creationId xmlns:a16="http://schemas.microsoft.com/office/drawing/2014/main" id="{FEC5DDB6-0F89-C78E-0620-91C76DF3D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4123" y="3164497"/>
            <a:ext cx="4355594" cy="3030557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56" name="Freeform: Shape 35855">
            <a:extLst>
              <a:ext uri="{FF2B5EF4-FFF2-40B4-BE49-F238E27FC236}">
                <a16:creationId xmlns:a16="http://schemas.microsoft.com/office/drawing/2014/main" id="{34CA6194-D437-4292-B555-891C1291B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E8234837-8442-6D41-0D74-9865A2BFC6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208" y="1988841"/>
            <a:ext cx="2991032" cy="4492950"/>
          </a:xfr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altLang="en-US" sz="3500" dirty="0">
                <a:solidFill>
                  <a:srgbClr val="FFFFFF"/>
                </a:solidFill>
              </a:rPr>
              <a:t>Role of the media – senior women political journalists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76651D8-A6DE-DFF5-B94F-B998223778CC}"/>
              </a:ext>
            </a:extLst>
          </p:cNvPr>
          <p:cNvPicPr>
            <a:picLocks noGrp="1"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98155" y="408197"/>
            <a:ext cx="5372270" cy="607359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A2993A-18B7-8435-62F1-9BAAC9CA8D2B}"/>
              </a:ext>
            </a:extLst>
          </p:cNvPr>
          <p:cNvSpPr txBox="1"/>
          <p:nvPr/>
        </p:nvSpPr>
        <p:spPr>
          <a:xfrm>
            <a:off x="4698771" y="1978846"/>
            <a:ext cx="31740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–</a:t>
            </a:r>
          </a:p>
        </p:txBody>
      </p:sp>
      <p:pic>
        <p:nvPicPr>
          <p:cNvPr id="3" name="Picture 2" descr="A towel with a group of women's faces&#10;&#10;Description automatically generated">
            <a:extLst>
              <a:ext uri="{FF2B5EF4-FFF2-40B4-BE49-F238E27FC236}">
                <a16:creationId xmlns:a16="http://schemas.microsoft.com/office/drawing/2014/main" id="{8EBCB2B6-19FB-3CD0-8B85-1F16F8466A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6545" y="481550"/>
            <a:ext cx="4622965" cy="589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560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82B7A4-E8DC-FEFE-8EEA-00CBA5DE7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850" name="Rectangle 35849">
            <a:extLst>
              <a:ext uri="{FF2B5EF4-FFF2-40B4-BE49-F238E27FC236}">
                <a16:creationId xmlns:a16="http://schemas.microsoft.com/office/drawing/2014/main" id="{0BF17742-FF76-4B29-787D-B13E3EB41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"/>
            <a:ext cx="9144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52" name="Rectangle 35851">
            <a:extLst>
              <a:ext uri="{FF2B5EF4-FFF2-40B4-BE49-F238E27FC236}">
                <a16:creationId xmlns:a16="http://schemas.microsoft.com/office/drawing/2014/main" id="{217F2B1F-B456-D216-61DE-2A9BA7CBC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22632" y="1922631"/>
            <a:ext cx="6875818" cy="303055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854" name="Rectangle 35853">
            <a:extLst>
              <a:ext uri="{FF2B5EF4-FFF2-40B4-BE49-F238E27FC236}">
                <a16:creationId xmlns:a16="http://schemas.microsoft.com/office/drawing/2014/main" id="{6CEFFBC1-10B7-C2B8-9C8C-BA2A30129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64123" y="3164497"/>
            <a:ext cx="4355594" cy="3030557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56" name="Freeform: Shape 35855">
            <a:extLst>
              <a:ext uri="{FF2B5EF4-FFF2-40B4-BE49-F238E27FC236}">
                <a16:creationId xmlns:a16="http://schemas.microsoft.com/office/drawing/2014/main" id="{5A597F9F-9D1C-C869-CDD8-6834F5527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161554" y="1712395"/>
            <a:ext cx="4808302" cy="3066500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DE0DFC6E-BECE-0AC5-348B-582794F0FA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208" y="1988841"/>
            <a:ext cx="2991032" cy="4492950"/>
          </a:xfr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altLang="en-US" sz="3500" dirty="0">
                <a:solidFill>
                  <a:srgbClr val="FFFFFF"/>
                </a:solidFill>
              </a:rPr>
              <a:t>Other critical actors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38EF213-0F73-FDC7-813B-FAE4BC061148}"/>
              </a:ext>
            </a:extLst>
          </p:cNvPr>
          <p:cNvPicPr>
            <a:picLocks noGrp="1"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69514" y="1844824"/>
            <a:ext cx="5234027" cy="392868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E33289-4228-F24A-03D5-86E50F28037E}"/>
              </a:ext>
            </a:extLst>
          </p:cNvPr>
          <p:cNvSpPr txBox="1"/>
          <p:nvPr/>
        </p:nvSpPr>
        <p:spPr>
          <a:xfrm>
            <a:off x="4698771" y="1978848"/>
            <a:ext cx="317400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• Political management of issue fails</a:t>
            </a:r>
          </a:p>
          <a:p>
            <a:endParaRPr lang="en-US" sz="2000" dirty="0"/>
          </a:p>
          <a:p>
            <a:r>
              <a:rPr lang="en-US" sz="2000" dirty="0"/>
              <a:t>• Kate Jenkins commissioned to do independent review</a:t>
            </a:r>
          </a:p>
          <a:p>
            <a:endParaRPr lang="en-US" sz="2000" dirty="0"/>
          </a:p>
          <a:p>
            <a:r>
              <a:rPr lang="en-US" sz="2000" dirty="0"/>
              <a:t>• Achieves substantial resources</a:t>
            </a:r>
          </a:p>
          <a:p>
            <a:endParaRPr lang="en-US" sz="2000" dirty="0"/>
          </a:p>
          <a:p>
            <a:r>
              <a:rPr lang="en-US" sz="2000" dirty="0"/>
              <a:t>• All-party support</a:t>
            </a:r>
          </a:p>
        </p:txBody>
      </p:sp>
    </p:spTree>
    <p:extLst>
      <p:ext uri="{BB962C8B-B14F-4D97-AF65-F5344CB8AC3E}">
        <p14:creationId xmlns:p14="http://schemas.microsoft.com/office/powerpoint/2010/main" val="344775036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1669</TotalTime>
  <Words>255</Words>
  <Application>Microsoft Office PowerPoint</Application>
  <PresentationFormat>On-screen Show (4:3)</PresentationFormat>
  <Paragraphs>73</Paragraphs>
  <Slides>12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Default Design</vt:lpstr>
      <vt:lpstr>Office Theme</vt:lpstr>
      <vt:lpstr>PowerPoint Presentation</vt:lpstr>
      <vt:lpstr>Making sense of the effect of #MeToo on parliamentary reform</vt:lpstr>
      <vt:lpstr>Structure of paper</vt:lpstr>
      <vt:lpstr>Institutional resistance to change</vt:lpstr>
      <vt:lpstr>Exogenous shock</vt:lpstr>
      <vt:lpstr>March4Justice 2021  Outside Parliament House  </vt:lpstr>
      <vt:lpstr>March4Justice Inside Parliament House  </vt:lpstr>
      <vt:lpstr>Role of the media – senior women political journalists</vt:lpstr>
      <vt:lpstr>Other critical actors</vt:lpstr>
      <vt:lpstr>Parliamentary Leadership Taskforce 2023  Ind. Chair + 3 Labor 2 Lib 1 NP 1 Green I Independent</vt:lpstr>
      <vt:lpstr>Implementing reform</vt:lpstr>
      <vt:lpstr>Nested newness</vt:lpstr>
    </vt:vector>
  </TitlesOfParts>
  <Company>RSPAS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Beecee</dc:creator>
  <cp:lastModifiedBy>Marian Sawer</cp:lastModifiedBy>
  <cp:revision>126</cp:revision>
  <cp:lastPrinted>2024-09-24T04:50:00Z</cp:lastPrinted>
  <dcterms:created xsi:type="dcterms:W3CDTF">2002-04-23T23:40:14Z</dcterms:created>
  <dcterms:modified xsi:type="dcterms:W3CDTF">2024-10-03T04:54:02Z</dcterms:modified>
</cp:coreProperties>
</file>