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2" r:id="rId3"/>
    <p:sldId id="264" r:id="rId4"/>
    <p:sldId id="284" r:id="rId5"/>
    <p:sldId id="278" r:id="rId6"/>
    <p:sldId id="277" r:id="rId7"/>
    <p:sldId id="286" r:id="rId8"/>
    <p:sldId id="287" r:id="rId9"/>
    <p:sldId id="288" r:id="rId10"/>
    <p:sldId id="289" r:id="rId11"/>
    <p:sldId id="285" r:id="rId12"/>
    <p:sldId id="290" r:id="rId13"/>
    <p:sldId id="291" r:id="rId14"/>
  </p:sldIdLst>
  <p:sldSz cx="9144000" cy="6858000" type="screen4x3"/>
  <p:notesSz cx="6886575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3E55C-9FF0-5C26-C6FB-A295AFD6877C}" v="3" dt="2024-10-03T04:58:32.770"/>
    <p1510:client id="{8875CCCC-FE62-24BE-A6A9-B4E06C931A3A}" v="8" dt="2024-10-02T03:26:55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73" autoAdjust="0"/>
  </p:normalViewPr>
  <p:slideViewPr>
    <p:cSldViewPr>
      <p:cViewPr varScale="1">
        <p:scale>
          <a:sx n="83" d="100"/>
          <a:sy n="83" d="100"/>
        </p:scale>
        <p:origin x="1203" y="51"/>
      </p:cViewPr>
      <p:guideLst>
        <p:guide orient="horz" pos="20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2" d="100"/>
          <a:sy n="112" d="100"/>
        </p:scale>
        <p:origin x="-4160" y="-128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Zamalis" userId="S::lauren.zamalis@parliament.govt.nz::15176a6d-ad4f-4172-8b24-0e484659524f" providerId="AD" clId="Web-{8875CCCC-FE62-24BE-A6A9-B4E06C931A3A}"/>
    <pc:docChg chg="modSld">
      <pc:chgData name="Lauren Zamalis" userId="S::lauren.zamalis@parliament.govt.nz::15176a6d-ad4f-4172-8b24-0e484659524f" providerId="AD" clId="Web-{8875CCCC-FE62-24BE-A6A9-B4E06C931A3A}" dt="2024-10-02T03:26:55.607" v="3" actId="20577"/>
      <pc:docMkLst>
        <pc:docMk/>
      </pc:docMkLst>
      <pc:sldChg chg="modSp">
        <pc:chgData name="Lauren Zamalis" userId="S::lauren.zamalis@parliament.govt.nz::15176a6d-ad4f-4172-8b24-0e484659524f" providerId="AD" clId="Web-{8875CCCC-FE62-24BE-A6A9-B4E06C931A3A}" dt="2024-10-02T03:26:55.607" v="3" actId="20577"/>
        <pc:sldMkLst>
          <pc:docMk/>
          <pc:sldMk cId="0" sldId="277"/>
        </pc:sldMkLst>
        <pc:spChg chg="mod">
          <ac:chgData name="Lauren Zamalis" userId="S::lauren.zamalis@parliament.govt.nz::15176a6d-ad4f-4172-8b24-0e484659524f" providerId="AD" clId="Web-{8875CCCC-FE62-24BE-A6A9-B4E06C931A3A}" dt="2024-10-02T03:26:55.607" v="3" actId="20577"/>
          <ac:spMkLst>
            <pc:docMk/>
            <pc:sldMk cId="0" sldId="277"/>
            <ac:spMk id="8" creationId="{6D577B48-ABF8-6BF1-E5E5-4094581EA4AF}"/>
          </ac:spMkLst>
        </pc:spChg>
      </pc:sldChg>
    </pc:docChg>
  </pc:docChgLst>
  <pc:docChgLst>
    <pc:chgData name="Nico Henneveld" userId="S::nico.henneveld@parliament.govt.nz::f6812f7d-0732-46a3-9b36-eb1ac3f3f83b" providerId="AD" clId="Web-{2F53E55C-9FF0-5C26-C6FB-A295AFD6877C}"/>
    <pc:docChg chg="addSld delSld sldOrd addMainMaster">
      <pc:chgData name="Nico Henneveld" userId="S::nico.henneveld@parliament.govt.nz::f6812f7d-0732-46a3-9b36-eb1ac3f3f83b" providerId="AD" clId="Web-{2F53E55C-9FF0-5C26-C6FB-A295AFD6877C}" dt="2024-10-03T04:58:32.770" v="3"/>
      <pc:docMkLst>
        <pc:docMk/>
      </pc:docMkLst>
      <pc:sldChg chg="add del ord">
        <pc:chgData name="Nico Henneveld" userId="S::nico.henneveld@parliament.govt.nz::f6812f7d-0732-46a3-9b36-eb1ac3f3f83b" providerId="AD" clId="Web-{2F53E55C-9FF0-5C26-C6FB-A295AFD6877C}" dt="2024-10-03T04:58:32.770" v="3"/>
        <pc:sldMkLst>
          <pc:docMk/>
          <pc:sldMk cId="87671416" sldId="292"/>
        </pc:sldMkLst>
      </pc:sldChg>
      <pc:sldMasterChg chg="add addSldLayout">
        <pc:chgData name="Nico Henneveld" userId="S::nico.henneveld@parliament.govt.nz::f6812f7d-0732-46a3-9b36-eb1ac3f3f83b" providerId="AD" clId="Web-{2F53E55C-9FF0-5C26-C6FB-A295AFD6877C}" dt="2024-10-03T04:58:29.848" v="2"/>
        <pc:sldMasterMkLst>
          <pc:docMk/>
          <pc:sldMasterMk cId="4138238389" sldId="2147483660"/>
        </pc:sldMasterMkLst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1031136" sldId="2147483661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872417951" sldId="2147483662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3529088365" sldId="2147483663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3643512" sldId="2147483664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1602568284" sldId="2147483665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464499234" sldId="2147483666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2696945868" sldId="2147483667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2544690854" sldId="2147483668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2897614550" sldId="2147483669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3904369676" sldId="2147483670"/>
          </pc:sldLayoutMkLst>
        </pc:sldLayoutChg>
        <pc:sldLayoutChg chg="add">
          <pc:chgData name="Nico Henneveld" userId="S::nico.henneveld@parliament.govt.nz::f6812f7d-0732-46a3-9b36-eb1ac3f3f83b" providerId="AD" clId="Web-{2F53E55C-9FF0-5C26-C6FB-A295AFD6877C}" dt="2024-10-03T04:58:29.848" v="2"/>
          <pc:sldLayoutMkLst>
            <pc:docMk/>
            <pc:sldMasterMk cId="4138238389" sldId="2147483660"/>
            <pc:sldLayoutMk cId="731508740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236" cy="501337"/>
          </a:xfrm>
          <a:prstGeom prst="rect">
            <a:avLst/>
          </a:prstGeom>
        </p:spPr>
        <p:txBody>
          <a:bodyPr vert="horz" lIns="92380" tIns="46190" rIns="92380" bIns="461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731" y="0"/>
            <a:ext cx="2984236" cy="501337"/>
          </a:xfrm>
          <a:prstGeom prst="rect">
            <a:avLst/>
          </a:prstGeom>
        </p:spPr>
        <p:txBody>
          <a:bodyPr vert="horz" lIns="92380" tIns="46190" rIns="92380" bIns="46190" rtlCol="0"/>
          <a:lstStyle>
            <a:lvl1pPr algn="r">
              <a:defRPr sz="1200"/>
            </a:lvl1pPr>
          </a:lstStyle>
          <a:p>
            <a:fld id="{3643944C-FB0B-D147-8262-F1828DE0663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0" tIns="46190" rIns="92380" bIns="4619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78" y="4758688"/>
            <a:ext cx="5510225" cy="4508821"/>
          </a:xfrm>
          <a:prstGeom prst="rect">
            <a:avLst/>
          </a:prstGeom>
        </p:spPr>
        <p:txBody>
          <a:bodyPr vert="horz" lIns="92380" tIns="46190" rIns="92380" bIns="4619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5778"/>
            <a:ext cx="2984236" cy="501336"/>
          </a:xfrm>
          <a:prstGeom prst="rect">
            <a:avLst/>
          </a:prstGeom>
        </p:spPr>
        <p:txBody>
          <a:bodyPr vert="horz" lIns="92380" tIns="46190" rIns="92380" bIns="461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731" y="9515778"/>
            <a:ext cx="2984236" cy="501336"/>
          </a:xfrm>
          <a:prstGeom prst="rect">
            <a:avLst/>
          </a:prstGeom>
        </p:spPr>
        <p:txBody>
          <a:bodyPr vert="horz" lIns="92380" tIns="46190" rIns="92380" bIns="46190" rtlCol="0" anchor="b"/>
          <a:lstStyle>
            <a:lvl1pPr algn="r">
              <a:defRPr sz="1200"/>
            </a:lvl1pPr>
          </a:lstStyle>
          <a:p>
            <a:fld id="{9CD38CC8-712B-AD45-9F55-BB3EF2C2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0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72B28-2786-42F9-AEFA-D8359C365BF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9273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7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15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02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06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0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95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7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95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38CC8-712B-AD45-9F55-BB3EF2C2918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5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978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66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800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17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8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8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5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5927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4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9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480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75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776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708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836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46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562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9FAC6-566F-4582-9F01-DE7503292669}" type="datetimeFigureOut">
              <a:rPr lang="en-AU" smtClean="0"/>
              <a:pPr/>
              <a:t>2/10/2024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5360-019F-49B1-A118-56F7CA4F653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71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3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29130" y="818939"/>
            <a:ext cx="9178427" cy="5250119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3312052" y="850500"/>
            <a:ext cx="5829300" cy="3870412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694" y="774527"/>
            <a:ext cx="9185046" cy="4790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2649" y="5565124"/>
            <a:ext cx="9146648" cy="9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449427" y="1181511"/>
            <a:ext cx="8194939" cy="259686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NZ" sz="3300" b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</a:rPr>
              <a:t>ASPG ANNUAL CONFERENCE 2024</a:t>
            </a:r>
            <a:endParaRPr lang="en-NZ" sz="3300" b="1">
              <a:solidFill>
                <a:schemeClr val="accent5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450"/>
              </a:spcBef>
            </a:pPr>
            <a:r>
              <a:rPr lang="en-NZ" sz="3600" b="1">
                <a:solidFill>
                  <a:srgbClr val="153F6B"/>
                </a:solidFill>
                <a:latin typeface="Open Sans"/>
                <a:ea typeface="Open Sans"/>
                <a:cs typeface="Open Sans"/>
              </a:rPr>
              <a:t>Leslie Gonye</a:t>
            </a:r>
            <a:endParaRPr lang="en-NZ" sz="3600" b="1">
              <a:solidFill>
                <a:srgbClr val="153F6B"/>
              </a:solidFill>
              <a:effectLst/>
              <a:latin typeface="Open Sans"/>
              <a:ea typeface="Open Sans"/>
              <a:cs typeface="Open Sans"/>
            </a:endParaRPr>
          </a:p>
          <a:p>
            <a:pPr>
              <a:spcBef>
                <a:spcPts val="450"/>
              </a:spcBef>
            </a:pPr>
            <a:r>
              <a:rPr lang="en-US" sz="3600" b="1">
                <a:solidFill>
                  <a:srgbClr val="153F6B"/>
                </a:solidFill>
                <a:latin typeface="Calibri"/>
                <a:ea typeface="Calibri"/>
                <a:cs typeface="Calibri"/>
              </a:rPr>
              <a:t>Former Deputy Clerk, Parliament of</a:t>
            </a:r>
            <a:r>
              <a:rPr lang="en-US" sz="3600">
                <a:solidFill>
                  <a:srgbClr val="153F6B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>
                <a:solidFill>
                  <a:srgbClr val="153F6B"/>
                </a:solidFill>
                <a:latin typeface="Calibri"/>
                <a:ea typeface="Calibri"/>
                <a:cs typeface="Calibri"/>
              </a:rPr>
              <a:t>NSW</a:t>
            </a:r>
            <a:r>
              <a:rPr lang="en-US" sz="3600">
                <a:solidFill>
                  <a:srgbClr val="153F6B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NZ" sz="2400">
                <a:solidFill>
                  <a:srgbClr val="153F6B"/>
                </a:solidFill>
                <a:latin typeface="Calibri"/>
                <a:ea typeface="Calibri"/>
                <a:cs typeface="Calibri"/>
              </a:rPr>
              <a:t> </a:t>
            </a:r>
            <a:endParaRPr lang="en-NZ" sz="2400"/>
          </a:p>
          <a:p>
            <a:pPr>
              <a:spcBef>
                <a:spcPts val="450"/>
              </a:spcBef>
            </a:pPr>
            <a:r>
              <a:rPr lang="en-US" sz="2400" i="1">
                <a:latin typeface="Calibri"/>
                <a:ea typeface="Calibri"/>
                <a:cs typeface="Calibri"/>
              </a:rPr>
              <a:t>The right member given an opportunity! A case study in a transformation </a:t>
            </a:r>
            <a:r>
              <a:rPr lang="en-US" sz="2400" i="1">
                <a:effectLst/>
                <a:latin typeface="Calibri"/>
                <a:ea typeface="Calibri"/>
                <a:cs typeface="Calibri"/>
              </a:rPr>
              <a:t>of parliamentary </a:t>
            </a:r>
            <a:r>
              <a:rPr lang="en-US" sz="2400" i="1">
                <a:latin typeface="Calibri"/>
                <a:ea typeface="Calibri"/>
                <a:cs typeface="Calibri"/>
              </a:rPr>
              <a:t>practice</a:t>
            </a:r>
            <a:r>
              <a:rPr lang="en-NZ" sz="2400">
                <a:latin typeface="Calibri"/>
                <a:ea typeface="Calibri"/>
                <a:cs typeface="Calibri"/>
              </a:rPr>
              <a:t> </a:t>
            </a:r>
            <a:endParaRPr lang="en-NZ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22511" y="5565124"/>
            <a:ext cx="9178427" cy="503934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8" y="5634025"/>
            <a:ext cx="1057117" cy="298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6465211" y="5662075"/>
            <a:ext cx="2557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900" b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New Zealand Chapter</a:t>
            </a:r>
            <a:endParaRPr lang="en-NZ" sz="9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1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Revival of Certain Procedure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/>
              <a:t> </a:t>
            </a:r>
            <a:endParaRPr lang="en-AU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577B48-ABF8-6BF1-E5E5-4094581EA4AF}"/>
              </a:ext>
            </a:extLst>
          </p:cNvPr>
          <p:cNvSpPr txBox="1"/>
          <p:nvPr/>
        </p:nvSpPr>
        <p:spPr>
          <a:xfrm>
            <a:off x="1619672" y="1549063"/>
            <a:ext cx="675049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Amendments to Bills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Papers returned to order of the Assembly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Expansion in the Use of Committees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Private Bill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5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The Standing Orders - 1994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/>
              <a:t> </a:t>
            </a:r>
            <a:endParaRPr lang="en-AU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577B48-ABF8-6BF1-E5E5-4094581EA4AF}"/>
              </a:ext>
            </a:extLst>
          </p:cNvPr>
          <p:cNvSpPr txBox="1"/>
          <p:nvPr/>
        </p:nvSpPr>
        <p:spPr>
          <a:xfrm>
            <a:off x="1619672" y="1549063"/>
            <a:ext cx="67504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Suspensions of Standing Orders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Incorporated the Sessional Orders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Translation into Plain English </a:t>
            </a:r>
          </a:p>
        </p:txBody>
      </p:sp>
    </p:spTree>
    <p:extLst>
      <p:ext uri="{BB962C8B-B14F-4D97-AF65-F5344CB8AC3E}">
        <p14:creationId xmlns:p14="http://schemas.microsoft.com/office/powerpoint/2010/main" val="212200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>
                <a:latin typeface="Verdana" panose="020B0604030504040204" pitchFamily="34" charset="0"/>
                <a:ea typeface="Verdana" panose="020B0604030504040204" pitchFamily="34" charset="0"/>
              </a:rPr>
              <a:t>Reflections Over </a:t>
            </a:r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Time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/>
              <a:t> </a:t>
            </a:r>
            <a:endParaRPr lang="en-AU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577B48-ABF8-6BF1-E5E5-4094581EA4AF}"/>
              </a:ext>
            </a:extLst>
          </p:cNvPr>
          <p:cNvSpPr txBox="1"/>
          <p:nvPr/>
        </p:nvSpPr>
        <p:spPr>
          <a:xfrm>
            <a:off x="1619672" y="1549063"/>
            <a:ext cx="67504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“Constraining hand” on Government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>
                <a:latin typeface="Verdana" panose="020B0604030504040204" pitchFamily="34" charset="0"/>
                <a:ea typeface="Verdana" panose="020B0604030504040204" pitchFamily="34" charset="0"/>
              </a:rPr>
              <a:t>Translation into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Plain English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Legacy of the amendments to the Standing Orders and Practice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Credit to the parties to The Charter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8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81000" y="5562600"/>
            <a:ext cx="37719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4-01-15 at 8.55.56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09093"/>
            <a:ext cx="4267200" cy="6067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 flipH="1">
            <a:off x="404646" y="1752600"/>
            <a:ext cx="33008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ANNUAL CONFERENCE </a:t>
            </a: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WELLINGTON</a:t>
            </a:r>
          </a:p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TRANSFORMING PARLIAMENTARY PRACTICE: </a:t>
            </a:r>
          </a:p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Balancing tradition with new opportunities</a:t>
            </a:r>
          </a:p>
          <a:p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ONE MEMBER SEIZING AN OPPORTUITY!</a:t>
            </a:r>
          </a:p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A Case Study in the Transformation of Parliamentary Practice</a:t>
            </a:r>
          </a:p>
          <a:p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4 October 2024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5726574"/>
            <a:ext cx="32997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200" dirty="0">
                <a:latin typeface="Verdana" panose="020B0604030504040204" pitchFamily="34" charset="0"/>
                <a:ea typeface="Verdana" panose="020B0604030504040204" pitchFamily="34" charset="0"/>
              </a:rPr>
              <a:t>Photo of Speaker and accompanying Assembly Officers and Members,</a:t>
            </a:r>
          </a:p>
          <a:p>
            <a:pPr algn="r"/>
            <a:r>
              <a:rPr lang="en-AU" sz="1200" dirty="0">
                <a:latin typeface="Verdana" panose="020B0604030504040204" pitchFamily="34" charset="0"/>
                <a:ea typeface="Verdana" panose="020B0604030504040204" pitchFamily="34" charset="0"/>
              </a:rPr>
              <a:t> proceeding to the Legislative Council </a:t>
            </a:r>
          </a:p>
          <a:p>
            <a:pPr algn="r"/>
            <a:r>
              <a:rPr lang="en-AU" sz="1200" dirty="0">
                <a:latin typeface="Verdana" panose="020B0604030504040204" pitchFamily="34" charset="0"/>
                <a:ea typeface="Verdana" panose="020B0604030504040204" pitchFamily="34" charset="0"/>
              </a:rPr>
              <a:t>for the opening of a new session,</a:t>
            </a:r>
          </a:p>
          <a:p>
            <a:pPr algn="r"/>
            <a:r>
              <a:rPr lang="en-AU" sz="1200" dirty="0">
                <a:latin typeface="Verdana" panose="020B0604030504040204" pitchFamily="34" charset="0"/>
                <a:ea typeface="Verdana" panose="020B0604030504040204" pitchFamily="34" charset="0"/>
              </a:rPr>
              <a:t>1960</a:t>
            </a:r>
            <a:r>
              <a:rPr lang="en-AU" sz="1400" dirty="0"/>
              <a:t>s 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541A8-3C2B-803C-1FA9-62F2B9077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65" y="476672"/>
            <a:ext cx="3028972" cy="9429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5334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One Member Seizing an Opportunity! 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6647" y="1752600"/>
            <a:ext cx="727032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“Procedure Matters”: the importance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of Parliamentary Practice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John Hatton: the one member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The Hung Legislative Assembly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(50th Parliament)</a:t>
            </a:r>
          </a:p>
          <a:p>
            <a:pPr marL="357188" indent="-357188">
              <a:buFont typeface="Arial"/>
              <a:buChar char="•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8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5334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Charter of Reform 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6647" y="1752600"/>
            <a:ext cx="7439409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Negotiations between Government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and “Unaligned” Independents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Memorandum of Understanding for a 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Charter of Reform (the Charter)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endParaRPr lang="en-US" sz="28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Stated aim “to enhance Parliamentary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democracy and accountable 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Government”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Legislation and Assembly Practice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Independence of the Parliament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/>
              <a:t> </a:t>
            </a:r>
            <a:endParaRPr lang="en-AU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577B48-ABF8-6BF1-E5E5-4094581EA4AF}"/>
              </a:ext>
            </a:extLst>
          </p:cNvPr>
          <p:cNvSpPr txBox="1"/>
          <p:nvPr/>
        </p:nvSpPr>
        <p:spPr>
          <a:xfrm>
            <a:off x="1619672" y="1549063"/>
            <a:ext cx="6750496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56870" indent="-356870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Independence of the parliament fundamental to ensuring Executive accountability</a:t>
            </a:r>
            <a:endParaRPr lang="en-US"/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56870" indent="-356870">
              <a:buFont typeface="Arial"/>
              <a:buChar char="•"/>
            </a:pPr>
            <a:r>
              <a:rPr lang="en-US" sz="2800" dirty="0">
                <a:latin typeface="Verdana"/>
                <a:ea typeface="Verdana"/>
              </a:rPr>
              <a:t>Fixed Four Year Terms</a:t>
            </a:r>
          </a:p>
          <a:p>
            <a:pPr marL="356870" indent="-356870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870" indent="-356870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Independence of Presiding Officers and manner of election</a:t>
            </a:r>
          </a:p>
          <a:p>
            <a:pPr marL="356870" indent="-356870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870" indent="-356870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Power to Veto &amp; Provision of Parliamentary Counsel Services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Deficiencies in Procedure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/>
              <a:t> </a:t>
            </a:r>
            <a:endParaRPr lang="en-AU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577B48-ABF8-6BF1-E5E5-4094581EA4AF}"/>
              </a:ext>
            </a:extLst>
          </p:cNvPr>
          <p:cNvSpPr txBox="1"/>
          <p:nvPr/>
        </p:nvSpPr>
        <p:spPr>
          <a:xfrm>
            <a:off x="1619672" y="1549063"/>
            <a:ext cx="675049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The Charter expressed concerns about deficiencies in procedures of the Assembly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Too few opportunities for real participation by Members in the legislative process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More should be done to enhance the ability of Members to make the Executive more accountable to the Legislature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6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Transformation of Practice -1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/>
              <a:t> </a:t>
            </a:r>
            <a:endParaRPr lang="en-AU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577B48-ABF8-6BF1-E5E5-4094581EA4AF}"/>
              </a:ext>
            </a:extLst>
          </p:cNvPr>
          <p:cNvSpPr txBox="1"/>
          <p:nvPr/>
        </p:nvSpPr>
        <p:spPr>
          <a:xfrm>
            <a:off x="1619672" y="1549063"/>
            <a:ext cx="67504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Priority elements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Estimates Committees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Question Time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Questions on Notice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4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Transformation of Practice - 2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/>
              <a:t> </a:t>
            </a:r>
            <a:endParaRPr lang="en-AU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577B48-ABF8-6BF1-E5E5-4094581EA4AF}"/>
              </a:ext>
            </a:extLst>
          </p:cNvPr>
          <p:cNvSpPr txBox="1"/>
          <p:nvPr/>
        </p:nvSpPr>
        <p:spPr>
          <a:xfrm>
            <a:off x="1619672" y="1549063"/>
            <a:ext cx="67504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Broader Opportunities Identified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Motions for Urgent Consideration and Matters of Public Importance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General Business arrangements &amp; private members’ legislation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Parliamentary Committee reports: take note debates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4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Verdana" panose="020B0604030504040204" pitchFamily="34" charset="0"/>
                <a:ea typeface="Verdana" panose="020B0604030504040204" pitchFamily="34" charset="0"/>
              </a:rPr>
              <a:t>Reform of the Legislative Process</a:t>
            </a:r>
            <a:endParaRPr lang="en-A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/>
              <a:t> </a:t>
            </a:r>
            <a:endParaRPr lang="en-AU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31094"/>
            <a:ext cx="830580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577B48-ABF8-6BF1-E5E5-4094581EA4AF}"/>
              </a:ext>
            </a:extLst>
          </p:cNvPr>
          <p:cNvSpPr txBox="1"/>
          <p:nvPr/>
        </p:nvSpPr>
        <p:spPr>
          <a:xfrm>
            <a:off x="1619672" y="1549063"/>
            <a:ext cx="67504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57188" indent="-357188">
              <a:buFont typeface="Arial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Legislation Committees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57188" indent="-357188">
              <a:buFont typeface="Arial"/>
              <a:buChar char="•"/>
            </a:pP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Unproclaimed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Legislation</a:t>
            </a:r>
          </a:p>
          <a:p>
            <a:pPr marL="357188" indent="-357188">
              <a:buFont typeface="Arial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92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6675</TotalTime>
  <Words>364</Words>
  <Application>Microsoft Office PowerPoint</Application>
  <PresentationFormat>On-screen Show (4:3)</PresentationFormat>
  <Paragraphs>118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NSW Parliament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 Gonye</dc:creator>
  <cp:lastModifiedBy>LE Gonye</cp:lastModifiedBy>
  <cp:revision>96</cp:revision>
  <cp:lastPrinted>2024-09-21T04:37:31Z</cp:lastPrinted>
  <dcterms:created xsi:type="dcterms:W3CDTF">2014-01-17T04:53:15Z</dcterms:created>
  <dcterms:modified xsi:type="dcterms:W3CDTF">2024-10-03T04:58:40Z</dcterms:modified>
</cp:coreProperties>
</file>